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7.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256" r:id="rId2"/>
    <p:sldId id="360" r:id="rId3"/>
    <p:sldId id="351" r:id="rId4"/>
    <p:sldId id="354" r:id="rId5"/>
    <p:sldId id="363" r:id="rId6"/>
    <p:sldId id="353" r:id="rId7"/>
    <p:sldId id="355" r:id="rId8"/>
    <p:sldId id="317" r:id="rId9"/>
    <p:sldId id="509" r:id="rId10"/>
    <p:sldId id="495" r:id="rId11"/>
    <p:sldId id="504" r:id="rId12"/>
    <p:sldId id="498" r:id="rId13"/>
    <p:sldId id="497" r:id="rId14"/>
    <p:sldId id="494" r:id="rId15"/>
    <p:sldId id="500" r:id="rId16"/>
    <p:sldId id="502" r:id="rId17"/>
    <p:sldId id="404" r:id="rId18"/>
    <p:sldId id="257" r:id="rId19"/>
    <p:sldId id="423" r:id="rId20"/>
    <p:sldId id="409" r:id="rId21"/>
    <p:sldId id="410" r:id="rId22"/>
    <p:sldId id="510" r:id="rId23"/>
    <p:sldId id="507" r:id="rId24"/>
    <p:sldId id="506" r:id="rId25"/>
    <p:sldId id="392" r:id="rId26"/>
    <p:sldId id="424" r:id="rId27"/>
    <p:sldId id="361" r:id="rId28"/>
    <p:sldId id="275" r:id="rId29"/>
    <p:sldId id="357" r:id="rId30"/>
    <p:sldId id="356" r:id="rId31"/>
    <p:sldId id="358" r:id="rId32"/>
    <p:sldId id="359"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622D358F-4396-4D0E-89F0-EAACD14D8BFF}">
          <p14:sldIdLst>
            <p14:sldId id="256"/>
            <p14:sldId id="360"/>
            <p14:sldId id="351"/>
            <p14:sldId id="354"/>
            <p14:sldId id="363"/>
            <p14:sldId id="353"/>
            <p14:sldId id="355"/>
            <p14:sldId id="317"/>
            <p14:sldId id="509"/>
            <p14:sldId id="495"/>
            <p14:sldId id="504"/>
            <p14:sldId id="498"/>
            <p14:sldId id="497"/>
            <p14:sldId id="494"/>
            <p14:sldId id="500"/>
            <p14:sldId id="502"/>
          </p14:sldIdLst>
        </p14:section>
        <p14:section name="Untitled Section" id="{CDE0F48E-4A4B-463F-A74D-8BF53788C93A}">
          <p14:sldIdLst>
            <p14:sldId id="404"/>
            <p14:sldId id="257"/>
            <p14:sldId id="423"/>
            <p14:sldId id="409"/>
            <p14:sldId id="410"/>
            <p14:sldId id="510"/>
            <p14:sldId id="507"/>
            <p14:sldId id="506"/>
            <p14:sldId id="392"/>
            <p14:sldId id="424"/>
            <p14:sldId id="361"/>
            <p14:sldId id="275"/>
            <p14:sldId id="357"/>
            <p14:sldId id="356"/>
            <p14:sldId id="358"/>
            <p14:sldId id="359"/>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432" autoAdjust="0"/>
    <p:restoredTop sz="94660"/>
  </p:normalViewPr>
  <p:slideViewPr>
    <p:cSldViewPr snapToGrid="0">
      <p:cViewPr varScale="1">
        <p:scale>
          <a:sx n="97" d="100"/>
          <a:sy n="97" d="100"/>
        </p:scale>
        <p:origin x="232" y="624"/>
      </p:cViewPr>
      <p:guideLst/>
    </p:cSldViewPr>
  </p:slideViewPr>
  <p:notesTextViewPr>
    <p:cViewPr>
      <p:scale>
        <a:sx n="1" d="1"/>
        <a:sy n="1" d="1"/>
      </p:scale>
      <p:origin x="0" y="0"/>
    </p:cViewPr>
  </p:notesTextViewPr>
  <p:sorterViewPr>
    <p:cViewPr>
      <p:scale>
        <a:sx n="100" d="100"/>
        <a:sy n="100" d="100"/>
      </p:scale>
      <p:origin x="0" y="-5744"/>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microsoft.com/office/2016/11/relationships/changesInfo" Target="changesInfos/changesInfo1.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lita Bhattacharjee" userId="d23e4ca6dcb29c90" providerId="LiveId" clId="{B4BCF829-838F-48DE-8AAE-2BEDD1007E72}"/>
    <pc:docChg chg="custSel delSld modSld modSection">
      <pc:chgData name="Lalita Bhattacharjee" userId="d23e4ca6dcb29c90" providerId="LiveId" clId="{B4BCF829-838F-48DE-8AAE-2BEDD1007E72}" dt="2023-09-04T04:27:49.587" v="41" actId="27636"/>
      <pc:docMkLst>
        <pc:docMk/>
      </pc:docMkLst>
      <pc:sldChg chg="modSp mod">
        <pc:chgData name="Lalita Bhattacharjee" userId="d23e4ca6dcb29c90" providerId="LiveId" clId="{B4BCF829-838F-48DE-8AAE-2BEDD1007E72}" dt="2023-09-04T04:27:49.587" v="41" actId="27636"/>
        <pc:sldMkLst>
          <pc:docMk/>
          <pc:sldMk cId="2546048385" sldId="256"/>
        </pc:sldMkLst>
        <pc:spChg chg="mod">
          <ac:chgData name="Lalita Bhattacharjee" userId="d23e4ca6dcb29c90" providerId="LiveId" clId="{B4BCF829-838F-48DE-8AAE-2BEDD1007E72}" dt="2023-09-04T04:27:49.587" v="41" actId="27636"/>
          <ac:spMkLst>
            <pc:docMk/>
            <pc:sldMk cId="2546048385" sldId="256"/>
            <ac:spMk id="2" creationId="{D2FD5194-4834-64DD-6E43-41E825C7B4FF}"/>
          </ac:spMkLst>
        </pc:spChg>
      </pc:sldChg>
      <pc:sldChg chg="del">
        <pc:chgData name="Lalita Bhattacharjee" userId="d23e4ca6dcb29c90" providerId="LiveId" clId="{B4BCF829-838F-48DE-8AAE-2BEDD1007E72}" dt="2023-08-29T12:34:47.455" v="0" actId="2696"/>
        <pc:sldMkLst>
          <pc:docMk/>
          <pc:sldMk cId="2904143073" sldId="413"/>
        </pc:sldMkLst>
      </pc:sldChg>
      <pc:sldChg chg="modSp mod">
        <pc:chgData name="Lalita Bhattacharjee" userId="d23e4ca6dcb29c90" providerId="LiveId" clId="{B4BCF829-838F-48DE-8AAE-2BEDD1007E72}" dt="2023-08-29T12:40:25.638" v="27" actId="20577"/>
        <pc:sldMkLst>
          <pc:docMk/>
          <pc:sldMk cId="2283445935" sldId="497"/>
        </pc:sldMkLst>
        <pc:spChg chg="mod">
          <ac:chgData name="Lalita Bhattacharjee" userId="d23e4ca6dcb29c90" providerId="LiveId" clId="{B4BCF829-838F-48DE-8AAE-2BEDD1007E72}" dt="2023-08-29T12:40:25.638" v="27" actId="20577"/>
          <ac:spMkLst>
            <pc:docMk/>
            <pc:sldMk cId="2283445935" sldId="497"/>
            <ac:spMk id="1041" creationId="{E00742B9-7E8F-1F13-F138-49DD04D5D876}"/>
          </ac:spMkLst>
        </pc:spChg>
      </pc:sldChg>
      <pc:sldChg chg="modSp mod">
        <pc:chgData name="Lalita Bhattacharjee" userId="d23e4ca6dcb29c90" providerId="LiveId" clId="{B4BCF829-838F-48DE-8AAE-2BEDD1007E72}" dt="2023-08-29T12:41:24.131" v="28" actId="20577"/>
        <pc:sldMkLst>
          <pc:docMk/>
          <pc:sldMk cId="104588597" sldId="507"/>
        </pc:sldMkLst>
        <pc:spChg chg="mod">
          <ac:chgData name="Lalita Bhattacharjee" userId="d23e4ca6dcb29c90" providerId="LiveId" clId="{B4BCF829-838F-48DE-8AAE-2BEDD1007E72}" dt="2023-08-29T12:41:24.131" v="28" actId="20577"/>
          <ac:spMkLst>
            <pc:docMk/>
            <pc:sldMk cId="104588597" sldId="507"/>
            <ac:spMk id="15" creationId="{636BC265-C024-9F15-A3B0-3F9EB88D2D6A}"/>
          </ac:spMkLst>
        </pc:spChg>
      </pc:sldChg>
    </pc:docChg>
  </pc:docChgLst>
</pc:chgInfo>
</file>

<file path=ppt/diagrams/_rels/data2.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svg"/><Relationship Id="rId1" Type="http://schemas.openxmlformats.org/officeDocument/2006/relationships/image" Target="../media/image15.png"/><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svg"/></Relationships>
</file>

<file path=ppt/diagrams/_rels/drawing2.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svg"/><Relationship Id="rId1" Type="http://schemas.openxmlformats.org/officeDocument/2006/relationships/image" Target="../media/image15.png"/><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sv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5DB70E3-72E2-4BA5-984B-0083393D2D8E}"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B023FD3C-6FDF-4CAF-9254-0233A5A1B7FD}">
      <dgm:prSet custT="1"/>
      <dgm:spPr/>
      <dgm:t>
        <a:bodyPr/>
        <a:lstStyle/>
        <a:p>
          <a:r>
            <a:rPr lang="en-US" sz="1600" b="0" dirty="0"/>
            <a:t>Around 45% of the deaths among children under five globally are linked to undernutrition.</a:t>
          </a:r>
          <a:endParaRPr lang="en-US" sz="1600" dirty="0"/>
        </a:p>
      </dgm:t>
    </dgm:pt>
    <dgm:pt modelId="{A4C2BE8F-84A0-4B59-90E4-CBE2B2E8C61C}" type="parTrans" cxnId="{CD23AB85-520C-4DE0-8895-1F0E1BCED283}">
      <dgm:prSet/>
      <dgm:spPr/>
      <dgm:t>
        <a:bodyPr/>
        <a:lstStyle/>
        <a:p>
          <a:endParaRPr lang="en-US"/>
        </a:p>
      </dgm:t>
    </dgm:pt>
    <dgm:pt modelId="{4C81CD06-F5D6-4518-8725-35819B844359}" type="sibTrans" cxnId="{CD23AB85-520C-4DE0-8895-1F0E1BCED283}">
      <dgm:prSet/>
      <dgm:spPr/>
      <dgm:t>
        <a:bodyPr/>
        <a:lstStyle/>
        <a:p>
          <a:endParaRPr lang="en-US"/>
        </a:p>
      </dgm:t>
    </dgm:pt>
    <dgm:pt modelId="{576F1CD9-B9D9-48BE-A0D4-307A412E5CD9}">
      <dgm:prSet custT="1"/>
      <dgm:spPr/>
      <dgm:t>
        <a:bodyPr/>
        <a:lstStyle/>
        <a:p>
          <a:r>
            <a:rPr lang="en-US" sz="1600" b="0" i="0" dirty="0"/>
            <a:t>Stunted growth causes underdeveloped brains and bodies if children do not get the right type or amount of nutrients from food within the crucial first 1,000 days. </a:t>
          </a:r>
          <a:endParaRPr lang="en-US" sz="1600" dirty="0"/>
        </a:p>
      </dgm:t>
    </dgm:pt>
    <dgm:pt modelId="{62949B92-2101-4DAB-94E8-9F9EF62330C8}" type="parTrans" cxnId="{52AC5172-83F8-4D18-B9CF-0ACEB97765C6}">
      <dgm:prSet/>
      <dgm:spPr/>
      <dgm:t>
        <a:bodyPr/>
        <a:lstStyle/>
        <a:p>
          <a:endParaRPr lang="en-US"/>
        </a:p>
      </dgm:t>
    </dgm:pt>
    <dgm:pt modelId="{E3F53456-1344-4BAD-A052-88212C479DE9}" type="sibTrans" cxnId="{52AC5172-83F8-4D18-B9CF-0ACEB97765C6}">
      <dgm:prSet/>
      <dgm:spPr/>
      <dgm:t>
        <a:bodyPr/>
        <a:lstStyle/>
        <a:p>
          <a:endParaRPr lang="en-US"/>
        </a:p>
      </dgm:t>
    </dgm:pt>
    <dgm:pt modelId="{58D271E5-5162-4709-9BE8-250F91E81231}">
      <dgm:prSet custT="1"/>
      <dgm:spPr/>
      <dgm:t>
        <a:bodyPr/>
        <a:lstStyle/>
        <a:p>
          <a:r>
            <a:rPr lang="en-US" sz="1600" b="1" i="0" dirty="0"/>
            <a:t>Childhood malnutrition </a:t>
          </a:r>
          <a:r>
            <a:rPr lang="en-US" sz="1600" b="0" i="0" dirty="0"/>
            <a:t>is preventable or treatable with high-impact, low-cost interventions, such as immunization, nutrition and child health services and nutrition sensitive interventions</a:t>
          </a:r>
          <a:endParaRPr lang="en-US" sz="1600" dirty="0"/>
        </a:p>
      </dgm:t>
    </dgm:pt>
    <dgm:pt modelId="{BD7E9AC1-4672-4509-BCC3-DE633D992919}" type="parTrans" cxnId="{CC77889E-8C42-4F98-9A69-F5FD2AC224C9}">
      <dgm:prSet/>
      <dgm:spPr/>
      <dgm:t>
        <a:bodyPr/>
        <a:lstStyle/>
        <a:p>
          <a:endParaRPr lang="en-US"/>
        </a:p>
      </dgm:t>
    </dgm:pt>
    <dgm:pt modelId="{79B5564F-C596-419D-94CA-E8E92E9235F1}" type="sibTrans" cxnId="{CC77889E-8C42-4F98-9A69-F5FD2AC224C9}">
      <dgm:prSet/>
      <dgm:spPr/>
      <dgm:t>
        <a:bodyPr/>
        <a:lstStyle/>
        <a:p>
          <a:endParaRPr lang="en-US"/>
        </a:p>
      </dgm:t>
    </dgm:pt>
    <dgm:pt modelId="{7419C046-3815-4E3F-9DF2-EBD00B86E8BE}">
      <dgm:prSet custT="1"/>
      <dgm:spPr/>
      <dgm:t>
        <a:bodyPr/>
        <a:lstStyle/>
        <a:p>
          <a:r>
            <a:rPr lang="en-US" sz="1600" b="0" i="0" dirty="0"/>
            <a:t>The impact of these interventions on child nutrition varies greatly depending on socio-economic group, ethnicity, geographical location and the educational level of the parents</a:t>
          </a:r>
        </a:p>
        <a:p>
          <a:endParaRPr lang="en-US" sz="1400" dirty="0"/>
        </a:p>
      </dgm:t>
    </dgm:pt>
    <dgm:pt modelId="{F846B3AA-0EB2-42C6-B291-FC051130622E}" type="parTrans" cxnId="{14571210-04D2-404D-AC7B-0DFE0C25BD99}">
      <dgm:prSet/>
      <dgm:spPr/>
      <dgm:t>
        <a:bodyPr/>
        <a:lstStyle/>
        <a:p>
          <a:endParaRPr lang="en-US"/>
        </a:p>
      </dgm:t>
    </dgm:pt>
    <dgm:pt modelId="{6A7E0BB5-FB53-4B69-8B64-1CE251E5872C}" type="sibTrans" cxnId="{14571210-04D2-404D-AC7B-0DFE0C25BD99}">
      <dgm:prSet/>
      <dgm:spPr/>
      <dgm:t>
        <a:bodyPr/>
        <a:lstStyle/>
        <a:p>
          <a:endParaRPr lang="en-US"/>
        </a:p>
      </dgm:t>
    </dgm:pt>
    <dgm:pt modelId="{6FCB4487-4FDF-4F43-A612-26856D7EB435}">
      <dgm:prSet custT="1"/>
      <dgm:spPr/>
      <dgm:t>
        <a:bodyPr/>
        <a:lstStyle/>
        <a:p>
          <a:r>
            <a:rPr lang="en-US" sz="1600" dirty="0"/>
            <a:t>Because malnutrition leads to An overall lower intelligence quotient (IQ) and reduced school performance, malnutrition can have significant economic ramifications in the form of reduced work productivity and earning</a:t>
          </a:r>
        </a:p>
      </dgm:t>
    </dgm:pt>
    <dgm:pt modelId="{B38C1122-DB96-409D-A0F8-98DFE0FEE8A9}" type="parTrans" cxnId="{88FBBD17-6591-474B-87F2-A1D6C1C9612C}">
      <dgm:prSet/>
      <dgm:spPr/>
      <dgm:t>
        <a:bodyPr/>
        <a:lstStyle/>
        <a:p>
          <a:endParaRPr lang="en-US"/>
        </a:p>
      </dgm:t>
    </dgm:pt>
    <dgm:pt modelId="{76D00F2D-699C-43F7-8440-D6CFA6DBDDA0}" type="sibTrans" cxnId="{88FBBD17-6591-474B-87F2-A1D6C1C9612C}">
      <dgm:prSet/>
      <dgm:spPr/>
      <dgm:t>
        <a:bodyPr/>
        <a:lstStyle/>
        <a:p>
          <a:endParaRPr lang="en-US"/>
        </a:p>
      </dgm:t>
    </dgm:pt>
    <dgm:pt modelId="{FF1F6102-B9FC-4265-9A30-E6A566F49436}" type="pres">
      <dgm:prSet presAssocID="{F5DB70E3-72E2-4BA5-984B-0083393D2D8E}" presName="diagram" presStyleCnt="0">
        <dgm:presLayoutVars>
          <dgm:dir/>
          <dgm:resizeHandles val="exact"/>
        </dgm:presLayoutVars>
      </dgm:prSet>
      <dgm:spPr/>
    </dgm:pt>
    <dgm:pt modelId="{F5012196-0091-4536-ACA9-69B5078547F8}" type="pres">
      <dgm:prSet presAssocID="{B023FD3C-6FDF-4CAF-9254-0233A5A1B7FD}" presName="node" presStyleLbl="node1" presStyleIdx="0" presStyleCnt="5">
        <dgm:presLayoutVars>
          <dgm:bulletEnabled val="1"/>
        </dgm:presLayoutVars>
      </dgm:prSet>
      <dgm:spPr/>
    </dgm:pt>
    <dgm:pt modelId="{DFB36B30-4F9F-4444-840C-51838A550FD9}" type="pres">
      <dgm:prSet presAssocID="{4C81CD06-F5D6-4518-8725-35819B844359}" presName="sibTrans" presStyleCnt="0"/>
      <dgm:spPr/>
    </dgm:pt>
    <dgm:pt modelId="{50B2F46E-2E6B-4631-90EA-B08CB8A723A6}" type="pres">
      <dgm:prSet presAssocID="{576F1CD9-B9D9-48BE-A0D4-307A412E5CD9}" presName="node" presStyleLbl="node1" presStyleIdx="1" presStyleCnt="5">
        <dgm:presLayoutVars>
          <dgm:bulletEnabled val="1"/>
        </dgm:presLayoutVars>
      </dgm:prSet>
      <dgm:spPr/>
    </dgm:pt>
    <dgm:pt modelId="{DEFA715E-FD18-4C2D-B3D8-1B5F10BBD200}" type="pres">
      <dgm:prSet presAssocID="{E3F53456-1344-4BAD-A052-88212C479DE9}" presName="sibTrans" presStyleCnt="0"/>
      <dgm:spPr/>
    </dgm:pt>
    <dgm:pt modelId="{DB58689E-9F56-4AEF-95EF-DCAE248E719F}" type="pres">
      <dgm:prSet presAssocID="{58D271E5-5162-4709-9BE8-250F91E81231}" presName="node" presStyleLbl="node1" presStyleIdx="2" presStyleCnt="5" custScaleY="124486">
        <dgm:presLayoutVars>
          <dgm:bulletEnabled val="1"/>
        </dgm:presLayoutVars>
      </dgm:prSet>
      <dgm:spPr/>
    </dgm:pt>
    <dgm:pt modelId="{34417942-9E95-4ADD-9554-1DC4B273B1ED}" type="pres">
      <dgm:prSet presAssocID="{79B5564F-C596-419D-94CA-E8E92E9235F1}" presName="sibTrans" presStyleCnt="0"/>
      <dgm:spPr/>
    </dgm:pt>
    <dgm:pt modelId="{AFE1A1AC-4CDB-46FB-B6F6-58BF2E6B835A}" type="pres">
      <dgm:prSet presAssocID="{7419C046-3815-4E3F-9DF2-EBD00B86E8BE}" presName="node" presStyleLbl="node1" presStyleIdx="3" presStyleCnt="5" custScaleY="120236">
        <dgm:presLayoutVars>
          <dgm:bulletEnabled val="1"/>
        </dgm:presLayoutVars>
      </dgm:prSet>
      <dgm:spPr/>
    </dgm:pt>
    <dgm:pt modelId="{0E92EC7A-A9D3-472C-854D-029519C170E7}" type="pres">
      <dgm:prSet presAssocID="{6A7E0BB5-FB53-4B69-8B64-1CE251E5872C}" presName="sibTrans" presStyleCnt="0"/>
      <dgm:spPr/>
    </dgm:pt>
    <dgm:pt modelId="{9FEEFFCA-18CA-44E0-9E92-8E083D488982}" type="pres">
      <dgm:prSet presAssocID="{6FCB4487-4FDF-4F43-A612-26856D7EB435}" presName="node" presStyleLbl="node1" presStyleIdx="4" presStyleCnt="5" custLinFactNeighborX="2977" custLinFactNeighborY="-7938">
        <dgm:presLayoutVars>
          <dgm:bulletEnabled val="1"/>
        </dgm:presLayoutVars>
      </dgm:prSet>
      <dgm:spPr/>
    </dgm:pt>
  </dgm:ptLst>
  <dgm:cxnLst>
    <dgm:cxn modelId="{14571210-04D2-404D-AC7B-0DFE0C25BD99}" srcId="{F5DB70E3-72E2-4BA5-984B-0083393D2D8E}" destId="{7419C046-3815-4E3F-9DF2-EBD00B86E8BE}" srcOrd="3" destOrd="0" parTransId="{F846B3AA-0EB2-42C6-B291-FC051130622E}" sibTransId="{6A7E0BB5-FB53-4B69-8B64-1CE251E5872C}"/>
    <dgm:cxn modelId="{33C5C115-DEF6-4100-B5C4-C034A3714EB1}" type="presOf" srcId="{B023FD3C-6FDF-4CAF-9254-0233A5A1B7FD}" destId="{F5012196-0091-4536-ACA9-69B5078547F8}" srcOrd="0" destOrd="0" presId="urn:microsoft.com/office/officeart/2005/8/layout/default"/>
    <dgm:cxn modelId="{88FBBD17-6591-474B-87F2-A1D6C1C9612C}" srcId="{F5DB70E3-72E2-4BA5-984B-0083393D2D8E}" destId="{6FCB4487-4FDF-4F43-A612-26856D7EB435}" srcOrd="4" destOrd="0" parTransId="{B38C1122-DB96-409D-A0F8-98DFE0FEE8A9}" sibTransId="{76D00F2D-699C-43F7-8440-D6CFA6DBDDA0}"/>
    <dgm:cxn modelId="{3D10712D-93D5-47C9-8C4A-D08157604C75}" type="presOf" srcId="{F5DB70E3-72E2-4BA5-984B-0083393D2D8E}" destId="{FF1F6102-B9FC-4265-9A30-E6A566F49436}" srcOrd="0" destOrd="0" presId="urn:microsoft.com/office/officeart/2005/8/layout/default"/>
    <dgm:cxn modelId="{52AC5172-83F8-4D18-B9CF-0ACEB97765C6}" srcId="{F5DB70E3-72E2-4BA5-984B-0083393D2D8E}" destId="{576F1CD9-B9D9-48BE-A0D4-307A412E5CD9}" srcOrd="1" destOrd="0" parTransId="{62949B92-2101-4DAB-94E8-9F9EF62330C8}" sibTransId="{E3F53456-1344-4BAD-A052-88212C479DE9}"/>
    <dgm:cxn modelId="{B28C4E78-3691-4570-BDDC-3431E7C48893}" type="presOf" srcId="{576F1CD9-B9D9-48BE-A0D4-307A412E5CD9}" destId="{50B2F46E-2E6B-4631-90EA-B08CB8A723A6}" srcOrd="0" destOrd="0" presId="urn:microsoft.com/office/officeart/2005/8/layout/default"/>
    <dgm:cxn modelId="{F8EF9D7D-DA48-4F62-BAF7-0A799D9C2E69}" type="presOf" srcId="{6FCB4487-4FDF-4F43-A612-26856D7EB435}" destId="{9FEEFFCA-18CA-44E0-9E92-8E083D488982}" srcOrd="0" destOrd="0" presId="urn:microsoft.com/office/officeart/2005/8/layout/default"/>
    <dgm:cxn modelId="{CD23AB85-520C-4DE0-8895-1F0E1BCED283}" srcId="{F5DB70E3-72E2-4BA5-984B-0083393D2D8E}" destId="{B023FD3C-6FDF-4CAF-9254-0233A5A1B7FD}" srcOrd="0" destOrd="0" parTransId="{A4C2BE8F-84A0-4B59-90E4-CBE2B2E8C61C}" sibTransId="{4C81CD06-F5D6-4518-8725-35819B844359}"/>
    <dgm:cxn modelId="{CC77889E-8C42-4F98-9A69-F5FD2AC224C9}" srcId="{F5DB70E3-72E2-4BA5-984B-0083393D2D8E}" destId="{58D271E5-5162-4709-9BE8-250F91E81231}" srcOrd="2" destOrd="0" parTransId="{BD7E9AC1-4672-4509-BCC3-DE633D992919}" sibTransId="{79B5564F-C596-419D-94CA-E8E92E9235F1}"/>
    <dgm:cxn modelId="{4B3E80F0-A3E7-4527-8DF2-F188E7669B8B}" type="presOf" srcId="{7419C046-3815-4E3F-9DF2-EBD00B86E8BE}" destId="{AFE1A1AC-4CDB-46FB-B6F6-58BF2E6B835A}" srcOrd="0" destOrd="0" presId="urn:microsoft.com/office/officeart/2005/8/layout/default"/>
    <dgm:cxn modelId="{DEF3F9F6-2D96-47A6-AA42-BD52DE1D6A85}" type="presOf" srcId="{58D271E5-5162-4709-9BE8-250F91E81231}" destId="{DB58689E-9F56-4AEF-95EF-DCAE248E719F}" srcOrd="0" destOrd="0" presId="urn:microsoft.com/office/officeart/2005/8/layout/default"/>
    <dgm:cxn modelId="{6045A2CD-6B29-4547-8C0B-8074A4402F24}" type="presParOf" srcId="{FF1F6102-B9FC-4265-9A30-E6A566F49436}" destId="{F5012196-0091-4536-ACA9-69B5078547F8}" srcOrd="0" destOrd="0" presId="urn:microsoft.com/office/officeart/2005/8/layout/default"/>
    <dgm:cxn modelId="{C7572874-4D1D-46E8-93EA-08E6FD6F8329}" type="presParOf" srcId="{FF1F6102-B9FC-4265-9A30-E6A566F49436}" destId="{DFB36B30-4F9F-4444-840C-51838A550FD9}" srcOrd="1" destOrd="0" presId="urn:microsoft.com/office/officeart/2005/8/layout/default"/>
    <dgm:cxn modelId="{63A50E96-C979-4AFB-B0D2-38509F8B6803}" type="presParOf" srcId="{FF1F6102-B9FC-4265-9A30-E6A566F49436}" destId="{50B2F46E-2E6B-4631-90EA-B08CB8A723A6}" srcOrd="2" destOrd="0" presId="urn:microsoft.com/office/officeart/2005/8/layout/default"/>
    <dgm:cxn modelId="{25473926-3D76-412E-ACBB-5BE4D7363FD9}" type="presParOf" srcId="{FF1F6102-B9FC-4265-9A30-E6A566F49436}" destId="{DEFA715E-FD18-4C2D-B3D8-1B5F10BBD200}" srcOrd="3" destOrd="0" presId="urn:microsoft.com/office/officeart/2005/8/layout/default"/>
    <dgm:cxn modelId="{84B0266C-C0EE-45B8-9C88-5DD1EBB9323C}" type="presParOf" srcId="{FF1F6102-B9FC-4265-9A30-E6A566F49436}" destId="{DB58689E-9F56-4AEF-95EF-DCAE248E719F}" srcOrd="4" destOrd="0" presId="urn:microsoft.com/office/officeart/2005/8/layout/default"/>
    <dgm:cxn modelId="{F2941E08-3F54-4415-BEDB-8B973ADE2B91}" type="presParOf" srcId="{FF1F6102-B9FC-4265-9A30-E6A566F49436}" destId="{34417942-9E95-4ADD-9554-1DC4B273B1ED}" srcOrd="5" destOrd="0" presId="urn:microsoft.com/office/officeart/2005/8/layout/default"/>
    <dgm:cxn modelId="{E09CCF86-5223-4E73-B179-5FC140EC0CE4}" type="presParOf" srcId="{FF1F6102-B9FC-4265-9A30-E6A566F49436}" destId="{AFE1A1AC-4CDB-46FB-B6F6-58BF2E6B835A}" srcOrd="6" destOrd="0" presId="urn:microsoft.com/office/officeart/2005/8/layout/default"/>
    <dgm:cxn modelId="{9DDF43D2-4AB1-4CD3-AEA9-0E44E70EEDFB}" type="presParOf" srcId="{FF1F6102-B9FC-4265-9A30-E6A566F49436}" destId="{0E92EC7A-A9D3-472C-854D-029519C170E7}" srcOrd="7" destOrd="0" presId="urn:microsoft.com/office/officeart/2005/8/layout/default"/>
    <dgm:cxn modelId="{971AA6C5-2102-42A2-AD82-0D95B2379941}" type="presParOf" srcId="{FF1F6102-B9FC-4265-9A30-E6A566F49436}" destId="{9FEEFFCA-18CA-44E0-9E92-8E083D488982}"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3E653F5-90AF-40E9-8A4E-4630C2936890}" type="doc">
      <dgm:prSet loTypeId="urn:microsoft.com/office/officeart/2018/2/layout/IconCircle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8FB562BE-BAF2-49E7-96F4-482F1DB6D608}">
      <dgm:prSet/>
      <dgm:spPr/>
      <dgm:t>
        <a:bodyPr/>
        <a:lstStyle/>
        <a:p>
          <a:r>
            <a:rPr lang="en-US"/>
            <a:t>Planning programmes with explicit nutrition goals/objectives </a:t>
          </a:r>
        </a:p>
      </dgm:t>
    </dgm:pt>
    <dgm:pt modelId="{385D0F1F-646D-4925-9113-0FBE5AFDBDEE}" type="parTrans" cxnId="{BE1A942E-141E-470D-85AC-6BB6307C9378}">
      <dgm:prSet/>
      <dgm:spPr/>
      <dgm:t>
        <a:bodyPr/>
        <a:lstStyle/>
        <a:p>
          <a:endParaRPr lang="en-US"/>
        </a:p>
      </dgm:t>
    </dgm:pt>
    <dgm:pt modelId="{4DDA70A5-E634-41AA-A960-1F16E7FCB9F9}" type="sibTrans" cxnId="{BE1A942E-141E-470D-85AC-6BB6307C9378}">
      <dgm:prSet/>
      <dgm:spPr/>
      <dgm:t>
        <a:bodyPr/>
        <a:lstStyle/>
        <a:p>
          <a:endParaRPr lang="en-US"/>
        </a:p>
      </dgm:t>
    </dgm:pt>
    <dgm:pt modelId="{F7AC0AA0-4506-4058-AF68-236A5272E499}">
      <dgm:prSet/>
      <dgm:spPr/>
      <dgm:t>
        <a:bodyPr/>
        <a:lstStyle/>
        <a:p>
          <a:r>
            <a:rPr lang="en-US"/>
            <a:t>Food composition and  food based dietary guidelines to inform policies ( supply push –demand pull)</a:t>
          </a:r>
        </a:p>
      </dgm:t>
    </dgm:pt>
    <dgm:pt modelId="{B6186A63-95EC-477D-9453-2ED791E34461}" type="parTrans" cxnId="{DFDE6D62-D62F-418E-A3B1-5AD453B7F62C}">
      <dgm:prSet/>
      <dgm:spPr/>
      <dgm:t>
        <a:bodyPr/>
        <a:lstStyle/>
        <a:p>
          <a:endParaRPr lang="en-US"/>
        </a:p>
      </dgm:t>
    </dgm:pt>
    <dgm:pt modelId="{8A0D7B43-18A0-404F-A115-13B543A95460}" type="sibTrans" cxnId="{DFDE6D62-D62F-418E-A3B1-5AD453B7F62C}">
      <dgm:prSet/>
      <dgm:spPr/>
      <dgm:t>
        <a:bodyPr/>
        <a:lstStyle/>
        <a:p>
          <a:endParaRPr lang="en-US"/>
        </a:p>
      </dgm:t>
    </dgm:pt>
    <dgm:pt modelId="{7929A4F5-673E-4151-BE6C-D1C19C4C8C8B}">
      <dgm:prSet/>
      <dgm:spPr/>
      <dgm:t>
        <a:bodyPr/>
        <a:lstStyle/>
        <a:p>
          <a:r>
            <a:rPr lang="en-US"/>
            <a:t>Monitoring and evaluation mechanisms</a:t>
          </a:r>
        </a:p>
      </dgm:t>
    </dgm:pt>
    <dgm:pt modelId="{991B2B5B-9730-4FD8-8C81-62EF16201331}" type="parTrans" cxnId="{10B988C2-7BB4-4984-82F3-9E8421BE942D}">
      <dgm:prSet/>
      <dgm:spPr/>
      <dgm:t>
        <a:bodyPr/>
        <a:lstStyle/>
        <a:p>
          <a:endParaRPr lang="en-US"/>
        </a:p>
      </dgm:t>
    </dgm:pt>
    <dgm:pt modelId="{0346A35A-9947-49CA-9A5C-9F57586AF990}" type="sibTrans" cxnId="{10B988C2-7BB4-4984-82F3-9E8421BE942D}">
      <dgm:prSet/>
      <dgm:spPr/>
      <dgm:t>
        <a:bodyPr/>
        <a:lstStyle/>
        <a:p>
          <a:endParaRPr lang="en-US"/>
        </a:p>
      </dgm:t>
    </dgm:pt>
    <dgm:pt modelId="{6D736D30-3E53-4BE2-AA71-5A22CA9C16E6}">
      <dgm:prSet/>
      <dgm:spPr/>
      <dgm:t>
        <a:bodyPr/>
        <a:lstStyle/>
        <a:p>
          <a:r>
            <a:rPr lang="en-US"/>
            <a:t>Capacities  for nutrition in agriculture (cross sectoral expertise)</a:t>
          </a:r>
        </a:p>
      </dgm:t>
    </dgm:pt>
    <dgm:pt modelId="{5F76DE69-69ED-4766-89F8-FC6445D1FBCD}" type="parTrans" cxnId="{A3FF471B-9D61-4F30-9021-F9DCE3BB7264}">
      <dgm:prSet/>
      <dgm:spPr/>
      <dgm:t>
        <a:bodyPr/>
        <a:lstStyle/>
        <a:p>
          <a:endParaRPr lang="en-US"/>
        </a:p>
      </dgm:t>
    </dgm:pt>
    <dgm:pt modelId="{BD63AE26-8645-4B36-9BD5-76C8CAFD1A7A}" type="sibTrans" cxnId="{A3FF471B-9D61-4F30-9021-F9DCE3BB7264}">
      <dgm:prSet/>
      <dgm:spPr/>
      <dgm:t>
        <a:bodyPr/>
        <a:lstStyle/>
        <a:p>
          <a:endParaRPr lang="en-US"/>
        </a:p>
      </dgm:t>
    </dgm:pt>
    <dgm:pt modelId="{47FBEEB1-1219-49F3-8DA6-EAA91FC67E46}" type="pres">
      <dgm:prSet presAssocID="{23E653F5-90AF-40E9-8A4E-4630C2936890}" presName="root" presStyleCnt="0">
        <dgm:presLayoutVars>
          <dgm:dir/>
          <dgm:resizeHandles val="exact"/>
        </dgm:presLayoutVars>
      </dgm:prSet>
      <dgm:spPr/>
    </dgm:pt>
    <dgm:pt modelId="{5E966509-5C27-4EA9-A81E-6E00111CC395}" type="pres">
      <dgm:prSet presAssocID="{23E653F5-90AF-40E9-8A4E-4630C2936890}" presName="container" presStyleCnt="0">
        <dgm:presLayoutVars>
          <dgm:dir/>
          <dgm:resizeHandles val="exact"/>
        </dgm:presLayoutVars>
      </dgm:prSet>
      <dgm:spPr/>
    </dgm:pt>
    <dgm:pt modelId="{FCC2D377-23B4-4C52-A663-B08ECF00B955}" type="pres">
      <dgm:prSet presAssocID="{8FB562BE-BAF2-49E7-96F4-482F1DB6D608}" presName="compNode" presStyleCnt="0"/>
      <dgm:spPr/>
    </dgm:pt>
    <dgm:pt modelId="{A279C1EC-7B35-4572-868C-3FD338555164}" type="pres">
      <dgm:prSet presAssocID="{8FB562BE-BAF2-49E7-96F4-482F1DB6D608}" presName="iconBgRect" presStyleLbl="bgShp" presStyleIdx="0" presStyleCnt="4"/>
      <dgm:spPr/>
    </dgm:pt>
    <dgm:pt modelId="{2909ADCF-5A7A-4D2F-8267-7FEA0B17382F}" type="pres">
      <dgm:prSet presAssocID="{8FB562BE-BAF2-49E7-96F4-482F1DB6D608}"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Apple"/>
        </a:ext>
      </dgm:extLst>
    </dgm:pt>
    <dgm:pt modelId="{E5FDA45D-2BD7-4CC9-882E-25CD51B4DEB4}" type="pres">
      <dgm:prSet presAssocID="{8FB562BE-BAF2-49E7-96F4-482F1DB6D608}" presName="spaceRect" presStyleCnt="0"/>
      <dgm:spPr/>
    </dgm:pt>
    <dgm:pt modelId="{F3994FE5-196A-41DC-BE4B-C8CC4DD9E1A6}" type="pres">
      <dgm:prSet presAssocID="{8FB562BE-BAF2-49E7-96F4-482F1DB6D608}" presName="textRect" presStyleLbl="revTx" presStyleIdx="0" presStyleCnt="4">
        <dgm:presLayoutVars>
          <dgm:chMax val="1"/>
          <dgm:chPref val="1"/>
        </dgm:presLayoutVars>
      </dgm:prSet>
      <dgm:spPr/>
    </dgm:pt>
    <dgm:pt modelId="{72972296-F576-41F5-AD0F-D1C3CBDC0352}" type="pres">
      <dgm:prSet presAssocID="{4DDA70A5-E634-41AA-A960-1F16E7FCB9F9}" presName="sibTrans" presStyleLbl="sibTrans2D1" presStyleIdx="0" presStyleCnt="0"/>
      <dgm:spPr/>
    </dgm:pt>
    <dgm:pt modelId="{D5B672BA-26EB-4A92-A7E0-89D92AE9D8C8}" type="pres">
      <dgm:prSet presAssocID="{F7AC0AA0-4506-4058-AF68-236A5272E499}" presName="compNode" presStyleCnt="0"/>
      <dgm:spPr/>
    </dgm:pt>
    <dgm:pt modelId="{FD33AA23-583C-4F09-987A-58D4BF197B30}" type="pres">
      <dgm:prSet presAssocID="{F7AC0AA0-4506-4058-AF68-236A5272E499}" presName="iconBgRect" presStyleLbl="bgShp" presStyleIdx="1" presStyleCnt="4"/>
      <dgm:spPr/>
    </dgm:pt>
    <dgm:pt modelId="{3A93C3B1-C069-4567-8566-3725223CA366}" type="pres">
      <dgm:prSet presAssocID="{F7AC0AA0-4506-4058-AF68-236A5272E499}"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Fruit Bowl"/>
        </a:ext>
      </dgm:extLst>
    </dgm:pt>
    <dgm:pt modelId="{361122D8-A61F-4B8F-BA39-E64C93472C55}" type="pres">
      <dgm:prSet presAssocID="{F7AC0AA0-4506-4058-AF68-236A5272E499}" presName="spaceRect" presStyleCnt="0"/>
      <dgm:spPr/>
    </dgm:pt>
    <dgm:pt modelId="{62F18990-BFEF-4FB8-ABF8-B197338BD02A}" type="pres">
      <dgm:prSet presAssocID="{F7AC0AA0-4506-4058-AF68-236A5272E499}" presName="textRect" presStyleLbl="revTx" presStyleIdx="1" presStyleCnt="4">
        <dgm:presLayoutVars>
          <dgm:chMax val="1"/>
          <dgm:chPref val="1"/>
        </dgm:presLayoutVars>
      </dgm:prSet>
      <dgm:spPr/>
    </dgm:pt>
    <dgm:pt modelId="{0E78E25B-5466-4A29-B532-DF48AAE8267E}" type="pres">
      <dgm:prSet presAssocID="{8A0D7B43-18A0-404F-A115-13B543A95460}" presName="sibTrans" presStyleLbl="sibTrans2D1" presStyleIdx="0" presStyleCnt="0"/>
      <dgm:spPr/>
    </dgm:pt>
    <dgm:pt modelId="{48FB99F7-2D77-4B6A-B2B8-337747234A5E}" type="pres">
      <dgm:prSet presAssocID="{7929A4F5-673E-4151-BE6C-D1C19C4C8C8B}" presName="compNode" presStyleCnt="0"/>
      <dgm:spPr/>
    </dgm:pt>
    <dgm:pt modelId="{F452AC90-E7F7-4094-BBA1-FF62DB12F7FD}" type="pres">
      <dgm:prSet presAssocID="{7929A4F5-673E-4151-BE6C-D1C19C4C8C8B}" presName="iconBgRect" presStyleLbl="bgShp" presStyleIdx="2" presStyleCnt="4"/>
      <dgm:spPr/>
    </dgm:pt>
    <dgm:pt modelId="{A851B16F-8894-4E84-AB79-5584EE3B840B}" type="pres">
      <dgm:prSet presAssocID="{7929A4F5-673E-4151-BE6C-D1C19C4C8C8B}"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heck List"/>
        </a:ext>
      </dgm:extLst>
    </dgm:pt>
    <dgm:pt modelId="{3C61B71C-5422-435F-BA8C-E5250CEF6D20}" type="pres">
      <dgm:prSet presAssocID="{7929A4F5-673E-4151-BE6C-D1C19C4C8C8B}" presName="spaceRect" presStyleCnt="0"/>
      <dgm:spPr/>
    </dgm:pt>
    <dgm:pt modelId="{D0A5D84C-7033-4AD5-B99F-0AF020744273}" type="pres">
      <dgm:prSet presAssocID="{7929A4F5-673E-4151-BE6C-D1C19C4C8C8B}" presName="textRect" presStyleLbl="revTx" presStyleIdx="2" presStyleCnt="4">
        <dgm:presLayoutVars>
          <dgm:chMax val="1"/>
          <dgm:chPref val="1"/>
        </dgm:presLayoutVars>
      </dgm:prSet>
      <dgm:spPr/>
    </dgm:pt>
    <dgm:pt modelId="{09F3103E-E24D-4D6F-A931-DB795DD0EEAC}" type="pres">
      <dgm:prSet presAssocID="{0346A35A-9947-49CA-9A5C-9F57586AF990}" presName="sibTrans" presStyleLbl="sibTrans2D1" presStyleIdx="0" presStyleCnt="0"/>
      <dgm:spPr/>
    </dgm:pt>
    <dgm:pt modelId="{1CADF2CF-FB24-4545-A75E-5B2DD230F124}" type="pres">
      <dgm:prSet presAssocID="{6D736D30-3E53-4BE2-AA71-5A22CA9C16E6}" presName="compNode" presStyleCnt="0"/>
      <dgm:spPr/>
    </dgm:pt>
    <dgm:pt modelId="{B6096FEB-72A4-4AAD-B58F-8CD21AF883EF}" type="pres">
      <dgm:prSet presAssocID="{6D736D30-3E53-4BE2-AA71-5A22CA9C16E6}" presName="iconBgRect" presStyleLbl="bgShp" presStyleIdx="3" presStyleCnt="4"/>
      <dgm:spPr/>
    </dgm:pt>
    <dgm:pt modelId="{4DC9EE97-6497-480D-9DBB-3B50A7FAE8B8}" type="pres">
      <dgm:prSet presAssocID="{6D736D30-3E53-4BE2-AA71-5A22CA9C16E6}"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Farm scene"/>
        </a:ext>
      </dgm:extLst>
    </dgm:pt>
    <dgm:pt modelId="{F4F88546-B953-4A9D-9889-97D95667E4AE}" type="pres">
      <dgm:prSet presAssocID="{6D736D30-3E53-4BE2-AA71-5A22CA9C16E6}" presName="spaceRect" presStyleCnt="0"/>
      <dgm:spPr/>
    </dgm:pt>
    <dgm:pt modelId="{F9C82D38-40DE-4B57-AD91-AD0D6C870E04}" type="pres">
      <dgm:prSet presAssocID="{6D736D30-3E53-4BE2-AA71-5A22CA9C16E6}" presName="textRect" presStyleLbl="revTx" presStyleIdx="3" presStyleCnt="4">
        <dgm:presLayoutVars>
          <dgm:chMax val="1"/>
          <dgm:chPref val="1"/>
        </dgm:presLayoutVars>
      </dgm:prSet>
      <dgm:spPr/>
    </dgm:pt>
  </dgm:ptLst>
  <dgm:cxnLst>
    <dgm:cxn modelId="{40AFA514-774F-4019-806F-FF840EE334C4}" type="presOf" srcId="{6D736D30-3E53-4BE2-AA71-5A22CA9C16E6}" destId="{F9C82D38-40DE-4B57-AD91-AD0D6C870E04}" srcOrd="0" destOrd="0" presId="urn:microsoft.com/office/officeart/2018/2/layout/IconCircleList"/>
    <dgm:cxn modelId="{A3FF471B-9D61-4F30-9021-F9DCE3BB7264}" srcId="{23E653F5-90AF-40E9-8A4E-4630C2936890}" destId="{6D736D30-3E53-4BE2-AA71-5A22CA9C16E6}" srcOrd="3" destOrd="0" parTransId="{5F76DE69-69ED-4766-89F8-FC6445D1FBCD}" sibTransId="{BD63AE26-8645-4B36-9BD5-76C8CAFD1A7A}"/>
    <dgm:cxn modelId="{BE1A942E-141E-470D-85AC-6BB6307C9378}" srcId="{23E653F5-90AF-40E9-8A4E-4630C2936890}" destId="{8FB562BE-BAF2-49E7-96F4-482F1DB6D608}" srcOrd="0" destOrd="0" parTransId="{385D0F1F-646D-4925-9113-0FBE5AFDBDEE}" sibTransId="{4DDA70A5-E634-41AA-A960-1F16E7FCB9F9}"/>
    <dgm:cxn modelId="{DFDE6D62-D62F-418E-A3B1-5AD453B7F62C}" srcId="{23E653F5-90AF-40E9-8A4E-4630C2936890}" destId="{F7AC0AA0-4506-4058-AF68-236A5272E499}" srcOrd="1" destOrd="0" parTransId="{B6186A63-95EC-477D-9453-2ED791E34461}" sibTransId="{8A0D7B43-18A0-404F-A115-13B543A95460}"/>
    <dgm:cxn modelId="{7F085465-E236-48F4-AC8A-C22D57EB9123}" type="presOf" srcId="{4DDA70A5-E634-41AA-A960-1F16E7FCB9F9}" destId="{72972296-F576-41F5-AD0F-D1C3CBDC0352}" srcOrd="0" destOrd="0" presId="urn:microsoft.com/office/officeart/2018/2/layout/IconCircleList"/>
    <dgm:cxn modelId="{11ED786D-6298-4213-8FEA-40F61AB90383}" type="presOf" srcId="{8FB562BE-BAF2-49E7-96F4-482F1DB6D608}" destId="{F3994FE5-196A-41DC-BE4B-C8CC4DD9E1A6}" srcOrd="0" destOrd="0" presId="urn:microsoft.com/office/officeart/2018/2/layout/IconCircleList"/>
    <dgm:cxn modelId="{ED99307E-5723-488A-9788-99FDF87BE81A}" type="presOf" srcId="{F7AC0AA0-4506-4058-AF68-236A5272E499}" destId="{62F18990-BFEF-4FB8-ABF8-B197338BD02A}" srcOrd="0" destOrd="0" presId="urn:microsoft.com/office/officeart/2018/2/layout/IconCircleList"/>
    <dgm:cxn modelId="{DCF91281-AE0C-429B-BC84-CAE9FB767F02}" type="presOf" srcId="{8A0D7B43-18A0-404F-A115-13B543A95460}" destId="{0E78E25B-5466-4A29-B532-DF48AAE8267E}" srcOrd="0" destOrd="0" presId="urn:microsoft.com/office/officeart/2018/2/layout/IconCircleList"/>
    <dgm:cxn modelId="{EA58CE9E-44B4-40BA-AF4F-89658EE81C12}" type="presOf" srcId="{0346A35A-9947-49CA-9A5C-9F57586AF990}" destId="{09F3103E-E24D-4D6F-A931-DB795DD0EEAC}" srcOrd="0" destOrd="0" presId="urn:microsoft.com/office/officeart/2018/2/layout/IconCircleList"/>
    <dgm:cxn modelId="{12973CB8-3CB5-494C-AB6E-C6CEBCCC5E4D}" type="presOf" srcId="{23E653F5-90AF-40E9-8A4E-4630C2936890}" destId="{47FBEEB1-1219-49F3-8DA6-EAA91FC67E46}" srcOrd="0" destOrd="0" presId="urn:microsoft.com/office/officeart/2018/2/layout/IconCircleList"/>
    <dgm:cxn modelId="{10B988C2-7BB4-4984-82F3-9E8421BE942D}" srcId="{23E653F5-90AF-40E9-8A4E-4630C2936890}" destId="{7929A4F5-673E-4151-BE6C-D1C19C4C8C8B}" srcOrd="2" destOrd="0" parTransId="{991B2B5B-9730-4FD8-8C81-62EF16201331}" sibTransId="{0346A35A-9947-49CA-9A5C-9F57586AF990}"/>
    <dgm:cxn modelId="{32EA26F2-8E3B-45F0-9ADA-5D4EBFCCDE1F}" type="presOf" srcId="{7929A4F5-673E-4151-BE6C-D1C19C4C8C8B}" destId="{D0A5D84C-7033-4AD5-B99F-0AF020744273}" srcOrd="0" destOrd="0" presId="urn:microsoft.com/office/officeart/2018/2/layout/IconCircleList"/>
    <dgm:cxn modelId="{14456C2D-C22C-4247-84F0-A8619919DE29}" type="presParOf" srcId="{47FBEEB1-1219-49F3-8DA6-EAA91FC67E46}" destId="{5E966509-5C27-4EA9-A81E-6E00111CC395}" srcOrd="0" destOrd="0" presId="urn:microsoft.com/office/officeart/2018/2/layout/IconCircleList"/>
    <dgm:cxn modelId="{AEC10419-2048-459E-A631-C5AD6D34D25F}" type="presParOf" srcId="{5E966509-5C27-4EA9-A81E-6E00111CC395}" destId="{FCC2D377-23B4-4C52-A663-B08ECF00B955}" srcOrd="0" destOrd="0" presId="urn:microsoft.com/office/officeart/2018/2/layout/IconCircleList"/>
    <dgm:cxn modelId="{6A4A6224-9B18-4240-8BE1-36036D9E6588}" type="presParOf" srcId="{FCC2D377-23B4-4C52-A663-B08ECF00B955}" destId="{A279C1EC-7B35-4572-868C-3FD338555164}" srcOrd="0" destOrd="0" presId="urn:microsoft.com/office/officeart/2018/2/layout/IconCircleList"/>
    <dgm:cxn modelId="{7293E21F-6BAB-462A-86EB-3E8A4E27AE4E}" type="presParOf" srcId="{FCC2D377-23B4-4C52-A663-B08ECF00B955}" destId="{2909ADCF-5A7A-4D2F-8267-7FEA0B17382F}" srcOrd="1" destOrd="0" presId="urn:microsoft.com/office/officeart/2018/2/layout/IconCircleList"/>
    <dgm:cxn modelId="{617C4F6E-0560-4794-BD74-B1364F19FC5B}" type="presParOf" srcId="{FCC2D377-23B4-4C52-A663-B08ECF00B955}" destId="{E5FDA45D-2BD7-4CC9-882E-25CD51B4DEB4}" srcOrd="2" destOrd="0" presId="urn:microsoft.com/office/officeart/2018/2/layout/IconCircleList"/>
    <dgm:cxn modelId="{02B817FB-C186-48F1-8C4C-9D22DCC232ED}" type="presParOf" srcId="{FCC2D377-23B4-4C52-A663-B08ECF00B955}" destId="{F3994FE5-196A-41DC-BE4B-C8CC4DD9E1A6}" srcOrd="3" destOrd="0" presId="urn:microsoft.com/office/officeart/2018/2/layout/IconCircleList"/>
    <dgm:cxn modelId="{37FF09AA-A87E-4D7B-9B0E-E4123038B1BB}" type="presParOf" srcId="{5E966509-5C27-4EA9-A81E-6E00111CC395}" destId="{72972296-F576-41F5-AD0F-D1C3CBDC0352}" srcOrd="1" destOrd="0" presId="urn:microsoft.com/office/officeart/2018/2/layout/IconCircleList"/>
    <dgm:cxn modelId="{9E001ACB-22D0-4712-B93E-AA3ABD83806F}" type="presParOf" srcId="{5E966509-5C27-4EA9-A81E-6E00111CC395}" destId="{D5B672BA-26EB-4A92-A7E0-89D92AE9D8C8}" srcOrd="2" destOrd="0" presId="urn:microsoft.com/office/officeart/2018/2/layout/IconCircleList"/>
    <dgm:cxn modelId="{0B4B956D-B822-44D9-B623-DB128891ABB6}" type="presParOf" srcId="{D5B672BA-26EB-4A92-A7E0-89D92AE9D8C8}" destId="{FD33AA23-583C-4F09-987A-58D4BF197B30}" srcOrd="0" destOrd="0" presId="urn:microsoft.com/office/officeart/2018/2/layout/IconCircleList"/>
    <dgm:cxn modelId="{813B420D-D375-49CE-9EAE-E398D989ACC5}" type="presParOf" srcId="{D5B672BA-26EB-4A92-A7E0-89D92AE9D8C8}" destId="{3A93C3B1-C069-4567-8566-3725223CA366}" srcOrd="1" destOrd="0" presId="urn:microsoft.com/office/officeart/2018/2/layout/IconCircleList"/>
    <dgm:cxn modelId="{C8F9EB00-2393-4521-AB48-D1AFBFD067CA}" type="presParOf" srcId="{D5B672BA-26EB-4A92-A7E0-89D92AE9D8C8}" destId="{361122D8-A61F-4B8F-BA39-E64C93472C55}" srcOrd="2" destOrd="0" presId="urn:microsoft.com/office/officeart/2018/2/layout/IconCircleList"/>
    <dgm:cxn modelId="{1900BC15-9F42-48AC-8B81-E9C34BE35462}" type="presParOf" srcId="{D5B672BA-26EB-4A92-A7E0-89D92AE9D8C8}" destId="{62F18990-BFEF-4FB8-ABF8-B197338BD02A}" srcOrd="3" destOrd="0" presId="urn:microsoft.com/office/officeart/2018/2/layout/IconCircleList"/>
    <dgm:cxn modelId="{92E2BF28-B59D-4360-823F-0CF3B00FC774}" type="presParOf" srcId="{5E966509-5C27-4EA9-A81E-6E00111CC395}" destId="{0E78E25B-5466-4A29-B532-DF48AAE8267E}" srcOrd="3" destOrd="0" presId="urn:microsoft.com/office/officeart/2018/2/layout/IconCircleList"/>
    <dgm:cxn modelId="{90CBEE0E-7909-4E18-B9A8-0EFBC4349549}" type="presParOf" srcId="{5E966509-5C27-4EA9-A81E-6E00111CC395}" destId="{48FB99F7-2D77-4B6A-B2B8-337747234A5E}" srcOrd="4" destOrd="0" presId="urn:microsoft.com/office/officeart/2018/2/layout/IconCircleList"/>
    <dgm:cxn modelId="{950F6117-B369-49CD-9B72-3E965888AA3B}" type="presParOf" srcId="{48FB99F7-2D77-4B6A-B2B8-337747234A5E}" destId="{F452AC90-E7F7-4094-BBA1-FF62DB12F7FD}" srcOrd="0" destOrd="0" presId="urn:microsoft.com/office/officeart/2018/2/layout/IconCircleList"/>
    <dgm:cxn modelId="{013AB036-C5FB-4098-8B25-478BE81B674F}" type="presParOf" srcId="{48FB99F7-2D77-4B6A-B2B8-337747234A5E}" destId="{A851B16F-8894-4E84-AB79-5584EE3B840B}" srcOrd="1" destOrd="0" presId="urn:microsoft.com/office/officeart/2018/2/layout/IconCircleList"/>
    <dgm:cxn modelId="{A40C2B29-001A-4E3F-8788-1C775BABD4BC}" type="presParOf" srcId="{48FB99F7-2D77-4B6A-B2B8-337747234A5E}" destId="{3C61B71C-5422-435F-BA8C-E5250CEF6D20}" srcOrd="2" destOrd="0" presId="urn:microsoft.com/office/officeart/2018/2/layout/IconCircleList"/>
    <dgm:cxn modelId="{5D706A7D-1AB5-41F0-90E2-0E018D842C82}" type="presParOf" srcId="{48FB99F7-2D77-4B6A-B2B8-337747234A5E}" destId="{D0A5D84C-7033-4AD5-B99F-0AF020744273}" srcOrd="3" destOrd="0" presId="urn:microsoft.com/office/officeart/2018/2/layout/IconCircleList"/>
    <dgm:cxn modelId="{CF6F5B6C-CBEA-4E5F-AC7D-AC95CEBEA45E}" type="presParOf" srcId="{5E966509-5C27-4EA9-A81E-6E00111CC395}" destId="{09F3103E-E24D-4D6F-A931-DB795DD0EEAC}" srcOrd="5" destOrd="0" presId="urn:microsoft.com/office/officeart/2018/2/layout/IconCircleList"/>
    <dgm:cxn modelId="{9989D7D5-C235-4528-85DD-0EA87104CC90}" type="presParOf" srcId="{5E966509-5C27-4EA9-A81E-6E00111CC395}" destId="{1CADF2CF-FB24-4545-A75E-5B2DD230F124}" srcOrd="6" destOrd="0" presId="urn:microsoft.com/office/officeart/2018/2/layout/IconCircleList"/>
    <dgm:cxn modelId="{9067B53E-5069-4513-9DF8-AEC1F39826D8}" type="presParOf" srcId="{1CADF2CF-FB24-4545-A75E-5B2DD230F124}" destId="{B6096FEB-72A4-4AAD-B58F-8CD21AF883EF}" srcOrd="0" destOrd="0" presId="urn:microsoft.com/office/officeart/2018/2/layout/IconCircleList"/>
    <dgm:cxn modelId="{7E1B3BD0-2589-40AF-8BB8-2FB3836DDCF1}" type="presParOf" srcId="{1CADF2CF-FB24-4545-A75E-5B2DD230F124}" destId="{4DC9EE97-6497-480D-9DBB-3B50A7FAE8B8}" srcOrd="1" destOrd="0" presId="urn:microsoft.com/office/officeart/2018/2/layout/IconCircleList"/>
    <dgm:cxn modelId="{13FC1B5E-A1EB-471B-9194-488B7247C7F1}" type="presParOf" srcId="{1CADF2CF-FB24-4545-A75E-5B2DD230F124}" destId="{F4F88546-B953-4A9D-9889-97D95667E4AE}" srcOrd="2" destOrd="0" presId="urn:microsoft.com/office/officeart/2018/2/layout/IconCircleList"/>
    <dgm:cxn modelId="{F9B27D03-ED8F-46BF-9910-7E4F839F9BB8}" type="presParOf" srcId="{1CADF2CF-FB24-4545-A75E-5B2DD230F124}" destId="{F9C82D38-40DE-4B57-AD91-AD0D6C870E04}" srcOrd="3" destOrd="0" presId="urn:microsoft.com/office/officeart/2018/2/layout/Icon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24C6EC3-511F-441C-BE24-7ACAC098E7AC}"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8463938D-B432-40CE-9401-0F5D5B501226}">
      <dgm:prSet custT="1"/>
      <dgm:spPr/>
      <dgm:t>
        <a:bodyPr/>
        <a:lstStyle/>
        <a:p>
          <a:pPr algn="just"/>
          <a:r>
            <a:rPr lang="en-US" sz="1600" b="1" i="0" baseline="0" dirty="0"/>
            <a:t>Strategic Framework : </a:t>
          </a:r>
          <a:r>
            <a:rPr lang="en-US" sz="1600" b="0" i="0" baseline="0" dirty="0"/>
            <a:t>The Strategic </a:t>
          </a:r>
          <a:r>
            <a:rPr lang="en-US" sz="1600" dirty="0"/>
            <a:t>F</a:t>
          </a:r>
          <a:r>
            <a:rPr lang="en-US" sz="1600" b="0" i="0" baseline="0" dirty="0"/>
            <a:t>ramework comprises 3 Components, 13 Strategic Objectives, 22 Interventions, and 36 Indicators at outcome- and output-level. </a:t>
          </a:r>
          <a:endParaRPr lang="en-US" sz="1600" dirty="0"/>
        </a:p>
      </dgm:t>
    </dgm:pt>
    <dgm:pt modelId="{659BEF66-F016-4666-B107-8E7E3BA7B075}" type="parTrans" cxnId="{497CD98E-CB74-4DAF-9DD0-6D5E05CF40EB}">
      <dgm:prSet/>
      <dgm:spPr/>
      <dgm:t>
        <a:bodyPr/>
        <a:lstStyle/>
        <a:p>
          <a:endParaRPr lang="en-US"/>
        </a:p>
      </dgm:t>
    </dgm:pt>
    <dgm:pt modelId="{CB93EB99-26E9-489E-8FC6-AF67C5994132}" type="sibTrans" cxnId="{497CD98E-CB74-4DAF-9DD0-6D5E05CF40EB}">
      <dgm:prSet/>
      <dgm:spPr/>
      <dgm:t>
        <a:bodyPr/>
        <a:lstStyle/>
        <a:p>
          <a:endParaRPr lang="en-US"/>
        </a:p>
      </dgm:t>
    </dgm:pt>
    <dgm:pt modelId="{C6183EF0-0260-4428-BB0F-F20EEC5B2B27}">
      <dgm:prSet custT="1"/>
      <dgm:spPr/>
      <dgm:t>
        <a:bodyPr/>
        <a:lstStyle/>
        <a:p>
          <a:pPr algn="just"/>
          <a:r>
            <a:rPr lang="en-US" sz="1600" b="0" i="0" baseline="0" dirty="0"/>
            <a:t>The Components are to (1) address direct (immediate) causes of malnutrition, (2) address indirect (underlying) causes of malnutrition, and (3) address basic causes of malnutrition, create an enabling environment, and promote multisectoral action.</a:t>
          </a:r>
          <a:endParaRPr lang="en-US" sz="1600" dirty="0"/>
        </a:p>
      </dgm:t>
    </dgm:pt>
    <dgm:pt modelId="{CAA18506-F2AE-4D42-A96D-53DDE4ADB630}" type="parTrans" cxnId="{BD33ADC1-070C-4E66-967E-5089F3575B43}">
      <dgm:prSet/>
      <dgm:spPr/>
      <dgm:t>
        <a:bodyPr/>
        <a:lstStyle/>
        <a:p>
          <a:endParaRPr lang="en-US"/>
        </a:p>
      </dgm:t>
    </dgm:pt>
    <dgm:pt modelId="{F4061482-7115-416B-8EB2-068CBD1F635A}" type="sibTrans" cxnId="{BD33ADC1-070C-4E66-967E-5089F3575B43}">
      <dgm:prSet/>
      <dgm:spPr/>
      <dgm:t>
        <a:bodyPr/>
        <a:lstStyle/>
        <a:p>
          <a:endParaRPr lang="en-US"/>
        </a:p>
      </dgm:t>
    </dgm:pt>
    <dgm:pt modelId="{BE171937-B37F-4BDD-A84B-C2FDD4E35EC5}">
      <dgm:prSet custT="1"/>
      <dgm:spPr/>
      <dgm:t>
        <a:bodyPr/>
        <a:lstStyle/>
        <a:p>
          <a:pPr algn="just"/>
          <a:r>
            <a:rPr lang="en-US" sz="1200" b="1" i="0" baseline="0" dirty="0"/>
            <a:t>The Strategic Objectives are: </a:t>
          </a:r>
          <a:r>
            <a:rPr lang="en-US" sz="1200" b="0" i="0" baseline="0" dirty="0"/>
            <a:t>(1) improve nutrient intake, (2) improve water and sanitation, promote hygiene, prevent and control diseases, (3) increase availability of and access to nutritious food, (4) improve child and adolescent knowledge and behavior about nutritious diets, (5) improve mother and child health and care, (6) strengthen institutional capacity, governance, management, and coordination,(7) strengthen human resources, (8) improve health service delivery system for communities, (9) improve information management and use of evidence for decision-making, (10) improve financial management and increase investment, (11) ensure effective preparedness and response to disasters and emergencies, and social protection, (12) scale up social and behavior change communication (SBCC) for nutrition, and (13) promote gender equity.</a:t>
          </a:r>
          <a:endParaRPr lang="en-US" sz="1200" dirty="0"/>
        </a:p>
      </dgm:t>
    </dgm:pt>
    <dgm:pt modelId="{560D61CC-77AB-4785-8E3C-BC2F53016ED4}" type="parTrans" cxnId="{9D820336-898A-4469-9514-E303E9DE208A}">
      <dgm:prSet/>
      <dgm:spPr/>
      <dgm:t>
        <a:bodyPr/>
        <a:lstStyle/>
        <a:p>
          <a:endParaRPr lang="en-US"/>
        </a:p>
      </dgm:t>
    </dgm:pt>
    <dgm:pt modelId="{5A06C478-0FF5-4FEE-A0DA-23ACD471A2E3}" type="sibTrans" cxnId="{9D820336-898A-4469-9514-E303E9DE208A}">
      <dgm:prSet/>
      <dgm:spPr/>
      <dgm:t>
        <a:bodyPr/>
        <a:lstStyle/>
        <a:p>
          <a:endParaRPr lang="en-US"/>
        </a:p>
      </dgm:t>
    </dgm:pt>
    <dgm:pt modelId="{FFEB61F5-5B55-4ACC-8F20-8136584B47E7}" type="pres">
      <dgm:prSet presAssocID="{C24C6EC3-511F-441C-BE24-7ACAC098E7AC}" presName="linear" presStyleCnt="0">
        <dgm:presLayoutVars>
          <dgm:animLvl val="lvl"/>
          <dgm:resizeHandles val="exact"/>
        </dgm:presLayoutVars>
      </dgm:prSet>
      <dgm:spPr/>
    </dgm:pt>
    <dgm:pt modelId="{183E2438-E340-4A01-9C94-F5EDA3B3D5C5}" type="pres">
      <dgm:prSet presAssocID="{8463938D-B432-40CE-9401-0F5D5B501226}" presName="parentText" presStyleLbl="node1" presStyleIdx="0" presStyleCnt="3" custLinFactY="-5505" custLinFactNeighborX="-525" custLinFactNeighborY="-100000">
        <dgm:presLayoutVars>
          <dgm:chMax val="0"/>
          <dgm:bulletEnabled val="1"/>
        </dgm:presLayoutVars>
      </dgm:prSet>
      <dgm:spPr/>
    </dgm:pt>
    <dgm:pt modelId="{9E318AC9-BC15-4CCB-88AC-03FBA82A1E18}" type="pres">
      <dgm:prSet presAssocID="{CB93EB99-26E9-489E-8FC6-AF67C5994132}" presName="spacer" presStyleCnt="0"/>
      <dgm:spPr/>
    </dgm:pt>
    <dgm:pt modelId="{16096D82-3D31-4D25-8FC5-93BB1940382F}" type="pres">
      <dgm:prSet presAssocID="{C6183EF0-0260-4428-BB0F-F20EEC5B2B27}" presName="parentText" presStyleLbl="node1" presStyleIdx="1" presStyleCnt="3" custLinFactY="-18144" custLinFactNeighborX="385" custLinFactNeighborY="-100000">
        <dgm:presLayoutVars>
          <dgm:chMax val="0"/>
          <dgm:bulletEnabled val="1"/>
        </dgm:presLayoutVars>
      </dgm:prSet>
      <dgm:spPr/>
    </dgm:pt>
    <dgm:pt modelId="{97BDB8B3-B4AA-435D-9A71-8A01C24ED375}" type="pres">
      <dgm:prSet presAssocID="{F4061482-7115-416B-8EB2-068CBD1F635A}" presName="spacer" presStyleCnt="0"/>
      <dgm:spPr/>
    </dgm:pt>
    <dgm:pt modelId="{6F6785A4-3FF8-469E-8D8C-405A902AF3EC}" type="pres">
      <dgm:prSet presAssocID="{BE171937-B37F-4BDD-A84B-C2FDD4E35EC5}" presName="parentText" presStyleLbl="node1" presStyleIdx="2" presStyleCnt="3" custLinFactY="-19122" custLinFactNeighborX="385" custLinFactNeighborY="-100000">
        <dgm:presLayoutVars>
          <dgm:chMax val="0"/>
          <dgm:bulletEnabled val="1"/>
        </dgm:presLayoutVars>
      </dgm:prSet>
      <dgm:spPr/>
    </dgm:pt>
  </dgm:ptLst>
  <dgm:cxnLst>
    <dgm:cxn modelId="{B001B11E-093B-4A03-A0AC-1F811C3182FC}" type="presOf" srcId="{BE171937-B37F-4BDD-A84B-C2FDD4E35EC5}" destId="{6F6785A4-3FF8-469E-8D8C-405A902AF3EC}" srcOrd="0" destOrd="0" presId="urn:microsoft.com/office/officeart/2005/8/layout/vList2"/>
    <dgm:cxn modelId="{9D820336-898A-4469-9514-E303E9DE208A}" srcId="{C24C6EC3-511F-441C-BE24-7ACAC098E7AC}" destId="{BE171937-B37F-4BDD-A84B-C2FDD4E35EC5}" srcOrd="2" destOrd="0" parTransId="{560D61CC-77AB-4785-8E3C-BC2F53016ED4}" sibTransId="{5A06C478-0FF5-4FEE-A0DA-23ACD471A2E3}"/>
    <dgm:cxn modelId="{7B42363F-A10F-46EE-A66C-FD5F87C7692F}" type="presOf" srcId="{8463938D-B432-40CE-9401-0F5D5B501226}" destId="{183E2438-E340-4A01-9C94-F5EDA3B3D5C5}" srcOrd="0" destOrd="0" presId="urn:microsoft.com/office/officeart/2005/8/layout/vList2"/>
    <dgm:cxn modelId="{497CD98E-CB74-4DAF-9DD0-6D5E05CF40EB}" srcId="{C24C6EC3-511F-441C-BE24-7ACAC098E7AC}" destId="{8463938D-B432-40CE-9401-0F5D5B501226}" srcOrd="0" destOrd="0" parTransId="{659BEF66-F016-4666-B107-8E7E3BA7B075}" sibTransId="{CB93EB99-26E9-489E-8FC6-AF67C5994132}"/>
    <dgm:cxn modelId="{882422A9-48D5-4D0A-A31C-3E229BD80D6F}" type="presOf" srcId="{C6183EF0-0260-4428-BB0F-F20EEC5B2B27}" destId="{16096D82-3D31-4D25-8FC5-93BB1940382F}" srcOrd="0" destOrd="0" presId="urn:microsoft.com/office/officeart/2005/8/layout/vList2"/>
    <dgm:cxn modelId="{BD33ADC1-070C-4E66-967E-5089F3575B43}" srcId="{C24C6EC3-511F-441C-BE24-7ACAC098E7AC}" destId="{C6183EF0-0260-4428-BB0F-F20EEC5B2B27}" srcOrd="1" destOrd="0" parTransId="{CAA18506-F2AE-4D42-A96D-53DDE4ADB630}" sibTransId="{F4061482-7115-416B-8EB2-068CBD1F635A}"/>
    <dgm:cxn modelId="{2B1B31CC-CE6A-47BD-8765-FAE18AFF02E8}" type="presOf" srcId="{C24C6EC3-511F-441C-BE24-7ACAC098E7AC}" destId="{FFEB61F5-5B55-4ACC-8F20-8136584B47E7}" srcOrd="0" destOrd="0" presId="urn:microsoft.com/office/officeart/2005/8/layout/vList2"/>
    <dgm:cxn modelId="{CA5F0C68-4229-4746-BE9C-017B978A7A5D}" type="presParOf" srcId="{FFEB61F5-5B55-4ACC-8F20-8136584B47E7}" destId="{183E2438-E340-4A01-9C94-F5EDA3B3D5C5}" srcOrd="0" destOrd="0" presId="urn:microsoft.com/office/officeart/2005/8/layout/vList2"/>
    <dgm:cxn modelId="{1CF1B470-8E30-4B17-8878-89C7C82D6214}" type="presParOf" srcId="{FFEB61F5-5B55-4ACC-8F20-8136584B47E7}" destId="{9E318AC9-BC15-4CCB-88AC-03FBA82A1E18}" srcOrd="1" destOrd="0" presId="urn:microsoft.com/office/officeart/2005/8/layout/vList2"/>
    <dgm:cxn modelId="{033978D5-9D76-4B32-A271-83D2FB51426F}" type="presParOf" srcId="{FFEB61F5-5B55-4ACC-8F20-8136584B47E7}" destId="{16096D82-3D31-4D25-8FC5-93BB1940382F}" srcOrd="2" destOrd="0" presId="urn:microsoft.com/office/officeart/2005/8/layout/vList2"/>
    <dgm:cxn modelId="{1E64A3EF-9DA6-4F93-B7CA-75C26672E7F9}" type="presParOf" srcId="{FFEB61F5-5B55-4ACC-8F20-8136584B47E7}" destId="{97BDB8B3-B4AA-435D-9A71-8A01C24ED375}" srcOrd="3" destOrd="0" presId="urn:microsoft.com/office/officeart/2005/8/layout/vList2"/>
    <dgm:cxn modelId="{BD945D8F-633F-4EA1-9409-16BEEF4FAB97}" type="presParOf" srcId="{FFEB61F5-5B55-4ACC-8F20-8136584B47E7}" destId="{6F6785A4-3FF8-469E-8D8C-405A902AF3EC}"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B26A03E-77A4-44EE-A150-F3578CD1958F}" type="doc">
      <dgm:prSet loTypeId="urn:microsoft.com/office/officeart/2016/7/layout/RepeatingBendingProcessNew" loCatId="process" qsTypeId="urn:microsoft.com/office/officeart/2005/8/quickstyle/simple1" qsCatId="simple" csTypeId="urn:microsoft.com/office/officeart/2005/8/colors/colorful1" csCatId="colorful"/>
      <dgm:spPr/>
      <dgm:t>
        <a:bodyPr/>
        <a:lstStyle/>
        <a:p>
          <a:endParaRPr lang="en-US"/>
        </a:p>
      </dgm:t>
    </dgm:pt>
    <dgm:pt modelId="{8A41992C-2B7D-4F22-8291-7FC918F4385B}">
      <dgm:prSet/>
      <dgm:spPr/>
      <dgm:t>
        <a:bodyPr/>
        <a:lstStyle/>
        <a:p>
          <a:r>
            <a:rPr lang="en-US"/>
            <a:t>Incorporate explicit </a:t>
          </a:r>
          <a:r>
            <a:rPr lang="en-US" b="1"/>
            <a:t>nutrition objectives and indicators </a:t>
          </a:r>
          <a:r>
            <a:rPr lang="en-US"/>
            <a:t>into their design, and track and mitigate potential harms.</a:t>
          </a:r>
        </a:p>
      </dgm:t>
    </dgm:pt>
    <dgm:pt modelId="{C44945DC-9F52-42FA-94B2-AAEB43DD7CAF}" type="parTrans" cxnId="{9932A62E-9AF3-45FF-8DD0-CEE6E0D8829D}">
      <dgm:prSet/>
      <dgm:spPr/>
      <dgm:t>
        <a:bodyPr/>
        <a:lstStyle/>
        <a:p>
          <a:endParaRPr lang="en-US"/>
        </a:p>
      </dgm:t>
    </dgm:pt>
    <dgm:pt modelId="{F6B8D530-ECD5-4F49-ADBA-B9F14A314687}" type="sibTrans" cxnId="{9932A62E-9AF3-45FF-8DD0-CEE6E0D8829D}">
      <dgm:prSet/>
      <dgm:spPr/>
      <dgm:t>
        <a:bodyPr/>
        <a:lstStyle/>
        <a:p>
          <a:endParaRPr lang="en-US"/>
        </a:p>
      </dgm:t>
    </dgm:pt>
    <dgm:pt modelId="{6F7B8EC6-44FC-4945-B114-1235A21B1F23}">
      <dgm:prSet/>
      <dgm:spPr/>
      <dgm:t>
        <a:bodyPr/>
        <a:lstStyle/>
        <a:p>
          <a:r>
            <a:rPr lang="en-US" b="1"/>
            <a:t>Collaborate with other sectors</a:t>
          </a:r>
          <a:r>
            <a:rPr lang="en-US"/>
            <a:t> and programmes.</a:t>
          </a:r>
        </a:p>
      </dgm:t>
    </dgm:pt>
    <dgm:pt modelId="{6A9F6B2D-239A-4425-8935-45DB6F2C6F72}" type="parTrans" cxnId="{72EB8F37-4217-4A8D-BB68-8537E1460AE0}">
      <dgm:prSet/>
      <dgm:spPr/>
      <dgm:t>
        <a:bodyPr/>
        <a:lstStyle/>
        <a:p>
          <a:endParaRPr lang="en-US"/>
        </a:p>
      </dgm:t>
    </dgm:pt>
    <dgm:pt modelId="{AB269782-9010-479C-82D4-EBC6D45C4C8E}" type="sibTrans" cxnId="{72EB8F37-4217-4A8D-BB68-8537E1460AE0}">
      <dgm:prSet/>
      <dgm:spPr/>
      <dgm:t>
        <a:bodyPr/>
        <a:lstStyle/>
        <a:p>
          <a:endParaRPr lang="en-US"/>
        </a:p>
      </dgm:t>
    </dgm:pt>
    <dgm:pt modelId="{A5A46FE2-E422-4517-B12C-11CE605D3E07}">
      <dgm:prSet/>
      <dgm:spPr/>
      <dgm:t>
        <a:bodyPr/>
        <a:lstStyle/>
        <a:p>
          <a:r>
            <a:rPr lang="en-US" b="1"/>
            <a:t>Empower women</a:t>
          </a:r>
          <a:r>
            <a:rPr lang="en-US"/>
            <a:t>.</a:t>
          </a:r>
        </a:p>
      </dgm:t>
    </dgm:pt>
    <dgm:pt modelId="{634A774E-6389-45A8-BD98-39BDD34D75D3}" type="parTrans" cxnId="{85E2C5F0-9725-4A48-AAF0-586844C15680}">
      <dgm:prSet/>
      <dgm:spPr/>
      <dgm:t>
        <a:bodyPr/>
        <a:lstStyle/>
        <a:p>
          <a:endParaRPr lang="en-US"/>
        </a:p>
      </dgm:t>
    </dgm:pt>
    <dgm:pt modelId="{35E85566-FE61-45D2-870C-5ACBC18FA37F}" type="sibTrans" cxnId="{85E2C5F0-9725-4A48-AAF0-586844C15680}">
      <dgm:prSet/>
      <dgm:spPr/>
      <dgm:t>
        <a:bodyPr/>
        <a:lstStyle/>
        <a:p>
          <a:endParaRPr lang="en-US"/>
        </a:p>
      </dgm:t>
    </dgm:pt>
    <dgm:pt modelId="{CBF6C83B-3E86-44F3-AA83-ADD9CBE13E6C}">
      <dgm:prSet/>
      <dgm:spPr/>
      <dgm:t>
        <a:bodyPr/>
        <a:lstStyle/>
        <a:p>
          <a:r>
            <a:rPr lang="en-US"/>
            <a:t>Facilitate production </a:t>
          </a:r>
          <a:r>
            <a:rPr lang="en-US" b="1"/>
            <a:t>diversification and</a:t>
          </a:r>
          <a:r>
            <a:rPr lang="en-US"/>
            <a:t> increase production of </a:t>
          </a:r>
          <a:r>
            <a:rPr lang="en-US" b="1"/>
            <a:t>nutrient-dense crops </a:t>
          </a:r>
          <a:r>
            <a:rPr lang="en-US"/>
            <a:t>and small-scale livestock.</a:t>
          </a:r>
        </a:p>
      </dgm:t>
    </dgm:pt>
    <dgm:pt modelId="{3A2B1CE7-64C4-40A2-B149-F8A19C529665}" type="parTrans" cxnId="{0FE3D95B-D7C1-4E30-A0A6-A9B05724A491}">
      <dgm:prSet/>
      <dgm:spPr/>
      <dgm:t>
        <a:bodyPr/>
        <a:lstStyle/>
        <a:p>
          <a:endParaRPr lang="en-US"/>
        </a:p>
      </dgm:t>
    </dgm:pt>
    <dgm:pt modelId="{C8394ADC-40DF-40EA-871E-40BBB4A100C6}" type="sibTrans" cxnId="{0FE3D95B-D7C1-4E30-A0A6-A9B05724A491}">
      <dgm:prSet/>
      <dgm:spPr/>
      <dgm:t>
        <a:bodyPr/>
        <a:lstStyle/>
        <a:p>
          <a:endParaRPr lang="en-US"/>
        </a:p>
      </dgm:t>
    </dgm:pt>
    <dgm:pt modelId="{8F970B4B-C81E-4B0C-9D5C-2650ABEEE3C1}">
      <dgm:prSet/>
      <dgm:spPr/>
      <dgm:t>
        <a:bodyPr/>
        <a:lstStyle/>
        <a:p>
          <a:r>
            <a:rPr lang="en-US" b="1"/>
            <a:t>Improve processing, storage and preservation </a:t>
          </a:r>
          <a:r>
            <a:rPr lang="en-US"/>
            <a:t>to retain nutritional value and food safety, to reduce seasonality and post-harvest losses, and to make healthy foods convenient to prepare. </a:t>
          </a:r>
        </a:p>
      </dgm:t>
    </dgm:pt>
    <dgm:pt modelId="{E229AD60-019D-4502-833D-33F335739C9F}" type="parTrans" cxnId="{579101AF-4281-4CC4-ACEE-AC628BE28E88}">
      <dgm:prSet/>
      <dgm:spPr/>
      <dgm:t>
        <a:bodyPr/>
        <a:lstStyle/>
        <a:p>
          <a:endParaRPr lang="en-US"/>
        </a:p>
      </dgm:t>
    </dgm:pt>
    <dgm:pt modelId="{9B6DFE25-574B-4E1F-849F-687EF139C351}" type="sibTrans" cxnId="{579101AF-4281-4CC4-ACEE-AC628BE28E88}">
      <dgm:prSet/>
      <dgm:spPr/>
      <dgm:t>
        <a:bodyPr/>
        <a:lstStyle/>
        <a:p>
          <a:endParaRPr lang="en-US"/>
        </a:p>
      </dgm:t>
    </dgm:pt>
    <dgm:pt modelId="{AC58B58F-0F64-45B9-BD03-00AF039B1D49}">
      <dgm:prSet/>
      <dgm:spPr/>
      <dgm:t>
        <a:bodyPr/>
        <a:lstStyle/>
        <a:p>
          <a:r>
            <a:rPr lang="en-US" b="1"/>
            <a:t>Expand market access for vulnerable groups, </a:t>
          </a:r>
          <a:r>
            <a:rPr lang="en-US"/>
            <a:t>particularly for marketing nutritious foods.</a:t>
          </a:r>
        </a:p>
      </dgm:t>
    </dgm:pt>
    <dgm:pt modelId="{82574DF5-3969-493B-8885-7B9134EC995E}" type="parTrans" cxnId="{3D8B3ADD-0A39-4C17-B567-0053248056B7}">
      <dgm:prSet/>
      <dgm:spPr/>
      <dgm:t>
        <a:bodyPr/>
        <a:lstStyle/>
        <a:p>
          <a:endParaRPr lang="en-US"/>
        </a:p>
      </dgm:t>
    </dgm:pt>
    <dgm:pt modelId="{80D8C50B-7685-4099-B960-7B59B33DC391}" type="sibTrans" cxnId="{3D8B3ADD-0A39-4C17-B567-0053248056B7}">
      <dgm:prSet/>
      <dgm:spPr/>
      <dgm:t>
        <a:bodyPr/>
        <a:lstStyle/>
        <a:p>
          <a:endParaRPr lang="en-US"/>
        </a:p>
      </dgm:t>
    </dgm:pt>
    <dgm:pt modelId="{59E544A0-8584-4904-A954-96F855C9024F}">
      <dgm:prSet/>
      <dgm:spPr/>
      <dgm:t>
        <a:bodyPr/>
        <a:lstStyle/>
        <a:p>
          <a:r>
            <a:rPr lang="en-US"/>
            <a:t>Incorporate </a:t>
          </a:r>
          <a:r>
            <a:rPr lang="en-US" b="1"/>
            <a:t>nutrition promotion and education</a:t>
          </a:r>
          <a:endParaRPr lang="en-US"/>
        </a:p>
      </dgm:t>
    </dgm:pt>
    <dgm:pt modelId="{5A1C55D2-B26D-4BB1-A9D3-7FA39B50CFFC}" type="parTrans" cxnId="{8EB9206D-6214-4DD9-A985-6CA1BA86842A}">
      <dgm:prSet/>
      <dgm:spPr/>
      <dgm:t>
        <a:bodyPr/>
        <a:lstStyle/>
        <a:p>
          <a:endParaRPr lang="en-US"/>
        </a:p>
      </dgm:t>
    </dgm:pt>
    <dgm:pt modelId="{21318E6B-866D-4CE6-9268-100ED03E208B}" type="sibTrans" cxnId="{8EB9206D-6214-4DD9-A985-6CA1BA86842A}">
      <dgm:prSet/>
      <dgm:spPr/>
      <dgm:t>
        <a:bodyPr/>
        <a:lstStyle/>
        <a:p>
          <a:endParaRPr lang="en-US"/>
        </a:p>
      </dgm:t>
    </dgm:pt>
    <dgm:pt modelId="{3ADED384-C7E9-4128-9D6C-AAADB05527FC}" type="pres">
      <dgm:prSet presAssocID="{1B26A03E-77A4-44EE-A150-F3578CD1958F}" presName="Name0" presStyleCnt="0">
        <dgm:presLayoutVars>
          <dgm:dir/>
          <dgm:resizeHandles val="exact"/>
        </dgm:presLayoutVars>
      </dgm:prSet>
      <dgm:spPr/>
    </dgm:pt>
    <dgm:pt modelId="{34D32A1E-48EE-4043-A12C-7DC5F06F0819}" type="pres">
      <dgm:prSet presAssocID="{8A41992C-2B7D-4F22-8291-7FC918F4385B}" presName="node" presStyleLbl="node1" presStyleIdx="0" presStyleCnt="7">
        <dgm:presLayoutVars>
          <dgm:bulletEnabled val="1"/>
        </dgm:presLayoutVars>
      </dgm:prSet>
      <dgm:spPr/>
    </dgm:pt>
    <dgm:pt modelId="{FD6E9E70-0E77-45E7-BBFC-A8780600D75E}" type="pres">
      <dgm:prSet presAssocID="{F6B8D530-ECD5-4F49-ADBA-B9F14A314687}" presName="sibTrans" presStyleLbl="sibTrans1D1" presStyleIdx="0" presStyleCnt="6"/>
      <dgm:spPr/>
    </dgm:pt>
    <dgm:pt modelId="{056F90C0-A4A1-422F-8B6F-43E6AA1A7AEF}" type="pres">
      <dgm:prSet presAssocID="{F6B8D530-ECD5-4F49-ADBA-B9F14A314687}" presName="connectorText" presStyleLbl="sibTrans1D1" presStyleIdx="0" presStyleCnt="6"/>
      <dgm:spPr/>
    </dgm:pt>
    <dgm:pt modelId="{428720BA-BEE3-4A90-B709-5C14BF736156}" type="pres">
      <dgm:prSet presAssocID="{6F7B8EC6-44FC-4945-B114-1235A21B1F23}" presName="node" presStyleLbl="node1" presStyleIdx="1" presStyleCnt="7">
        <dgm:presLayoutVars>
          <dgm:bulletEnabled val="1"/>
        </dgm:presLayoutVars>
      </dgm:prSet>
      <dgm:spPr/>
    </dgm:pt>
    <dgm:pt modelId="{B9E1C97E-C466-4C93-BC2A-A0537F398927}" type="pres">
      <dgm:prSet presAssocID="{AB269782-9010-479C-82D4-EBC6D45C4C8E}" presName="sibTrans" presStyleLbl="sibTrans1D1" presStyleIdx="1" presStyleCnt="6"/>
      <dgm:spPr/>
    </dgm:pt>
    <dgm:pt modelId="{F23D190B-5E97-4B48-BF4C-4810822ABD67}" type="pres">
      <dgm:prSet presAssocID="{AB269782-9010-479C-82D4-EBC6D45C4C8E}" presName="connectorText" presStyleLbl="sibTrans1D1" presStyleIdx="1" presStyleCnt="6"/>
      <dgm:spPr/>
    </dgm:pt>
    <dgm:pt modelId="{C33BC251-81E2-4B79-B403-C4069086CAAF}" type="pres">
      <dgm:prSet presAssocID="{A5A46FE2-E422-4517-B12C-11CE605D3E07}" presName="node" presStyleLbl="node1" presStyleIdx="2" presStyleCnt="7">
        <dgm:presLayoutVars>
          <dgm:bulletEnabled val="1"/>
        </dgm:presLayoutVars>
      </dgm:prSet>
      <dgm:spPr/>
    </dgm:pt>
    <dgm:pt modelId="{C0AB6C28-B436-47F2-9C2D-E3097B524FE4}" type="pres">
      <dgm:prSet presAssocID="{35E85566-FE61-45D2-870C-5ACBC18FA37F}" presName="sibTrans" presStyleLbl="sibTrans1D1" presStyleIdx="2" presStyleCnt="6"/>
      <dgm:spPr/>
    </dgm:pt>
    <dgm:pt modelId="{79A813FE-5633-4DCE-B4D8-4589D2567F21}" type="pres">
      <dgm:prSet presAssocID="{35E85566-FE61-45D2-870C-5ACBC18FA37F}" presName="connectorText" presStyleLbl="sibTrans1D1" presStyleIdx="2" presStyleCnt="6"/>
      <dgm:spPr/>
    </dgm:pt>
    <dgm:pt modelId="{677554BE-3551-492E-9B5D-8867B200FEC1}" type="pres">
      <dgm:prSet presAssocID="{CBF6C83B-3E86-44F3-AA83-ADD9CBE13E6C}" presName="node" presStyleLbl="node1" presStyleIdx="3" presStyleCnt="7">
        <dgm:presLayoutVars>
          <dgm:bulletEnabled val="1"/>
        </dgm:presLayoutVars>
      </dgm:prSet>
      <dgm:spPr/>
    </dgm:pt>
    <dgm:pt modelId="{B22D6E62-FDF2-4D44-9FE7-D545399B124C}" type="pres">
      <dgm:prSet presAssocID="{C8394ADC-40DF-40EA-871E-40BBB4A100C6}" presName="sibTrans" presStyleLbl="sibTrans1D1" presStyleIdx="3" presStyleCnt="6"/>
      <dgm:spPr/>
    </dgm:pt>
    <dgm:pt modelId="{E2638EC3-48C7-4629-9434-672178D81070}" type="pres">
      <dgm:prSet presAssocID="{C8394ADC-40DF-40EA-871E-40BBB4A100C6}" presName="connectorText" presStyleLbl="sibTrans1D1" presStyleIdx="3" presStyleCnt="6"/>
      <dgm:spPr/>
    </dgm:pt>
    <dgm:pt modelId="{5E810FF3-E41D-463E-96E1-B4C3F5E5F35D}" type="pres">
      <dgm:prSet presAssocID="{8F970B4B-C81E-4B0C-9D5C-2650ABEEE3C1}" presName="node" presStyleLbl="node1" presStyleIdx="4" presStyleCnt="7">
        <dgm:presLayoutVars>
          <dgm:bulletEnabled val="1"/>
        </dgm:presLayoutVars>
      </dgm:prSet>
      <dgm:spPr/>
    </dgm:pt>
    <dgm:pt modelId="{3E914F96-6D04-4F15-B436-5E4DA6D25227}" type="pres">
      <dgm:prSet presAssocID="{9B6DFE25-574B-4E1F-849F-687EF139C351}" presName="sibTrans" presStyleLbl="sibTrans1D1" presStyleIdx="4" presStyleCnt="6"/>
      <dgm:spPr/>
    </dgm:pt>
    <dgm:pt modelId="{242D8C77-C749-490B-AB09-A60AACC6864E}" type="pres">
      <dgm:prSet presAssocID="{9B6DFE25-574B-4E1F-849F-687EF139C351}" presName="connectorText" presStyleLbl="sibTrans1D1" presStyleIdx="4" presStyleCnt="6"/>
      <dgm:spPr/>
    </dgm:pt>
    <dgm:pt modelId="{E00F29B9-42FC-4F2D-9BBC-B0AF8680E941}" type="pres">
      <dgm:prSet presAssocID="{AC58B58F-0F64-45B9-BD03-00AF039B1D49}" presName="node" presStyleLbl="node1" presStyleIdx="5" presStyleCnt="7">
        <dgm:presLayoutVars>
          <dgm:bulletEnabled val="1"/>
        </dgm:presLayoutVars>
      </dgm:prSet>
      <dgm:spPr/>
    </dgm:pt>
    <dgm:pt modelId="{F8E30728-CA5B-41E3-AF37-ADA3CFDB34D5}" type="pres">
      <dgm:prSet presAssocID="{80D8C50B-7685-4099-B960-7B59B33DC391}" presName="sibTrans" presStyleLbl="sibTrans1D1" presStyleIdx="5" presStyleCnt="6"/>
      <dgm:spPr/>
    </dgm:pt>
    <dgm:pt modelId="{0F3BC870-A3B4-4ABF-A08C-8E3CD86200CB}" type="pres">
      <dgm:prSet presAssocID="{80D8C50B-7685-4099-B960-7B59B33DC391}" presName="connectorText" presStyleLbl="sibTrans1D1" presStyleIdx="5" presStyleCnt="6"/>
      <dgm:spPr/>
    </dgm:pt>
    <dgm:pt modelId="{47BF8CAE-BFB1-454E-81CD-494A5B340EC4}" type="pres">
      <dgm:prSet presAssocID="{59E544A0-8584-4904-A954-96F855C9024F}" presName="node" presStyleLbl="node1" presStyleIdx="6" presStyleCnt="7">
        <dgm:presLayoutVars>
          <dgm:bulletEnabled val="1"/>
        </dgm:presLayoutVars>
      </dgm:prSet>
      <dgm:spPr/>
    </dgm:pt>
  </dgm:ptLst>
  <dgm:cxnLst>
    <dgm:cxn modelId="{41BD5602-7ED6-4EC8-B1F8-661A45A42EE1}" type="presOf" srcId="{AB269782-9010-479C-82D4-EBC6D45C4C8E}" destId="{F23D190B-5E97-4B48-BF4C-4810822ABD67}" srcOrd="1" destOrd="0" presId="urn:microsoft.com/office/officeart/2016/7/layout/RepeatingBendingProcessNew"/>
    <dgm:cxn modelId="{448C5326-7934-40F3-86A2-39E6C1081084}" type="presOf" srcId="{CBF6C83B-3E86-44F3-AA83-ADD9CBE13E6C}" destId="{677554BE-3551-492E-9B5D-8867B200FEC1}" srcOrd="0" destOrd="0" presId="urn:microsoft.com/office/officeart/2016/7/layout/RepeatingBendingProcessNew"/>
    <dgm:cxn modelId="{5BB0F926-8C00-474A-BDE2-0B813DB88713}" type="presOf" srcId="{9B6DFE25-574B-4E1F-849F-687EF139C351}" destId="{242D8C77-C749-490B-AB09-A60AACC6864E}" srcOrd="1" destOrd="0" presId="urn:microsoft.com/office/officeart/2016/7/layout/RepeatingBendingProcessNew"/>
    <dgm:cxn modelId="{C74D8727-E566-4333-BAC2-84071AB73A25}" type="presOf" srcId="{AB269782-9010-479C-82D4-EBC6D45C4C8E}" destId="{B9E1C97E-C466-4C93-BC2A-A0537F398927}" srcOrd="0" destOrd="0" presId="urn:microsoft.com/office/officeart/2016/7/layout/RepeatingBendingProcessNew"/>
    <dgm:cxn modelId="{9932A62E-9AF3-45FF-8DD0-CEE6E0D8829D}" srcId="{1B26A03E-77A4-44EE-A150-F3578CD1958F}" destId="{8A41992C-2B7D-4F22-8291-7FC918F4385B}" srcOrd="0" destOrd="0" parTransId="{C44945DC-9F52-42FA-94B2-AAEB43DD7CAF}" sibTransId="{F6B8D530-ECD5-4F49-ADBA-B9F14A314687}"/>
    <dgm:cxn modelId="{370F5331-0BD7-44A4-A70F-80C6E0DD168A}" type="presOf" srcId="{A5A46FE2-E422-4517-B12C-11CE605D3E07}" destId="{C33BC251-81E2-4B79-B403-C4069086CAAF}" srcOrd="0" destOrd="0" presId="urn:microsoft.com/office/officeart/2016/7/layout/RepeatingBendingProcessNew"/>
    <dgm:cxn modelId="{72EB8F37-4217-4A8D-BB68-8537E1460AE0}" srcId="{1B26A03E-77A4-44EE-A150-F3578CD1958F}" destId="{6F7B8EC6-44FC-4945-B114-1235A21B1F23}" srcOrd="1" destOrd="0" parTransId="{6A9F6B2D-239A-4425-8935-45DB6F2C6F72}" sibTransId="{AB269782-9010-479C-82D4-EBC6D45C4C8E}"/>
    <dgm:cxn modelId="{C1767B40-7770-4C94-8606-A93135CE53DB}" type="presOf" srcId="{F6B8D530-ECD5-4F49-ADBA-B9F14A314687}" destId="{FD6E9E70-0E77-45E7-BBFC-A8780600D75E}" srcOrd="0" destOrd="0" presId="urn:microsoft.com/office/officeart/2016/7/layout/RepeatingBendingProcessNew"/>
    <dgm:cxn modelId="{0FE3D95B-D7C1-4E30-A0A6-A9B05724A491}" srcId="{1B26A03E-77A4-44EE-A150-F3578CD1958F}" destId="{CBF6C83B-3E86-44F3-AA83-ADD9CBE13E6C}" srcOrd="3" destOrd="0" parTransId="{3A2B1CE7-64C4-40A2-B149-F8A19C529665}" sibTransId="{C8394ADC-40DF-40EA-871E-40BBB4A100C6}"/>
    <dgm:cxn modelId="{06D3F16A-A37D-43E5-820C-25D7239AC907}" type="presOf" srcId="{8F970B4B-C81E-4B0C-9D5C-2650ABEEE3C1}" destId="{5E810FF3-E41D-463E-96E1-B4C3F5E5F35D}" srcOrd="0" destOrd="0" presId="urn:microsoft.com/office/officeart/2016/7/layout/RepeatingBendingProcessNew"/>
    <dgm:cxn modelId="{8EB9206D-6214-4DD9-A985-6CA1BA86842A}" srcId="{1B26A03E-77A4-44EE-A150-F3578CD1958F}" destId="{59E544A0-8584-4904-A954-96F855C9024F}" srcOrd="6" destOrd="0" parTransId="{5A1C55D2-B26D-4BB1-A9D3-7FA39B50CFFC}" sibTransId="{21318E6B-866D-4CE6-9268-100ED03E208B}"/>
    <dgm:cxn modelId="{582B066E-1F47-4723-AFF1-4BD7C4996ED9}" type="presOf" srcId="{35E85566-FE61-45D2-870C-5ACBC18FA37F}" destId="{C0AB6C28-B436-47F2-9C2D-E3097B524FE4}" srcOrd="0" destOrd="0" presId="urn:microsoft.com/office/officeart/2016/7/layout/RepeatingBendingProcessNew"/>
    <dgm:cxn modelId="{A772B39A-F146-4D83-BA85-37F37771BC9E}" type="presOf" srcId="{80D8C50B-7685-4099-B960-7B59B33DC391}" destId="{F8E30728-CA5B-41E3-AF37-ADA3CFDB34D5}" srcOrd="0" destOrd="0" presId="urn:microsoft.com/office/officeart/2016/7/layout/RepeatingBendingProcessNew"/>
    <dgm:cxn modelId="{2BF9B4A7-08F0-48EC-9004-EBFE7F1E0EC3}" type="presOf" srcId="{35E85566-FE61-45D2-870C-5ACBC18FA37F}" destId="{79A813FE-5633-4DCE-B4D8-4589D2567F21}" srcOrd="1" destOrd="0" presId="urn:microsoft.com/office/officeart/2016/7/layout/RepeatingBendingProcessNew"/>
    <dgm:cxn modelId="{579101AF-4281-4CC4-ACEE-AC628BE28E88}" srcId="{1B26A03E-77A4-44EE-A150-F3578CD1958F}" destId="{8F970B4B-C81E-4B0C-9D5C-2650ABEEE3C1}" srcOrd="4" destOrd="0" parTransId="{E229AD60-019D-4502-833D-33F335739C9F}" sibTransId="{9B6DFE25-574B-4E1F-849F-687EF139C351}"/>
    <dgm:cxn modelId="{3B838CB3-9514-4C70-A9B6-7B54833AC77E}" type="presOf" srcId="{1B26A03E-77A4-44EE-A150-F3578CD1958F}" destId="{3ADED384-C7E9-4128-9D6C-AAADB05527FC}" srcOrd="0" destOrd="0" presId="urn:microsoft.com/office/officeart/2016/7/layout/RepeatingBendingProcessNew"/>
    <dgm:cxn modelId="{12449FB6-BB59-4AAF-A8F2-6146DD91298B}" type="presOf" srcId="{6F7B8EC6-44FC-4945-B114-1235A21B1F23}" destId="{428720BA-BEE3-4A90-B709-5C14BF736156}" srcOrd="0" destOrd="0" presId="urn:microsoft.com/office/officeart/2016/7/layout/RepeatingBendingProcessNew"/>
    <dgm:cxn modelId="{DABAC1C3-E731-4F6A-88C1-D8A21C8D7D1D}" type="presOf" srcId="{C8394ADC-40DF-40EA-871E-40BBB4A100C6}" destId="{E2638EC3-48C7-4629-9434-672178D81070}" srcOrd="1" destOrd="0" presId="urn:microsoft.com/office/officeart/2016/7/layout/RepeatingBendingProcessNew"/>
    <dgm:cxn modelId="{8DDC2FC9-F38E-4DEF-8310-69803EE676C0}" type="presOf" srcId="{80D8C50B-7685-4099-B960-7B59B33DC391}" destId="{0F3BC870-A3B4-4ABF-A08C-8E3CD86200CB}" srcOrd="1" destOrd="0" presId="urn:microsoft.com/office/officeart/2016/7/layout/RepeatingBendingProcessNew"/>
    <dgm:cxn modelId="{486B41D0-DFEF-4B3A-83CC-F4B1ABC38790}" type="presOf" srcId="{59E544A0-8584-4904-A954-96F855C9024F}" destId="{47BF8CAE-BFB1-454E-81CD-494A5B340EC4}" srcOrd="0" destOrd="0" presId="urn:microsoft.com/office/officeart/2016/7/layout/RepeatingBendingProcessNew"/>
    <dgm:cxn modelId="{C695B7D9-5FA6-414C-B51B-F96EEFFEEA4A}" type="presOf" srcId="{8A41992C-2B7D-4F22-8291-7FC918F4385B}" destId="{34D32A1E-48EE-4043-A12C-7DC5F06F0819}" srcOrd="0" destOrd="0" presId="urn:microsoft.com/office/officeart/2016/7/layout/RepeatingBendingProcessNew"/>
    <dgm:cxn modelId="{5E8A84DC-CB37-4D79-8DA0-F0EE216900A7}" type="presOf" srcId="{AC58B58F-0F64-45B9-BD03-00AF039B1D49}" destId="{E00F29B9-42FC-4F2D-9BBC-B0AF8680E941}" srcOrd="0" destOrd="0" presId="urn:microsoft.com/office/officeart/2016/7/layout/RepeatingBendingProcessNew"/>
    <dgm:cxn modelId="{3D8B3ADD-0A39-4C17-B567-0053248056B7}" srcId="{1B26A03E-77A4-44EE-A150-F3578CD1958F}" destId="{AC58B58F-0F64-45B9-BD03-00AF039B1D49}" srcOrd="5" destOrd="0" parTransId="{82574DF5-3969-493B-8885-7B9134EC995E}" sibTransId="{80D8C50B-7685-4099-B960-7B59B33DC391}"/>
    <dgm:cxn modelId="{F5F4EBDF-3243-4F6B-9D4C-AF695EA2CEF0}" type="presOf" srcId="{F6B8D530-ECD5-4F49-ADBA-B9F14A314687}" destId="{056F90C0-A4A1-422F-8B6F-43E6AA1A7AEF}" srcOrd="1" destOrd="0" presId="urn:microsoft.com/office/officeart/2016/7/layout/RepeatingBendingProcessNew"/>
    <dgm:cxn modelId="{85E2C5F0-9725-4A48-AAF0-586844C15680}" srcId="{1B26A03E-77A4-44EE-A150-F3578CD1958F}" destId="{A5A46FE2-E422-4517-B12C-11CE605D3E07}" srcOrd="2" destOrd="0" parTransId="{634A774E-6389-45A8-BD98-39BDD34D75D3}" sibTransId="{35E85566-FE61-45D2-870C-5ACBC18FA37F}"/>
    <dgm:cxn modelId="{F09754F4-9235-4ECC-9CE1-6FF071AE6775}" type="presOf" srcId="{C8394ADC-40DF-40EA-871E-40BBB4A100C6}" destId="{B22D6E62-FDF2-4D44-9FE7-D545399B124C}" srcOrd="0" destOrd="0" presId="urn:microsoft.com/office/officeart/2016/7/layout/RepeatingBendingProcessNew"/>
    <dgm:cxn modelId="{831D34F5-2F18-4745-B482-F22B0FE54A26}" type="presOf" srcId="{9B6DFE25-574B-4E1F-849F-687EF139C351}" destId="{3E914F96-6D04-4F15-B436-5E4DA6D25227}" srcOrd="0" destOrd="0" presId="urn:microsoft.com/office/officeart/2016/7/layout/RepeatingBendingProcessNew"/>
    <dgm:cxn modelId="{269D47EA-5C96-4FF2-AA49-C633FBB76F20}" type="presParOf" srcId="{3ADED384-C7E9-4128-9D6C-AAADB05527FC}" destId="{34D32A1E-48EE-4043-A12C-7DC5F06F0819}" srcOrd="0" destOrd="0" presId="urn:microsoft.com/office/officeart/2016/7/layout/RepeatingBendingProcessNew"/>
    <dgm:cxn modelId="{6FAF251A-109D-4F6A-AF45-5A2D8D717A9C}" type="presParOf" srcId="{3ADED384-C7E9-4128-9D6C-AAADB05527FC}" destId="{FD6E9E70-0E77-45E7-BBFC-A8780600D75E}" srcOrd="1" destOrd="0" presId="urn:microsoft.com/office/officeart/2016/7/layout/RepeatingBendingProcessNew"/>
    <dgm:cxn modelId="{1D072D9C-FCA8-4296-9B22-9F467E996D31}" type="presParOf" srcId="{FD6E9E70-0E77-45E7-BBFC-A8780600D75E}" destId="{056F90C0-A4A1-422F-8B6F-43E6AA1A7AEF}" srcOrd="0" destOrd="0" presId="urn:microsoft.com/office/officeart/2016/7/layout/RepeatingBendingProcessNew"/>
    <dgm:cxn modelId="{74777310-4B4E-486D-81F8-A197CD8229AA}" type="presParOf" srcId="{3ADED384-C7E9-4128-9D6C-AAADB05527FC}" destId="{428720BA-BEE3-4A90-B709-5C14BF736156}" srcOrd="2" destOrd="0" presId="urn:microsoft.com/office/officeart/2016/7/layout/RepeatingBendingProcessNew"/>
    <dgm:cxn modelId="{E01EF31B-8726-499C-9618-5D280BB92B09}" type="presParOf" srcId="{3ADED384-C7E9-4128-9D6C-AAADB05527FC}" destId="{B9E1C97E-C466-4C93-BC2A-A0537F398927}" srcOrd="3" destOrd="0" presId="urn:microsoft.com/office/officeart/2016/7/layout/RepeatingBendingProcessNew"/>
    <dgm:cxn modelId="{83F7E626-FF09-4535-96F7-2C4F77E9A38C}" type="presParOf" srcId="{B9E1C97E-C466-4C93-BC2A-A0537F398927}" destId="{F23D190B-5E97-4B48-BF4C-4810822ABD67}" srcOrd="0" destOrd="0" presId="urn:microsoft.com/office/officeart/2016/7/layout/RepeatingBendingProcessNew"/>
    <dgm:cxn modelId="{B51ACA02-5A72-43C4-B952-671D4DAD694C}" type="presParOf" srcId="{3ADED384-C7E9-4128-9D6C-AAADB05527FC}" destId="{C33BC251-81E2-4B79-B403-C4069086CAAF}" srcOrd="4" destOrd="0" presId="urn:microsoft.com/office/officeart/2016/7/layout/RepeatingBendingProcessNew"/>
    <dgm:cxn modelId="{7B821FEA-28CF-407C-8508-3D7C87086673}" type="presParOf" srcId="{3ADED384-C7E9-4128-9D6C-AAADB05527FC}" destId="{C0AB6C28-B436-47F2-9C2D-E3097B524FE4}" srcOrd="5" destOrd="0" presId="urn:microsoft.com/office/officeart/2016/7/layout/RepeatingBendingProcessNew"/>
    <dgm:cxn modelId="{F93E1A53-4A8D-42EF-B832-DB5A68874835}" type="presParOf" srcId="{C0AB6C28-B436-47F2-9C2D-E3097B524FE4}" destId="{79A813FE-5633-4DCE-B4D8-4589D2567F21}" srcOrd="0" destOrd="0" presId="urn:microsoft.com/office/officeart/2016/7/layout/RepeatingBendingProcessNew"/>
    <dgm:cxn modelId="{BB4AF5F0-A90B-4002-BE99-3E1ECBB261B2}" type="presParOf" srcId="{3ADED384-C7E9-4128-9D6C-AAADB05527FC}" destId="{677554BE-3551-492E-9B5D-8867B200FEC1}" srcOrd="6" destOrd="0" presId="urn:microsoft.com/office/officeart/2016/7/layout/RepeatingBendingProcessNew"/>
    <dgm:cxn modelId="{5E902834-7110-4F30-815B-FE35CC8C760B}" type="presParOf" srcId="{3ADED384-C7E9-4128-9D6C-AAADB05527FC}" destId="{B22D6E62-FDF2-4D44-9FE7-D545399B124C}" srcOrd="7" destOrd="0" presId="urn:microsoft.com/office/officeart/2016/7/layout/RepeatingBendingProcessNew"/>
    <dgm:cxn modelId="{D26E93B4-36DC-4390-929A-46FC8F0957C5}" type="presParOf" srcId="{B22D6E62-FDF2-4D44-9FE7-D545399B124C}" destId="{E2638EC3-48C7-4629-9434-672178D81070}" srcOrd="0" destOrd="0" presId="urn:microsoft.com/office/officeart/2016/7/layout/RepeatingBendingProcessNew"/>
    <dgm:cxn modelId="{240BC2F0-2336-4D98-ACC5-D38892EEE138}" type="presParOf" srcId="{3ADED384-C7E9-4128-9D6C-AAADB05527FC}" destId="{5E810FF3-E41D-463E-96E1-B4C3F5E5F35D}" srcOrd="8" destOrd="0" presId="urn:microsoft.com/office/officeart/2016/7/layout/RepeatingBendingProcessNew"/>
    <dgm:cxn modelId="{BA058D19-B3B1-467A-AC73-BF70317241FB}" type="presParOf" srcId="{3ADED384-C7E9-4128-9D6C-AAADB05527FC}" destId="{3E914F96-6D04-4F15-B436-5E4DA6D25227}" srcOrd="9" destOrd="0" presId="urn:microsoft.com/office/officeart/2016/7/layout/RepeatingBendingProcessNew"/>
    <dgm:cxn modelId="{617E29D5-B849-4155-A7F7-9D2E49E5025E}" type="presParOf" srcId="{3E914F96-6D04-4F15-B436-5E4DA6D25227}" destId="{242D8C77-C749-490B-AB09-A60AACC6864E}" srcOrd="0" destOrd="0" presId="urn:microsoft.com/office/officeart/2016/7/layout/RepeatingBendingProcessNew"/>
    <dgm:cxn modelId="{578C2382-49E1-4307-88DC-AEFC9625BC14}" type="presParOf" srcId="{3ADED384-C7E9-4128-9D6C-AAADB05527FC}" destId="{E00F29B9-42FC-4F2D-9BBC-B0AF8680E941}" srcOrd="10" destOrd="0" presId="urn:microsoft.com/office/officeart/2016/7/layout/RepeatingBendingProcessNew"/>
    <dgm:cxn modelId="{0F365BE4-52C7-4492-A8DA-513D44C513FD}" type="presParOf" srcId="{3ADED384-C7E9-4128-9D6C-AAADB05527FC}" destId="{F8E30728-CA5B-41E3-AF37-ADA3CFDB34D5}" srcOrd="11" destOrd="0" presId="urn:microsoft.com/office/officeart/2016/7/layout/RepeatingBendingProcessNew"/>
    <dgm:cxn modelId="{22EB1693-C1EC-42FB-B85B-08CA680C1FE0}" type="presParOf" srcId="{F8E30728-CA5B-41E3-AF37-ADA3CFDB34D5}" destId="{0F3BC870-A3B4-4ABF-A08C-8E3CD86200CB}" srcOrd="0" destOrd="0" presId="urn:microsoft.com/office/officeart/2016/7/layout/RepeatingBendingProcessNew"/>
    <dgm:cxn modelId="{8D83D5FF-7FEC-4C87-B5BE-AF36510F195E}" type="presParOf" srcId="{3ADED384-C7E9-4128-9D6C-AAADB05527FC}" destId="{47BF8CAE-BFB1-454E-81CD-494A5B340EC4}" srcOrd="12" destOrd="0" presId="urn:microsoft.com/office/officeart/2016/7/layout/RepeatingBendingProcessNew"/>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012196-0091-4536-ACA9-69B5078547F8}">
      <dsp:nvSpPr>
        <dsp:cNvPr id="0" name=""/>
        <dsp:cNvSpPr/>
      </dsp:nvSpPr>
      <dsp:spPr>
        <a:xfrm>
          <a:off x="336347" y="2351"/>
          <a:ext cx="2959854" cy="1775912"/>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0" kern="1200" dirty="0"/>
            <a:t>Around 45% of the deaths among children under five globally are linked to undernutrition.</a:t>
          </a:r>
          <a:endParaRPr lang="en-US" sz="1600" kern="1200" dirty="0"/>
        </a:p>
      </dsp:txBody>
      <dsp:txXfrm>
        <a:off x="336347" y="2351"/>
        <a:ext cx="2959854" cy="1775912"/>
      </dsp:txXfrm>
    </dsp:sp>
    <dsp:sp modelId="{50B2F46E-2E6B-4631-90EA-B08CB8A723A6}">
      <dsp:nvSpPr>
        <dsp:cNvPr id="0" name=""/>
        <dsp:cNvSpPr/>
      </dsp:nvSpPr>
      <dsp:spPr>
        <a:xfrm>
          <a:off x="3592186" y="2351"/>
          <a:ext cx="2959854" cy="1775912"/>
        </a:xfrm>
        <a:prstGeom prst="rect">
          <a:avLst/>
        </a:prstGeom>
        <a:solidFill>
          <a:schemeClr val="accent2">
            <a:hueOff val="-363841"/>
            <a:satOff val="-20982"/>
            <a:lumOff val="215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0" i="0" kern="1200" dirty="0"/>
            <a:t>Stunted growth causes underdeveloped brains and bodies if children do not get the right type or amount of nutrients from food within the crucial first 1,000 days. </a:t>
          </a:r>
          <a:endParaRPr lang="en-US" sz="1600" kern="1200" dirty="0"/>
        </a:p>
      </dsp:txBody>
      <dsp:txXfrm>
        <a:off x="3592186" y="2351"/>
        <a:ext cx="2959854" cy="1775912"/>
      </dsp:txXfrm>
    </dsp:sp>
    <dsp:sp modelId="{DB58689E-9F56-4AEF-95EF-DCAE248E719F}">
      <dsp:nvSpPr>
        <dsp:cNvPr id="0" name=""/>
        <dsp:cNvSpPr/>
      </dsp:nvSpPr>
      <dsp:spPr>
        <a:xfrm>
          <a:off x="336347" y="2074249"/>
          <a:ext cx="2959854" cy="2210762"/>
        </a:xfrm>
        <a:prstGeom prst="rect">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i="0" kern="1200" dirty="0"/>
            <a:t>Childhood malnutrition </a:t>
          </a:r>
          <a:r>
            <a:rPr lang="en-US" sz="1600" b="0" i="0" kern="1200" dirty="0"/>
            <a:t>is preventable or treatable with high-impact, low-cost interventions, such as immunization, nutrition and child health services and nutrition sensitive interventions</a:t>
          </a:r>
          <a:endParaRPr lang="en-US" sz="1600" kern="1200" dirty="0"/>
        </a:p>
      </dsp:txBody>
      <dsp:txXfrm>
        <a:off x="336347" y="2074249"/>
        <a:ext cx="2959854" cy="2210762"/>
      </dsp:txXfrm>
    </dsp:sp>
    <dsp:sp modelId="{AFE1A1AC-4CDB-46FB-B6F6-58BF2E6B835A}">
      <dsp:nvSpPr>
        <dsp:cNvPr id="0" name=""/>
        <dsp:cNvSpPr/>
      </dsp:nvSpPr>
      <dsp:spPr>
        <a:xfrm>
          <a:off x="3592186" y="2111987"/>
          <a:ext cx="2959854" cy="2135286"/>
        </a:xfrm>
        <a:prstGeom prst="rect">
          <a:avLst/>
        </a:prstGeom>
        <a:solidFill>
          <a:schemeClr val="accent2">
            <a:hueOff val="-1091522"/>
            <a:satOff val="-62946"/>
            <a:lumOff val="647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0" i="0" kern="1200" dirty="0"/>
            <a:t>The impact of these interventions on child nutrition varies greatly depending on socio-economic group, ethnicity, geographical location and the educational level of the parents</a:t>
          </a:r>
        </a:p>
        <a:p>
          <a:pPr marL="0" lvl="0" indent="0" algn="ctr" defTabSz="711200">
            <a:lnSpc>
              <a:spcPct val="90000"/>
            </a:lnSpc>
            <a:spcBef>
              <a:spcPct val="0"/>
            </a:spcBef>
            <a:spcAft>
              <a:spcPct val="35000"/>
            </a:spcAft>
            <a:buNone/>
          </a:pPr>
          <a:endParaRPr lang="en-US" sz="1400" kern="1200" dirty="0"/>
        </a:p>
      </dsp:txBody>
      <dsp:txXfrm>
        <a:off x="3592186" y="2111987"/>
        <a:ext cx="2959854" cy="2135286"/>
      </dsp:txXfrm>
    </dsp:sp>
    <dsp:sp modelId="{9FEEFFCA-18CA-44E0-9E92-8E083D488982}">
      <dsp:nvSpPr>
        <dsp:cNvPr id="0" name=""/>
        <dsp:cNvSpPr/>
      </dsp:nvSpPr>
      <dsp:spPr>
        <a:xfrm>
          <a:off x="2052381" y="4440025"/>
          <a:ext cx="2959854" cy="1775912"/>
        </a:xfrm>
        <a:prstGeom prst="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Because malnutrition leads to An overall lower intelligence quotient (IQ) and reduced school performance, malnutrition can have significant economic ramifications in the form of reduced work productivity and earning</a:t>
          </a:r>
        </a:p>
      </dsp:txBody>
      <dsp:txXfrm>
        <a:off x="2052381" y="4440025"/>
        <a:ext cx="2959854" cy="177591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79C1EC-7B35-4572-868C-3FD338555164}">
      <dsp:nvSpPr>
        <dsp:cNvPr id="0" name=""/>
        <dsp:cNvSpPr/>
      </dsp:nvSpPr>
      <dsp:spPr>
        <a:xfrm>
          <a:off x="282221" y="754181"/>
          <a:ext cx="1371985" cy="1371985"/>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909ADCF-5A7A-4D2F-8267-7FEA0B17382F}">
      <dsp:nvSpPr>
        <dsp:cNvPr id="0" name=""/>
        <dsp:cNvSpPr/>
      </dsp:nvSpPr>
      <dsp:spPr>
        <a:xfrm>
          <a:off x="570337" y="1042298"/>
          <a:ext cx="795751" cy="79575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3994FE5-196A-41DC-BE4B-C8CC4DD9E1A6}">
      <dsp:nvSpPr>
        <dsp:cNvPr id="0" name=""/>
        <dsp:cNvSpPr/>
      </dsp:nvSpPr>
      <dsp:spPr>
        <a:xfrm>
          <a:off x="1948202" y="754181"/>
          <a:ext cx="3233964" cy="13719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977900">
            <a:lnSpc>
              <a:spcPct val="90000"/>
            </a:lnSpc>
            <a:spcBef>
              <a:spcPct val="0"/>
            </a:spcBef>
            <a:spcAft>
              <a:spcPct val="35000"/>
            </a:spcAft>
            <a:buNone/>
          </a:pPr>
          <a:r>
            <a:rPr lang="en-US" sz="2200" kern="1200"/>
            <a:t>Planning programmes with explicit nutrition goals/objectives </a:t>
          </a:r>
        </a:p>
      </dsp:txBody>
      <dsp:txXfrm>
        <a:off x="1948202" y="754181"/>
        <a:ext cx="3233964" cy="1371985"/>
      </dsp:txXfrm>
    </dsp:sp>
    <dsp:sp modelId="{FD33AA23-583C-4F09-987A-58D4BF197B30}">
      <dsp:nvSpPr>
        <dsp:cNvPr id="0" name=""/>
        <dsp:cNvSpPr/>
      </dsp:nvSpPr>
      <dsp:spPr>
        <a:xfrm>
          <a:off x="5745661" y="754181"/>
          <a:ext cx="1371985" cy="1371985"/>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A93C3B1-C069-4567-8566-3725223CA366}">
      <dsp:nvSpPr>
        <dsp:cNvPr id="0" name=""/>
        <dsp:cNvSpPr/>
      </dsp:nvSpPr>
      <dsp:spPr>
        <a:xfrm>
          <a:off x="6033778" y="1042298"/>
          <a:ext cx="795751" cy="79575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2F18990-BFEF-4FB8-ABF8-B197338BD02A}">
      <dsp:nvSpPr>
        <dsp:cNvPr id="0" name=""/>
        <dsp:cNvSpPr/>
      </dsp:nvSpPr>
      <dsp:spPr>
        <a:xfrm>
          <a:off x="7411643" y="754181"/>
          <a:ext cx="3233964" cy="13719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977900">
            <a:lnSpc>
              <a:spcPct val="90000"/>
            </a:lnSpc>
            <a:spcBef>
              <a:spcPct val="0"/>
            </a:spcBef>
            <a:spcAft>
              <a:spcPct val="35000"/>
            </a:spcAft>
            <a:buNone/>
          </a:pPr>
          <a:r>
            <a:rPr lang="en-US" sz="2200" kern="1200"/>
            <a:t>Food composition and  food based dietary guidelines to inform policies ( supply push –demand pull)</a:t>
          </a:r>
        </a:p>
      </dsp:txBody>
      <dsp:txXfrm>
        <a:off x="7411643" y="754181"/>
        <a:ext cx="3233964" cy="1371985"/>
      </dsp:txXfrm>
    </dsp:sp>
    <dsp:sp modelId="{F452AC90-E7F7-4094-BBA1-FF62DB12F7FD}">
      <dsp:nvSpPr>
        <dsp:cNvPr id="0" name=""/>
        <dsp:cNvSpPr/>
      </dsp:nvSpPr>
      <dsp:spPr>
        <a:xfrm>
          <a:off x="282221" y="2997125"/>
          <a:ext cx="1371985" cy="1371985"/>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851B16F-8894-4E84-AB79-5584EE3B840B}">
      <dsp:nvSpPr>
        <dsp:cNvPr id="0" name=""/>
        <dsp:cNvSpPr/>
      </dsp:nvSpPr>
      <dsp:spPr>
        <a:xfrm>
          <a:off x="570337" y="3285242"/>
          <a:ext cx="795751" cy="79575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0A5D84C-7033-4AD5-B99F-0AF020744273}">
      <dsp:nvSpPr>
        <dsp:cNvPr id="0" name=""/>
        <dsp:cNvSpPr/>
      </dsp:nvSpPr>
      <dsp:spPr>
        <a:xfrm>
          <a:off x="1948202" y="2997125"/>
          <a:ext cx="3233964" cy="13719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977900">
            <a:lnSpc>
              <a:spcPct val="90000"/>
            </a:lnSpc>
            <a:spcBef>
              <a:spcPct val="0"/>
            </a:spcBef>
            <a:spcAft>
              <a:spcPct val="35000"/>
            </a:spcAft>
            <a:buNone/>
          </a:pPr>
          <a:r>
            <a:rPr lang="en-US" sz="2200" kern="1200"/>
            <a:t>Monitoring and evaluation mechanisms</a:t>
          </a:r>
        </a:p>
      </dsp:txBody>
      <dsp:txXfrm>
        <a:off x="1948202" y="2997125"/>
        <a:ext cx="3233964" cy="1371985"/>
      </dsp:txXfrm>
    </dsp:sp>
    <dsp:sp modelId="{B6096FEB-72A4-4AAD-B58F-8CD21AF883EF}">
      <dsp:nvSpPr>
        <dsp:cNvPr id="0" name=""/>
        <dsp:cNvSpPr/>
      </dsp:nvSpPr>
      <dsp:spPr>
        <a:xfrm>
          <a:off x="5745661" y="2997125"/>
          <a:ext cx="1371985" cy="1371985"/>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DC9EE97-6497-480D-9DBB-3B50A7FAE8B8}">
      <dsp:nvSpPr>
        <dsp:cNvPr id="0" name=""/>
        <dsp:cNvSpPr/>
      </dsp:nvSpPr>
      <dsp:spPr>
        <a:xfrm>
          <a:off x="6033778" y="3285242"/>
          <a:ext cx="795751" cy="795751"/>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9C82D38-40DE-4B57-AD91-AD0D6C870E04}">
      <dsp:nvSpPr>
        <dsp:cNvPr id="0" name=""/>
        <dsp:cNvSpPr/>
      </dsp:nvSpPr>
      <dsp:spPr>
        <a:xfrm>
          <a:off x="7411643" y="2997125"/>
          <a:ext cx="3233964" cy="13719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977900">
            <a:lnSpc>
              <a:spcPct val="90000"/>
            </a:lnSpc>
            <a:spcBef>
              <a:spcPct val="0"/>
            </a:spcBef>
            <a:spcAft>
              <a:spcPct val="35000"/>
            </a:spcAft>
            <a:buNone/>
          </a:pPr>
          <a:r>
            <a:rPr lang="en-US" sz="2200" kern="1200"/>
            <a:t>Capacities  for nutrition in agriculture (cross sectoral expertise)</a:t>
          </a:r>
        </a:p>
      </dsp:txBody>
      <dsp:txXfrm>
        <a:off x="7411643" y="2997125"/>
        <a:ext cx="3233964" cy="137198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3E2438-E340-4A01-9C94-F5EDA3B3D5C5}">
      <dsp:nvSpPr>
        <dsp:cNvPr id="0" name=""/>
        <dsp:cNvSpPr/>
      </dsp:nvSpPr>
      <dsp:spPr>
        <a:xfrm>
          <a:off x="0" y="0"/>
          <a:ext cx="6303729" cy="1843415"/>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just" defTabSz="711200">
            <a:lnSpc>
              <a:spcPct val="90000"/>
            </a:lnSpc>
            <a:spcBef>
              <a:spcPct val="0"/>
            </a:spcBef>
            <a:spcAft>
              <a:spcPct val="35000"/>
            </a:spcAft>
            <a:buNone/>
          </a:pPr>
          <a:r>
            <a:rPr lang="en-US" sz="1600" b="1" i="0" kern="1200" baseline="0" dirty="0"/>
            <a:t>Strategic Framework : </a:t>
          </a:r>
          <a:r>
            <a:rPr lang="en-US" sz="1600" b="0" i="0" kern="1200" baseline="0" dirty="0"/>
            <a:t>The Strategic </a:t>
          </a:r>
          <a:r>
            <a:rPr lang="en-US" sz="1600" kern="1200" dirty="0"/>
            <a:t>F</a:t>
          </a:r>
          <a:r>
            <a:rPr lang="en-US" sz="1600" b="0" i="0" kern="1200" baseline="0" dirty="0"/>
            <a:t>ramework comprises 3 Components, 13 Strategic Objectives, 22 Interventions, and 36 Indicators at outcome- and output-level. </a:t>
          </a:r>
          <a:endParaRPr lang="en-US" sz="1600" kern="1200" dirty="0"/>
        </a:p>
      </dsp:txBody>
      <dsp:txXfrm>
        <a:off x="89988" y="89988"/>
        <a:ext cx="6123753" cy="1663439"/>
      </dsp:txXfrm>
    </dsp:sp>
    <dsp:sp modelId="{16096D82-3D31-4D25-8FC5-93BB1940382F}">
      <dsp:nvSpPr>
        <dsp:cNvPr id="0" name=""/>
        <dsp:cNvSpPr/>
      </dsp:nvSpPr>
      <dsp:spPr>
        <a:xfrm>
          <a:off x="0" y="1510686"/>
          <a:ext cx="6303729" cy="1843415"/>
        </a:xfrm>
        <a:prstGeom prst="roundRect">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just" defTabSz="711200">
            <a:lnSpc>
              <a:spcPct val="90000"/>
            </a:lnSpc>
            <a:spcBef>
              <a:spcPct val="0"/>
            </a:spcBef>
            <a:spcAft>
              <a:spcPct val="35000"/>
            </a:spcAft>
            <a:buNone/>
          </a:pPr>
          <a:r>
            <a:rPr lang="en-US" sz="1600" b="0" i="0" kern="1200" baseline="0" dirty="0"/>
            <a:t>The Components are to (1) address direct (immediate) causes of malnutrition, (2) address indirect (underlying) causes of malnutrition, and (3) address basic causes of malnutrition, create an enabling environment, and promote multisectoral action.</a:t>
          </a:r>
          <a:endParaRPr lang="en-US" sz="1600" kern="1200" dirty="0"/>
        </a:p>
      </dsp:txBody>
      <dsp:txXfrm>
        <a:off x="89988" y="1600674"/>
        <a:ext cx="6123753" cy="1663439"/>
      </dsp:txXfrm>
    </dsp:sp>
    <dsp:sp modelId="{6F6785A4-3FF8-469E-8D8C-405A902AF3EC}">
      <dsp:nvSpPr>
        <dsp:cNvPr id="0" name=""/>
        <dsp:cNvSpPr/>
      </dsp:nvSpPr>
      <dsp:spPr>
        <a:xfrm>
          <a:off x="0" y="3349629"/>
          <a:ext cx="6303729" cy="1843415"/>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just" defTabSz="533400">
            <a:lnSpc>
              <a:spcPct val="90000"/>
            </a:lnSpc>
            <a:spcBef>
              <a:spcPct val="0"/>
            </a:spcBef>
            <a:spcAft>
              <a:spcPct val="35000"/>
            </a:spcAft>
            <a:buNone/>
          </a:pPr>
          <a:r>
            <a:rPr lang="en-US" sz="1200" b="1" i="0" kern="1200" baseline="0" dirty="0"/>
            <a:t>The Strategic Objectives are: </a:t>
          </a:r>
          <a:r>
            <a:rPr lang="en-US" sz="1200" b="0" i="0" kern="1200" baseline="0" dirty="0"/>
            <a:t>(1) improve nutrient intake, (2) improve water and sanitation, promote hygiene, prevent and control diseases, (3) increase availability of and access to nutritious food, (4) improve child and adolescent knowledge and behavior about nutritious diets, (5) improve mother and child health and care, (6) strengthen institutional capacity, governance, management, and coordination,(7) strengthen human resources, (8) improve health service delivery system for communities, (9) improve information management and use of evidence for decision-making, (10) improve financial management and increase investment, (11) ensure effective preparedness and response to disasters and emergencies, and social protection, (12) scale up social and behavior change communication (SBCC) for nutrition, and (13) promote gender equity.</a:t>
          </a:r>
          <a:endParaRPr lang="en-US" sz="1200" kern="1200" dirty="0"/>
        </a:p>
      </dsp:txBody>
      <dsp:txXfrm>
        <a:off x="89988" y="3439617"/>
        <a:ext cx="6123753" cy="166343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6E9E70-0E77-45E7-BBFC-A8780600D75E}">
      <dsp:nvSpPr>
        <dsp:cNvPr id="0" name=""/>
        <dsp:cNvSpPr/>
      </dsp:nvSpPr>
      <dsp:spPr>
        <a:xfrm>
          <a:off x="2244476" y="1201345"/>
          <a:ext cx="484381" cy="91440"/>
        </a:xfrm>
        <a:custGeom>
          <a:avLst/>
          <a:gdLst/>
          <a:ahLst/>
          <a:cxnLst/>
          <a:rect l="0" t="0" r="0" b="0"/>
          <a:pathLst>
            <a:path>
              <a:moveTo>
                <a:pt x="0" y="45720"/>
              </a:moveTo>
              <a:lnTo>
                <a:pt x="484381" y="45720"/>
              </a:lnTo>
            </a:path>
          </a:pathLst>
        </a:custGeom>
        <a:noFill/>
        <a:ln w="6350" cap="flat" cmpd="sng" algn="ctr">
          <a:solidFill>
            <a:schemeClr val="accent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473792" y="1244488"/>
        <a:ext cx="25749" cy="5154"/>
      </dsp:txXfrm>
    </dsp:sp>
    <dsp:sp modelId="{34D32A1E-48EE-4043-A12C-7DC5F06F0819}">
      <dsp:nvSpPr>
        <dsp:cNvPr id="0" name=""/>
        <dsp:cNvSpPr/>
      </dsp:nvSpPr>
      <dsp:spPr>
        <a:xfrm>
          <a:off x="7224" y="575350"/>
          <a:ext cx="2239051" cy="1343430"/>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9715" tIns="115166" rIns="109715" bIns="115166" numCol="1" spcCol="1270" anchor="ctr" anchorCtr="0">
          <a:noAutofit/>
        </a:bodyPr>
        <a:lstStyle/>
        <a:p>
          <a:pPr marL="0" lvl="0" indent="0" algn="ctr" defTabSz="533400">
            <a:lnSpc>
              <a:spcPct val="90000"/>
            </a:lnSpc>
            <a:spcBef>
              <a:spcPct val="0"/>
            </a:spcBef>
            <a:spcAft>
              <a:spcPct val="35000"/>
            </a:spcAft>
            <a:buNone/>
          </a:pPr>
          <a:r>
            <a:rPr lang="en-US" sz="1200" kern="1200"/>
            <a:t>Incorporate explicit </a:t>
          </a:r>
          <a:r>
            <a:rPr lang="en-US" sz="1200" b="1" kern="1200"/>
            <a:t>nutrition objectives and indicators </a:t>
          </a:r>
          <a:r>
            <a:rPr lang="en-US" sz="1200" kern="1200"/>
            <a:t>into their design, and track and mitigate potential harms.</a:t>
          </a:r>
        </a:p>
      </dsp:txBody>
      <dsp:txXfrm>
        <a:off x="7224" y="575350"/>
        <a:ext cx="2239051" cy="1343430"/>
      </dsp:txXfrm>
    </dsp:sp>
    <dsp:sp modelId="{B9E1C97E-C466-4C93-BC2A-A0537F398927}">
      <dsp:nvSpPr>
        <dsp:cNvPr id="0" name=""/>
        <dsp:cNvSpPr/>
      </dsp:nvSpPr>
      <dsp:spPr>
        <a:xfrm>
          <a:off x="4998509" y="1201345"/>
          <a:ext cx="484381" cy="91440"/>
        </a:xfrm>
        <a:custGeom>
          <a:avLst/>
          <a:gdLst/>
          <a:ahLst/>
          <a:cxnLst/>
          <a:rect l="0" t="0" r="0" b="0"/>
          <a:pathLst>
            <a:path>
              <a:moveTo>
                <a:pt x="0" y="45720"/>
              </a:moveTo>
              <a:lnTo>
                <a:pt x="484381" y="45720"/>
              </a:lnTo>
            </a:path>
          </a:pathLst>
        </a:custGeom>
        <a:noFill/>
        <a:ln w="6350" cap="flat" cmpd="sng" algn="ctr">
          <a:solidFill>
            <a:schemeClr val="accent3">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227825" y="1244488"/>
        <a:ext cx="25749" cy="5154"/>
      </dsp:txXfrm>
    </dsp:sp>
    <dsp:sp modelId="{428720BA-BEE3-4A90-B709-5C14BF736156}">
      <dsp:nvSpPr>
        <dsp:cNvPr id="0" name=""/>
        <dsp:cNvSpPr/>
      </dsp:nvSpPr>
      <dsp:spPr>
        <a:xfrm>
          <a:off x="2761257" y="575350"/>
          <a:ext cx="2239051" cy="1343430"/>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9715" tIns="115166" rIns="109715" bIns="115166" numCol="1" spcCol="1270" anchor="ctr" anchorCtr="0">
          <a:noAutofit/>
        </a:bodyPr>
        <a:lstStyle/>
        <a:p>
          <a:pPr marL="0" lvl="0" indent="0" algn="ctr" defTabSz="533400">
            <a:lnSpc>
              <a:spcPct val="90000"/>
            </a:lnSpc>
            <a:spcBef>
              <a:spcPct val="0"/>
            </a:spcBef>
            <a:spcAft>
              <a:spcPct val="35000"/>
            </a:spcAft>
            <a:buNone/>
          </a:pPr>
          <a:r>
            <a:rPr lang="en-US" sz="1200" b="1" kern="1200"/>
            <a:t>Collaborate with other sectors</a:t>
          </a:r>
          <a:r>
            <a:rPr lang="en-US" sz="1200" kern="1200"/>
            <a:t> and programmes.</a:t>
          </a:r>
        </a:p>
      </dsp:txBody>
      <dsp:txXfrm>
        <a:off x="2761257" y="575350"/>
        <a:ext cx="2239051" cy="1343430"/>
      </dsp:txXfrm>
    </dsp:sp>
    <dsp:sp modelId="{C0AB6C28-B436-47F2-9C2D-E3097B524FE4}">
      <dsp:nvSpPr>
        <dsp:cNvPr id="0" name=""/>
        <dsp:cNvSpPr/>
      </dsp:nvSpPr>
      <dsp:spPr>
        <a:xfrm>
          <a:off x="7752542" y="1201345"/>
          <a:ext cx="484381" cy="91440"/>
        </a:xfrm>
        <a:custGeom>
          <a:avLst/>
          <a:gdLst/>
          <a:ahLst/>
          <a:cxnLst/>
          <a:rect l="0" t="0" r="0" b="0"/>
          <a:pathLst>
            <a:path>
              <a:moveTo>
                <a:pt x="0" y="45720"/>
              </a:moveTo>
              <a:lnTo>
                <a:pt x="484381" y="45720"/>
              </a:lnTo>
            </a:path>
          </a:pathLst>
        </a:custGeom>
        <a:noFill/>
        <a:ln w="6350" cap="flat" cmpd="sng" algn="ctr">
          <a:solidFill>
            <a:schemeClr val="accent4">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7981858" y="1244488"/>
        <a:ext cx="25749" cy="5154"/>
      </dsp:txXfrm>
    </dsp:sp>
    <dsp:sp modelId="{C33BC251-81E2-4B79-B403-C4069086CAAF}">
      <dsp:nvSpPr>
        <dsp:cNvPr id="0" name=""/>
        <dsp:cNvSpPr/>
      </dsp:nvSpPr>
      <dsp:spPr>
        <a:xfrm>
          <a:off x="5515290" y="575350"/>
          <a:ext cx="2239051" cy="1343430"/>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9715" tIns="115166" rIns="109715" bIns="115166" numCol="1" spcCol="1270" anchor="ctr" anchorCtr="0">
          <a:noAutofit/>
        </a:bodyPr>
        <a:lstStyle/>
        <a:p>
          <a:pPr marL="0" lvl="0" indent="0" algn="ctr" defTabSz="533400">
            <a:lnSpc>
              <a:spcPct val="90000"/>
            </a:lnSpc>
            <a:spcBef>
              <a:spcPct val="0"/>
            </a:spcBef>
            <a:spcAft>
              <a:spcPct val="35000"/>
            </a:spcAft>
            <a:buNone/>
          </a:pPr>
          <a:r>
            <a:rPr lang="en-US" sz="1200" b="1" kern="1200"/>
            <a:t>Empower women</a:t>
          </a:r>
          <a:r>
            <a:rPr lang="en-US" sz="1200" kern="1200"/>
            <a:t>.</a:t>
          </a:r>
        </a:p>
      </dsp:txBody>
      <dsp:txXfrm>
        <a:off x="5515290" y="575350"/>
        <a:ext cx="2239051" cy="1343430"/>
      </dsp:txXfrm>
    </dsp:sp>
    <dsp:sp modelId="{B22D6E62-FDF2-4D44-9FE7-D545399B124C}">
      <dsp:nvSpPr>
        <dsp:cNvPr id="0" name=""/>
        <dsp:cNvSpPr/>
      </dsp:nvSpPr>
      <dsp:spPr>
        <a:xfrm>
          <a:off x="1126750" y="1916981"/>
          <a:ext cx="8262099" cy="484381"/>
        </a:xfrm>
        <a:custGeom>
          <a:avLst/>
          <a:gdLst/>
          <a:ahLst/>
          <a:cxnLst/>
          <a:rect l="0" t="0" r="0" b="0"/>
          <a:pathLst>
            <a:path>
              <a:moveTo>
                <a:pt x="8262099" y="0"/>
              </a:moveTo>
              <a:lnTo>
                <a:pt x="8262099" y="259290"/>
              </a:lnTo>
              <a:lnTo>
                <a:pt x="0" y="259290"/>
              </a:lnTo>
              <a:lnTo>
                <a:pt x="0" y="484381"/>
              </a:lnTo>
            </a:path>
          </a:pathLst>
        </a:custGeom>
        <a:noFill/>
        <a:ln w="6350" cap="flat" cmpd="sng" algn="ctr">
          <a:solidFill>
            <a:schemeClr val="accent5">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050846" y="2156594"/>
        <a:ext cx="413906" cy="5154"/>
      </dsp:txXfrm>
    </dsp:sp>
    <dsp:sp modelId="{677554BE-3551-492E-9B5D-8867B200FEC1}">
      <dsp:nvSpPr>
        <dsp:cNvPr id="0" name=""/>
        <dsp:cNvSpPr/>
      </dsp:nvSpPr>
      <dsp:spPr>
        <a:xfrm>
          <a:off x="8269323" y="575350"/>
          <a:ext cx="2239051" cy="1343430"/>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9715" tIns="115166" rIns="109715" bIns="115166" numCol="1" spcCol="1270" anchor="ctr" anchorCtr="0">
          <a:noAutofit/>
        </a:bodyPr>
        <a:lstStyle/>
        <a:p>
          <a:pPr marL="0" lvl="0" indent="0" algn="ctr" defTabSz="533400">
            <a:lnSpc>
              <a:spcPct val="90000"/>
            </a:lnSpc>
            <a:spcBef>
              <a:spcPct val="0"/>
            </a:spcBef>
            <a:spcAft>
              <a:spcPct val="35000"/>
            </a:spcAft>
            <a:buNone/>
          </a:pPr>
          <a:r>
            <a:rPr lang="en-US" sz="1200" kern="1200"/>
            <a:t>Facilitate production </a:t>
          </a:r>
          <a:r>
            <a:rPr lang="en-US" sz="1200" b="1" kern="1200"/>
            <a:t>diversification and</a:t>
          </a:r>
          <a:r>
            <a:rPr lang="en-US" sz="1200" kern="1200"/>
            <a:t> increase production of </a:t>
          </a:r>
          <a:r>
            <a:rPr lang="en-US" sz="1200" b="1" kern="1200"/>
            <a:t>nutrient-dense crops </a:t>
          </a:r>
          <a:r>
            <a:rPr lang="en-US" sz="1200" kern="1200"/>
            <a:t>and small-scale livestock.</a:t>
          </a:r>
        </a:p>
      </dsp:txBody>
      <dsp:txXfrm>
        <a:off x="8269323" y="575350"/>
        <a:ext cx="2239051" cy="1343430"/>
      </dsp:txXfrm>
    </dsp:sp>
    <dsp:sp modelId="{3E914F96-6D04-4F15-B436-5E4DA6D25227}">
      <dsp:nvSpPr>
        <dsp:cNvPr id="0" name=""/>
        <dsp:cNvSpPr/>
      </dsp:nvSpPr>
      <dsp:spPr>
        <a:xfrm>
          <a:off x="2244476" y="3059758"/>
          <a:ext cx="484381" cy="91440"/>
        </a:xfrm>
        <a:custGeom>
          <a:avLst/>
          <a:gdLst/>
          <a:ahLst/>
          <a:cxnLst/>
          <a:rect l="0" t="0" r="0" b="0"/>
          <a:pathLst>
            <a:path>
              <a:moveTo>
                <a:pt x="0" y="45720"/>
              </a:moveTo>
              <a:lnTo>
                <a:pt x="484381" y="45720"/>
              </a:lnTo>
            </a:path>
          </a:pathLst>
        </a:custGeom>
        <a:noFill/>
        <a:ln w="6350" cap="flat" cmpd="sng" algn="ctr">
          <a:solidFill>
            <a:schemeClr val="accent6">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473792" y="3102900"/>
        <a:ext cx="25749" cy="5154"/>
      </dsp:txXfrm>
    </dsp:sp>
    <dsp:sp modelId="{5E810FF3-E41D-463E-96E1-B4C3F5E5F35D}">
      <dsp:nvSpPr>
        <dsp:cNvPr id="0" name=""/>
        <dsp:cNvSpPr/>
      </dsp:nvSpPr>
      <dsp:spPr>
        <a:xfrm>
          <a:off x="7224" y="2433762"/>
          <a:ext cx="2239051" cy="1343430"/>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9715" tIns="115166" rIns="109715" bIns="115166" numCol="1" spcCol="1270" anchor="ctr" anchorCtr="0">
          <a:noAutofit/>
        </a:bodyPr>
        <a:lstStyle/>
        <a:p>
          <a:pPr marL="0" lvl="0" indent="0" algn="ctr" defTabSz="533400">
            <a:lnSpc>
              <a:spcPct val="90000"/>
            </a:lnSpc>
            <a:spcBef>
              <a:spcPct val="0"/>
            </a:spcBef>
            <a:spcAft>
              <a:spcPct val="35000"/>
            </a:spcAft>
            <a:buNone/>
          </a:pPr>
          <a:r>
            <a:rPr lang="en-US" sz="1200" b="1" kern="1200"/>
            <a:t>Improve processing, storage and preservation </a:t>
          </a:r>
          <a:r>
            <a:rPr lang="en-US" sz="1200" kern="1200"/>
            <a:t>to retain nutritional value and food safety, to reduce seasonality and post-harvest losses, and to make healthy foods convenient to prepare. </a:t>
          </a:r>
        </a:p>
      </dsp:txBody>
      <dsp:txXfrm>
        <a:off x="7224" y="2433762"/>
        <a:ext cx="2239051" cy="1343430"/>
      </dsp:txXfrm>
    </dsp:sp>
    <dsp:sp modelId="{F8E30728-CA5B-41E3-AF37-ADA3CFDB34D5}">
      <dsp:nvSpPr>
        <dsp:cNvPr id="0" name=""/>
        <dsp:cNvSpPr/>
      </dsp:nvSpPr>
      <dsp:spPr>
        <a:xfrm>
          <a:off x="4998509" y="3059758"/>
          <a:ext cx="484381" cy="91440"/>
        </a:xfrm>
        <a:custGeom>
          <a:avLst/>
          <a:gdLst/>
          <a:ahLst/>
          <a:cxnLst/>
          <a:rect l="0" t="0" r="0" b="0"/>
          <a:pathLst>
            <a:path>
              <a:moveTo>
                <a:pt x="0" y="45720"/>
              </a:moveTo>
              <a:lnTo>
                <a:pt x="484381" y="45720"/>
              </a:lnTo>
            </a:path>
          </a:pathLst>
        </a:custGeom>
        <a:noFill/>
        <a:ln w="6350" cap="flat" cmpd="sng" algn="ctr">
          <a:solidFill>
            <a:schemeClr val="accent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227825" y="3102900"/>
        <a:ext cx="25749" cy="5154"/>
      </dsp:txXfrm>
    </dsp:sp>
    <dsp:sp modelId="{E00F29B9-42FC-4F2D-9BBC-B0AF8680E941}">
      <dsp:nvSpPr>
        <dsp:cNvPr id="0" name=""/>
        <dsp:cNvSpPr/>
      </dsp:nvSpPr>
      <dsp:spPr>
        <a:xfrm>
          <a:off x="2761257" y="2433762"/>
          <a:ext cx="2239051" cy="1343430"/>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9715" tIns="115166" rIns="109715" bIns="115166" numCol="1" spcCol="1270" anchor="ctr" anchorCtr="0">
          <a:noAutofit/>
        </a:bodyPr>
        <a:lstStyle/>
        <a:p>
          <a:pPr marL="0" lvl="0" indent="0" algn="ctr" defTabSz="533400">
            <a:lnSpc>
              <a:spcPct val="90000"/>
            </a:lnSpc>
            <a:spcBef>
              <a:spcPct val="0"/>
            </a:spcBef>
            <a:spcAft>
              <a:spcPct val="35000"/>
            </a:spcAft>
            <a:buNone/>
          </a:pPr>
          <a:r>
            <a:rPr lang="en-US" sz="1200" b="1" kern="1200"/>
            <a:t>Expand market access for vulnerable groups, </a:t>
          </a:r>
          <a:r>
            <a:rPr lang="en-US" sz="1200" kern="1200"/>
            <a:t>particularly for marketing nutritious foods.</a:t>
          </a:r>
        </a:p>
      </dsp:txBody>
      <dsp:txXfrm>
        <a:off x="2761257" y="2433762"/>
        <a:ext cx="2239051" cy="1343430"/>
      </dsp:txXfrm>
    </dsp:sp>
    <dsp:sp modelId="{47BF8CAE-BFB1-454E-81CD-494A5B340EC4}">
      <dsp:nvSpPr>
        <dsp:cNvPr id="0" name=""/>
        <dsp:cNvSpPr/>
      </dsp:nvSpPr>
      <dsp:spPr>
        <a:xfrm>
          <a:off x="5515290" y="2433762"/>
          <a:ext cx="2239051" cy="1343430"/>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9715" tIns="115166" rIns="109715" bIns="115166" numCol="1" spcCol="1270" anchor="ctr" anchorCtr="0">
          <a:noAutofit/>
        </a:bodyPr>
        <a:lstStyle/>
        <a:p>
          <a:pPr marL="0" lvl="0" indent="0" algn="ctr" defTabSz="533400">
            <a:lnSpc>
              <a:spcPct val="90000"/>
            </a:lnSpc>
            <a:spcBef>
              <a:spcPct val="0"/>
            </a:spcBef>
            <a:spcAft>
              <a:spcPct val="35000"/>
            </a:spcAft>
            <a:buNone/>
          </a:pPr>
          <a:r>
            <a:rPr lang="en-US" sz="1200" kern="1200"/>
            <a:t>Incorporate </a:t>
          </a:r>
          <a:r>
            <a:rPr lang="en-US" sz="1200" b="1" kern="1200"/>
            <a:t>nutrition promotion and education</a:t>
          </a:r>
          <a:endParaRPr lang="en-US" sz="1200" kern="1200"/>
        </a:p>
      </dsp:txBody>
      <dsp:txXfrm>
        <a:off x="5515290" y="2433762"/>
        <a:ext cx="2239051" cy="1343430"/>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9C8E9EF-D9D3-4DDE-964C-2E884A8C1D13}" type="datetimeFigureOut">
              <a:rPr lang="en-US" smtClean="0"/>
              <a:t>9/12/25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C828D9C-6F15-4751-BCE6-1FDDC319ADD8}" type="slidenum">
              <a:rPr lang="en-US" smtClean="0"/>
              <a:t>‹#›</a:t>
            </a:fld>
            <a:endParaRPr lang="en-US"/>
          </a:p>
        </p:txBody>
      </p:sp>
    </p:spTree>
    <p:extLst>
      <p:ext uri="{BB962C8B-B14F-4D97-AF65-F5344CB8AC3E}">
        <p14:creationId xmlns:p14="http://schemas.microsoft.com/office/powerpoint/2010/main" val="947435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9100" y="1241425"/>
            <a:ext cx="5956300" cy="3351213"/>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rgbClr val="FBFBFB"/>
                </a:solidFill>
              </a:rPr>
              <a:t>SOFI is the leading global report on information and analysis of food security and all forms of malnutrition.</a:t>
            </a:r>
          </a:p>
          <a:p>
            <a:r>
              <a:rPr lang="en-US" sz="1200" b="0" i="0" u="none" strike="noStrike" kern="1200" baseline="0" dirty="0">
                <a:solidFill>
                  <a:schemeClr val="tx1"/>
                </a:solidFill>
                <a:latin typeface="+mn-lt"/>
                <a:ea typeface="+mn-ea"/>
                <a:cs typeface="+mn-cs"/>
              </a:rPr>
              <a:t>- </a:t>
            </a:r>
            <a:r>
              <a:rPr lang="en-US" sz="1200" b="0" i="0" u="sng" strike="noStrike" kern="1200" baseline="0" dirty="0">
                <a:solidFill>
                  <a:schemeClr val="tx1"/>
                </a:solidFill>
                <a:latin typeface="+mn-lt"/>
                <a:ea typeface="+mn-ea"/>
                <a:cs typeface="+mn-cs"/>
              </a:rPr>
              <a:t>Info for Maximo’s reference</a:t>
            </a:r>
            <a:r>
              <a:rPr lang="en-US" sz="1200" b="0" i="0" u="none" strike="noStrike" kern="1200" baseline="0" dirty="0">
                <a:solidFill>
                  <a:schemeClr val="tx1"/>
                </a:solidFill>
                <a:latin typeface="+mn-lt"/>
                <a:ea typeface="+mn-ea"/>
                <a:cs typeface="+mn-cs"/>
              </a:rPr>
              <a:t>:  </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One of the routine revisions involves the series of population data used for all countries. Figures were obtained from the </a:t>
            </a:r>
            <a:r>
              <a:rPr lang="en-US" sz="1200" b="0" i="1" u="none" strike="noStrike" kern="1200" baseline="0" dirty="0">
                <a:solidFill>
                  <a:schemeClr val="tx1"/>
                </a:solidFill>
                <a:latin typeface="+mn-lt"/>
                <a:ea typeface="+mn-ea"/>
                <a:cs typeface="+mn-cs"/>
              </a:rPr>
              <a:t>World Population Prospects </a:t>
            </a:r>
            <a:r>
              <a:rPr lang="en-US" sz="1200" b="0" i="0" u="none" strike="noStrike" kern="1200" baseline="0" dirty="0">
                <a:solidFill>
                  <a:schemeClr val="tx1"/>
                </a:solidFill>
                <a:latin typeface="+mn-lt"/>
                <a:ea typeface="+mn-ea"/>
                <a:cs typeface="+mn-cs"/>
              </a:rPr>
              <a:t>released by the Population Division of the UN in June 2019</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Another major revision that FAO regularly implements is the update of the Food Balance Sheet series used to estimate the average DES for all countries of the world.</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Finally, the new estimates consider new food consumption data from household surveys that have been made available. Since the last edition of this report, 25 new surveys from the following 13 countries have been processed to update the CV: </a:t>
            </a:r>
            <a:r>
              <a:rPr lang="es-ES" sz="1200" b="0" i="0" u="none" strike="noStrike" kern="1200" baseline="0" dirty="0">
                <a:solidFill>
                  <a:schemeClr val="tx1"/>
                </a:solidFill>
                <a:latin typeface="+mn-lt"/>
                <a:ea typeface="+mn-ea"/>
                <a:cs typeface="+mn-cs"/>
              </a:rPr>
              <a:t>Bangladesh, China, Colombia, Ecuador, </a:t>
            </a:r>
            <a:r>
              <a:rPr lang="es-ES" sz="1200" b="0" i="0" u="none" strike="noStrike" kern="1200" baseline="0" dirty="0" err="1">
                <a:solidFill>
                  <a:schemeClr val="tx1"/>
                </a:solidFill>
                <a:latin typeface="+mn-lt"/>
                <a:ea typeface="+mn-ea"/>
                <a:cs typeface="+mn-cs"/>
              </a:rPr>
              <a:t>Ethiopia</a:t>
            </a:r>
            <a:r>
              <a:rPr lang="es-ES" sz="1200" b="0" i="0" u="none" strike="noStrike" kern="1200" baseline="0" dirty="0">
                <a:solidFill>
                  <a:schemeClr val="tx1"/>
                </a:solidFill>
                <a:latin typeface="+mn-lt"/>
                <a:ea typeface="+mn-ea"/>
                <a:cs typeface="+mn-cs"/>
              </a:rPr>
              <a:t>, </a:t>
            </a:r>
            <a:r>
              <a:rPr lang="en-US" sz="1200" b="0" i="0" u="none" strike="noStrike" kern="1200" baseline="0" dirty="0">
                <a:solidFill>
                  <a:schemeClr val="tx1"/>
                </a:solidFill>
                <a:latin typeface="+mn-lt"/>
                <a:ea typeface="+mn-ea"/>
                <a:cs typeface="+mn-cs"/>
              </a:rPr>
              <a:t>Mexico, Mongolia, Mozambique, Nigeria, Pakistan, Peru, Sudan and Thailand.</a:t>
            </a:r>
          </a:p>
          <a:p>
            <a:pPr marL="171450" indent="-171450" algn="l">
              <a:buFont typeface="Arial" panose="020B0604020202020204" pitchFamily="34" charset="0"/>
              <a:buChar char="•"/>
            </a:pPr>
            <a:r>
              <a:rPr lang="en-GB" sz="1200" dirty="0">
                <a:solidFill>
                  <a:srgbClr val="FBFBFB"/>
                </a:solidFill>
              </a:rPr>
              <a:t>In particular, newly accessible data enabled the revision of the </a:t>
            </a:r>
            <a:r>
              <a:rPr lang="en-GB" sz="1200" b="1" dirty="0">
                <a:solidFill>
                  <a:srgbClr val="FBFBFB"/>
                </a:solidFill>
              </a:rPr>
              <a:t>entire series </a:t>
            </a:r>
            <a:r>
              <a:rPr lang="en-GB" sz="1200" dirty="0">
                <a:solidFill>
                  <a:srgbClr val="FBFBFB"/>
                </a:solidFill>
              </a:rPr>
              <a:t>of annual undernourishment estimates for China resulting in a downward shift of the series of undernourished people in the world</a:t>
            </a:r>
          </a:p>
          <a:p>
            <a:endParaRPr lang="en-US"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C8ED9787-8943-4893-92C4-D87BC0A8CD47}" type="slidenum">
              <a:rPr lang="it-IT" smtClean="0"/>
              <a:t>8</a:t>
            </a:fld>
            <a:endParaRPr lang="it-IT"/>
          </a:p>
        </p:txBody>
      </p:sp>
    </p:spTree>
    <p:extLst>
      <p:ext uri="{BB962C8B-B14F-4D97-AF65-F5344CB8AC3E}">
        <p14:creationId xmlns:p14="http://schemas.microsoft.com/office/powerpoint/2010/main" val="24760246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dirty="0"/>
              <a:t>The causes of under nutrition are many and interconnected.</a:t>
            </a:r>
          </a:p>
          <a:p>
            <a:endParaRPr lang="en-GB" altLang="en-US" dirty="0"/>
          </a:p>
          <a:p>
            <a:r>
              <a:rPr lang="en-GB" altLang="en-US" dirty="0"/>
              <a:t>Globally, nutrition is now viewed in terms of three main themes, food, health and care practices and behaviours.</a:t>
            </a:r>
          </a:p>
          <a:p>
            <a:endParaRPr lang="en-GB" altLang="en-US" dirty="0"/>
          </a:p>
          <a:p>
            <a:r>
              <a:rPr lang="en-GB" altLang="en-US" dirty="0"/>
              <a:t>As shown in this slide</a:t>
            </a:r>
          </a:p>
          <a:p>
            <a:endParaRPr lang="en-GB" altLang="en-US" dirty="0"/>
          </a:p>
          <a:p>
            <a:r>
              <a:rPr lang="en-GB" altLang="en-US" dirty="0"/>
              <a:t>All are rooted in contextual determinants poverty, position of women , the socio political environment and culture.</a:t>
            </a:r>
          </a:p>
          <a:p>
            <a:endParaRPr lang="en-GB" altLang="en-US" dirty="0"/>
          </a:p>
          <a:p>
            <a:r>
              <a:rPr lang="en-GB" altLang="en-US" dirty="0"/>
              <a:t>In order to address problems in nutrition, all these factors have to be addressed</a:t>
            </a:r>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9C46A183-9669-41AD-89B1-D211576C50E4}" type="slidenum">
              <a:rPr lang="en-GB" altLang="en-US"/>
              <a:pPr eaLnBrk="1" hangingPunct="1"/>
              <a:t>10</a:t>
            </a:fld>
            <a:endParaRPr lang="en-GB" altLang="en-US"/>
          </a:p>
        </p:txBody>
      </p:sp>
    </p:spTree>
    <p:extLst>
      <p:ext uri="{BB962C8B-B14F-4D97-AF65-F5344CB8AC3E}">
        <p14:creationId xmlns:p14="http://schemas.microsoft.com/office/powerpoint/2010/main" val="1689874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122" name="Rectangle 6">
            <a:extLst>
              <a:ext uri="{FF2B5EF4-FFF2-40B4-BE49-F238E27FC236}">
                <a16:creationId xmlns:a16="http://schemas.microsoft.com/office/drawing/2014/main" id="{EA63F31D-2D27-5C21-2076-BA8C8DCCAAF5}"/>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B650B8A4-E38E-4D41-A16A-99570521B88F}" type="slidenum">
              <a:rPr lang="en-US" altLang="en-US" sz="1400" smtClean="0">
                <a:solidFill>
                  <a:srgbClr val="303D22"/>
                </a:solidFill>
                <a:latin typeface="arial" panose="020B0604020202020204" pitchFamily="34" charset="0"/>
                <a:cs typeface="Baekmuk Batang" charset="0"/>
              </a:rPr>
              <a:pPr>
                <a:spcBef>
                  <a:spcPct val="0"/>
                </a:spcBef>
              </a:pPr>
              <a:t>14</a:t>
            </a:fld>
            <a:endParaRPr lang="en-US" altLang="en-US" sz="1400">
              <a:solidFill>
                <a:srgbClr val="303D22"/>
              </a:solidFill>
              <a:latin typeface="arial" panose="020B0604020202020204" pitchFamily="34" charset="0"/>
              <a:cs typeface="Baekmuk Batang" charset="0"/>
            </a:endParaRPr>
          </a:p>
        </p:txBody>
      </p:sp>
      <p:sp>
        <p:nvSpPr>
          <p:cNvPr id="5123" name="Rectangle 1">
            <a:extLst>
              <a:ext uri="{FF2B5EF4-FFF2-40B4-BE49-F238E27FC236}">
                <a16:creationId xmlns:a16="http://schemas.microsoft.com/office/drawing/2014/main" id="{2A721A26-2F4C-7EA4-A809-A18B4803BB9C}"/>
              </a:ext>
            </a:extLst>
          </p:cNvPr>
          <p:cNvSpPr>
            <a:spLocks noGrp="1" noRot="1" noChangeAspect="1" noChangeArrowheads="1" noTextEdit="1"/>
          </p:cNvSpPr>
          <p:nvPr>
            <p:ph type="sldImg"/>
          </p:nvPr>
        </p:nvSpPr>
        <p:spPr>
          <a:xfrm>
            <a:off x="820738" y="1006475"/>
            <a:ext cx="6129337" cy="344805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a:extLst>
              <a:ext uri="{FF2B5EF4-FFF2-40B4-BE49-F238E27FC236}">
                <a16:creationId xmlns:a16="http://schemas.microsoft.com/office/drawing/2014/main" id="{59C89A09-9575-EB48-9155-BF3F4E0E67B9}"/>
              </a:ext>
            </a:extLst>
          </p:cNvPr>
          <p:cNvSpPr>
            <a:spLocks noGrp="1" noChangeArrowheads="1"/>
          </p:cNvSpPr>
          <p:nvPr>
            <p:ph type="body" idx="1"/>
          </p:nvPr>
        </p:nvSpPr>
        <p:spPr>
          <a:xfrm>
            <a:off x="1185863" y="4787900"/>
            <a:ext cx="5407025" cy="5100638"/>
          </a:xfrm>
        </p:spPr>
        <p:txBody>
          <a:bodyPr tIns="17640">
            <a:normAutofit fontScale="92500" lnSpcReduction="20000"/>
          </a:bodyPr>
          <a:lstStyle/>
          <a:p>
            <a:pPr marL="215900" indent="-214313" algn="just" eaLnBrk="1">
              <a:lnSpc>
                <a:spcPct val="93000"/>
              </a:lnSpc>
              <a:spcBef>
                <a:spcPct val="0"/>
              </a:spcBef>
              <a:tabLst>
                <a:tab pos="723900" algn="l"/>
                <a:tab pos="1447800" algn="l"/>
                <a:tab pos="2171700" algn="l"/>
                <a:tab pos="2895600" algn="l"/>
                <a:tab pos="3619500" algn="l"/>
                <a:tab pos="4343400" algn="l"/>
                <a:tab pos="5067300" algn="l"/>
              </a:tabLst>
              <a:defRPr/>
            </a:pPr>
            <a:r>
              <a:rPr lang="en-US" altLang="en-US" sz="2000" dirty="0">
                <a:latin typeface="+mn-lt"/>
                <a:cs typeface="Baekmuk Batang" charset="0"/>
              </a:rPr>
              <a:t>Framework for actions to achieve optimum fetal and child nutrition and development :</a:t>
            </a:r>
            <a:r>
              <a:rPr lang="en-US" altLang="en-US" sz="2000" dirty="0">
                <a:latin typeface="+mn-lt"/>
              </a:rPr>
              <a:t>Nutrition-sensitive interventions and </a:t>
            </a:r>
            <a:r>
              <a:rPr lang="en-US" altLang="en-US" sz="2000" dirty="0" err="1">
                <a:latin typeface="+mn-lt"/>
              </a:rPr>
              <a:t>programmes</a:t>
            </a:r>
            <a:r>
              <a:rPr lang="en-US" altLang="en-US" sz="2000" dirty="0">
                <a:latin typeface="+mn-lt"/>
              </a:rPr>
              <a:t> address the underlying determinants of </a:t>
            </a:r>
            <a:r>
              <a:rPr lang="en-US" altLang="en-US" sz="2000" dirty="0" err="1">
                <a:latin typeface="+mn-lt"/>
              </a:rPr>
              <a:t>foetal</a:t>
            </a:r>
            <a:r>
              <a:rPr lang="en-US" altLang="en-US" sz="2000" dirty="0">
                <a:latin typeface="+mn-lt"/>
              </a:rPr>
              <a:t> and child nutrition and development – food security; adequate caregiving resources at the maternal, household and community levels; and access to health services and a safe and hygienic environment – and incorporate specific nutrition goals and actions. Nutrition-sensitive </a:t>
            </a:r>
            <a:r>
              <a:rPr lang="en-US" altLang="en-US" sz="2000" dirty="0" err="1">
                <a:latin typeface="+mn-lt"/>
              </a:rPr>
              <a:t>programmes</a:t>
            </a:r>
            <a:r>
              <a:rPr lang="en-US" altLang="en-US" sz="2000" dirty="0">
                <a:latin typeface="+mn-lt"/>
              </a:rPr>
              <a:t> can serve as delivery platforms for nutrition-specific interventions, potentially increasing their scale, coverage, and effectiveness. Nutrition-specific interventions and </a:t>
            </a:r>
            <a:r>
              <a:rPr lang="en-US" altLang="en-US" sz="2000" dirty="0" err="1">
                <a:latin typeface="+mn-lt"/>
              </a:rPr>
              <a:t>programmes</a:t>
            </a:r>
            <a:r>
              <a:rPr lang="en-US" altLang="en-US" sz="2000" dirty="0">
                <a:latin typeface="+mn-lt"/>
              </a:rPr>
              <a:t> address the immediate determinants of </a:t>
            </a:r>
            <a:r>
              <a:rPr lang="en-US" altLang="en-US" sz="2000" dirty="0" err="1">
                <a:latin typeface="+mn-lt"/>
              </a:rPr>
              <a:t>foetal</a:t>
            </a:r>
            <a:r>
              <a:rPr lang="en-US" altLang="en-US" sz="2000" dirty="0">
                <a:latin typeface="+mn-lt"/>
              </a:rPr>
              <a:t> and child nutrition and development – adequate food and nutrient intake, feeding, caregiving and parenting practices, and low burden of infectious diseases. Ten high-impact nutrition-specific interventions are identified in the framework.</a:t>
            </a:r>
            <a:endParaRPr lang="en-US" altLang="en-US" sz="2000" dirty="0">
              <a:latin typeface="+mn-lt"/>
              <a:cs typeface="Baekmuk Batang" charset="0"/>
            </a:endParaRPr>
          </a:p>
          <a:p>
            <a:pPr marL="215900" indent="-214313" eaLnBrk="1">
              <a:lnSpc>
                <a:spcPct val="93000"/>
              </a:lnSpc>
              <a:spcBef>
                <a:spcPct val="0"/>
              </a:spcBef>
              <a:tabLst>
                <a:tab pos="723900" algn="l"/>
                <a:tab pos="1447800" algn="l"/>
                <a:tab pos="2171700" algn="l"/>
                <a:tab pos="2895600" algn="l"/>
                <a:tab pos="3619500" algn="l"/>
                <a:tab pos="4343400" algn="l"/>
                <a:tab pos="5067300" algn="l"/>
              </a:tabLst>
              <a:defRPr/>
            </a:pPr>
            <a:r>
              <a:rPr lang="en-US" altLang="en-US" sz="2000" dirty="0">
                <a:latin typeface="arial" panose="020B0604020202020204" pitchFamily="34" charset="0"/>
                <a:cs typeface="Baekmuk Batang" charset="0"/>
              </a:rPr>
              <a:t>I</a:t>
            </a:r>
          </a:p>
        </p:txBody>
      </p:sp>
    </p:spTree>
    <p:extLst>
      <p:ext uri="{BB962C8B-B14F-4D97-AF65-F5344CB8AC3E}">
        <p14:creationId xmlns:p14="http://schemas.microsoft.com/office/powerpoint/2010/main" val="15748917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a:solidFill>
                  <a:schemeClr val="tx1"/>
                </a:solidFill>
                <a:latin typeface="+mn-lt"/>
                <a:ea typeface="+mn-ea"/>
                <a:cs typeface="+mn-cs"/>
              </a:rPr>
              <a:t>It is well recognized that food and agriculture systems have a primary role in feeding people well by increasing the availability, affordability and consumption of diverse, safe nutritious foods and diets throughout the year</a:t>
            </a:r>
          </a:p>
          <a:p>
            <a:endParaRPr lang="en-US" sz="1200" kern="1200" baseline="0" dirty="0">
              <a:solidFill>
                <a:schemeClr val="tx1"/>
              </a:solidFill>
              <a:latin typeface="+mn-lt"/>
              <a:ea typeface="+mn-ea"/>
              <a:cs typeface="+mn-cs"/>
            </a:endParaRPr>
          </a:p>
          <a:p>
            <a:r>
              <a:rPr lang="en-US" sz="1200" kern="1200" baseline="0" dirty="0">
                <a:solidFill>
                  <a:schemeClr val="tx1"/>
                </a:solidFill>
                <a:latin typeface="+mn-lt"/>
                <a:ea typeface="+mn-ea"/>
                <a:cs typeface="+mn-cs"/>
              </a:rPr>
              <a:t>FCT and FBDGs to orient and inform policy and </a:t>
            </a:r>
            <a:r>
              <a:rPr lang="en-US" sz="1200" kern="1200" baseline="0" dirty="0" err="1">
                <a:solidFill>
                  <a:schemeClr val="tx1"/>
                </a:solidFill>
                <a:latin typeface="+mn-lt"/>
                <a:ea typeface="+mn-ea"/>
                <a:cs typeface="+mn-cs"/>
              </a:rPr>
              <a:t>planing</a:t>
            </a:r>
            <a:endParaRPr lang="en-US" sz="1200" kern="1200" baseline="0" dirty="0">
              <a:solidFill>
                <a:schemeClr val="tx1"/>
              </a:solidFill>
              <a:latin typeface="+mn-lt"/>
              <a:ea typeface="+mn-ea"/>
              <a:cs typeface="+mn-cs"/>
            </a:endParaRPr>
          </a:p>
          <a:p>
            <a:endParaRPr lang="en-US" sz="1200" kern="1200" baseline="0" dirty="0">
              <a:solidFill>
                <a:schemeClr val="tx1"/>
              </a:solidFill>
              <a:latin typeface="+mn-lt"/>
              <a:ea typeface="+mn-ea"/>
              <a:cs typeface="+mn-cs"/>
            </a:endParaRPr>
          </a:p>
          <a:p>
            <a:r>
              <a:rPr lang="en-US" sz="1200" kern="1200" baseline="0" dirty="0">
                <a:solidFill>
                  <a:schemeClr val="tx1"/>
                </a:solidFill>
                <a:latin typeface="+mn-lt"/>
                <a:ea typeface="+mn-ea"/>
                <a:cs typeface="+mn-cs"/>
              </a:rPr>
              <a:t>There is need for stronger evidence of impact, and a need for more and better designed research, policies and </a:t>
            </a:r>
            <a:r>
              <a:rPr lang="en-US" sz="1200" kern="1200" baseline="0" dirty="0" err="1">
                <a:solidFill>
                  <a:schemeClr val="tx1"/>
                </a:solidFill>
                <a:latin typeface="+mn-lt"/>
                <a:ea typeface="+mn-ea"/>
                <a:cs typeface="+mn-cs"/>
              </a:rPr>
              <a:t>programmes</a:t>
            </a:r>
            <a:r>
              <a:rPr lang="en-US" sz="1200" kern="1200" baseline="0" dirty="0">
                <a:solidFill>
                  <a:schemeClr val="tx1"/>
                </a:solidFill>
                <a:latin typeface="+mn-lt"/>
                <a:ea typeface="+mn-ea"/>
                <a:cs typeface="+mn-cs"/>
              </a:rPr>
              <a:t> and monitoring </a:t>
            </a:r>
            <a:r>
              <a:rPr lang="en-US" sz="1200" kern="1200" baseline="0" dirty="0" err="1">
                <a:solidFill>
                  <a:schemeClr val="tx1"/>
                </a:solidFill>
                <a:latin typeface="+mn-lt"/>
                <a:ea typeface="+mn-ea"/>
                <a:cs typeface="+mn-cs"/>
              </a:rPr>
              <a:t>mechanims</a:t>
            </a:r>
            <a:r>
              <a:rPr lang="en-US" sz="1200" kern="1200" baseline="0" dirty="0">
                <a:solidFill>
                  <a:schemeClr val="tx1"/>
                </a:solidFill>
                <a:latin typeface="+mn-lt"/>
                <a:ea typeface="+mn-ea"/>
                <a:cs typeface="+mn-cs"/>
              </a:rPr>
              <a:t> to make agriculture work towards enhancing diets and improving nutrition .”</a:t>
            </a:r>
          </a:p>
          <a:p>
            <a:endParaRPr lang="en-US" sz="1200" kern="1200" baseline="0" dirty="0">
              <a:solidFill>
                <a:schemeClr val="tx1"/>
              </a:solidFill>
              <a:latin typeface="+mn-lt"/>
              <a:ea typeface="+mn-ea"/>
              <a:cs typeface="+mn-cs"/>
            </a:endParaRPr>
          </a:p>
          <a:p>
            <a:r>
              <a:rPr lang="en-US" sz="1200" kern="1200" baseline="0" dirty="0">
                <a:solidFill>
                  <a:schemeClr val="tx1"/>
                </a:solidFill>
                <a:latin typeface="+mn-lt"/>
                <a:ea typeface="+mn-ea"/>
                <a:cs typeface="+mn-cs"/>
              </a:rPr>
              <a:t>In terms of capacities for nutrition in agriculture – nutrition professionals with cross </a:t>
            </a:r>
            <a:r>
              <a:rPr lang="en-US" sz="1200" kern="1200" baseline="0" dirty="0" err="1">
                <a:solidFill>
                  <a:schemeClr val="tx1"/>
                </a:solidFill>
                <a:latin typeface="+mn-lt"/>
                <a:ea typeface="+mn-ea"/>
                <a:cs typeface="+mn-cs"/>
              </a:rPr>
              <a:t>sectoral</a:t>
            </a:r>
            <a:r>
              <a:rPr lang="en-US" sz="1200" kern="1200" baseline="0" dirty="0">
                <a:solidFill>
                  <a:schemeClr val="tx1"/>
                </a:solidFill>
                <a:latin typeface="+mn-lt"/>
                <a:ea typeface="+mn-ea"/>
                <a:cs typeface="+mn-cs"/>
              </a:rPr>
              <a:t> expertise are few and awareness among stakeholders of the importance of agriculture and food systems to nutrition and possibilities for action is low. </a:t>
            </a:r>
          </a:p>
          <a:p>
            <a:endParaRPr lang="en-US" sz="1200" kern="1200" baseline="0" dirty="0">
              <a:solidFill>
                <a:schemeClr val="tx1"/>
              </a:solidFill>
              <a:latin typeface="+mn-lt"/>
              <a:ea typeface="+mn-ea"/>
              <a:cs typeface="+mn-cs"/>
            </a:endParaRPr>
          </a:p>
          <a:p>
            <a:r>
              <a:rPr lang="en-US" sz="1200" kern="1200" baseline="0" dirty="0">
                <a:solidFill>
                  <a:schemeClr val="tx1"/>
                </a:solidFill>
                <a:latin typeface="+mn-lt"/>
                <a:ea typeface="+mn-ea"/>
                <a:cs typeface="+mn-cs"/>
              </a:rPr>
              <a:t>There is also need for common and consistent nutrition messaging across agriculture extension services and </a:t>
            </a:r>
            <a:r>
              <a:rPr lang="en-US" sz="1200" kern="1200" baseline="0" dirty="0" err="1">
                <a:solidFill>
                  <a:schemeClr val="tx1"/>
                </a:solidFill>
                <a:latin typeface="+mn-lt"/>
                <a:ea typeface="+mn-ea"/>
                <a:cs typeface="+mn-cs"/>
              </a:rPr>
              <a:t>programmes</a:t>
            </a:r>
            <a:r>
              <a:rPr lang="en-US" sz="1200" kern="1200" baseline="0" dirty="0">
                <a:solidFill>
                  <a:schemeClr val="tx1"/>
                </a:solidFill>
                <a:latin typeface="+mn-lt"/>
                <a:ea typeface="+mn-ea"/>
                <a:cs typeface="+mn-cs"/>
              </a:rPr>
              <a:t>. </a:t>
            </a:r>
            <a:r>
              <a:rPr lang="en-US" dirty="0"/>
              <a:t>Improvements in production practices and diversification of crops can lead to better nutrition when coupled with appropriate nutrition messaging.</a:t>
            </a:r>
          </a:p>
          <a:p>
            <a:endParaRPr lang="en-US" dirty="0"/>
          </a:p>
        </p:txBody>
      </p:sp>
      <p:sp>
        <p:nvSpPr>
          <p:cNvPr id="4" name="Slide Number Placeholder 3"/>
          <p:cNvSpPr>
            <a:spLocks noGrp="1"/>
          </p:cNvSpPr>
          <p:nvPr>
            <p:ph type="sldNum" sz="quarter" idx="10"/>
          </p:nvPr>
        </p:nvSpPr>
        <p:spPr/>
        <p:txBody>
          <a:bodyPr/>
          <a:lstStyle/>
          <a:p>
            <a:fld id="{56930041-66BF-43E7-AC87-1F066673DA77}" type="slidenum">
              <a:rPr lang="en-US" smtClean="0"/>
              <a:pPr/>
              <a:t>19</a:t>
            </a:fld>
            <a:endParaRPr lang="en-US"/>
          </a:p>
        </p:txBody>
      </p:sp>
    </p:spTree>
    <p:extLst>
      <p:ext uri="{BB962C8B-B14F-4D97-AF65-F5344CB8AC3E}">
        <p14:creationId xmlns:p14="http://schemas.microsoft.com/office/powerpoint/2010/main" val="41178585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Seed and input</a:t>
            </a:r>
            <a:r>
              <a:rPr lang="en-US" baseline="0" dirty="0"/>
              <a:t> </a:t>
            </a:r>
            <a:r>
              <a:rPr lang="en-US" dirty="0"/>
              <a:t>supplies</a:t>
            </a:r>
            <a:r>
              <a:rPr lang="en-US" baseline="0" dirty="0"/>
              <a:t> can enable farmers t</a:t>
            </a:r>
            <a:r>
              <a:rPr lang="en-US" dirty="0"/>
              <a:t>o directly bridge the practical concerns of production (how to plant, how to save seeds, how to fertilize) with the behavioral and knowledge components of consumption (what nutritious foods to grow, who should eat it, how to prepare it).</a:t>
            </a:r>
          </a:p>
          <a:p>
            <a:endParaRPr lang="en-US" dirty="0"/>
          </a:p>
          <a:p>
            <a:r>
              <a:rPr lang="en-US" dirty="0"/>
              <a:t>Balanced use of pesticides, nutrient</a:t>
            </a:r>
            <a:r>
              <a:rPr lang="en-US" baseline="0" dirty="0"/>
              <a:t> </a:t>
            </a:r>
            <a:r>
              <a:rPr lang="en-US" dirty="0"/>
              <a:t>fertilizers, irrigation and natural</a:t>
            </a:r>
            <a:r>
              <a:rPr lang="en-US" baseline="0" dirty="0"/>
              <a:t> </a:t>
            </a:r>
            <a:r>
              <a:rPr lang="en-US" dirty="0"/>
              <a:t>composting and green houses can support a nutrient</a:t>
            </a:r>
            <a:r>
              <a:rPr lang="en-US" baseline="0" dirty="0"/>
              <a:t> rich food supply while safeguarding the ecology and food environment. </a:t>
            </a:r>
          </a:p>
          <a:p>
            <a:endParaRPr lang="en-US" baseline="0" dirty="0"/>
          </a:p>
          <a:p>
            <a:r>
              <a:rPr lang="en-US" baseline="0" dirty="0"/>
              <a:t>Need to meet diversity in production and consumption </a:t>
            </a:r>
          </a:p>
          <a:p>
            <a:endParaRPr lang="en-US" baseline="0" dirty="0"/>
          </a:p>
          <a:p>
            <a:r>
              <a:rPr lang="en-US" baseline="0" dirty="0"/>
              <a:t>Utilization of appropriate technologies can provide food for off season supply with storage and transport can be linked to markets for enhancing income and nutrition ; need to value women’s time and enhance income</a:t>
            </a:r>
          </a:p>
          <a:p>
            <a:r>
              <a:rPr lang="en-US" baseline="0" dirty="0"/>
              <a:t>Preserving and improving use of natural resources are essential to ensure positive and sustainable impacts on FS and N. </a:t>
            </a:r>
            <a:endParaRPr lang="en-US" dirty="0"/>
          </a:p>
          <a:p>
            <a:endParaRPr lang="en-US" dirty="0"/>
          </a:p>
        </p:txBody>
      </p:sp>
      <p:sp>
        <p:nvSpPr>
          <p:cNvPr id="4" name="Slide Number Placeholder 3"/>
          <p:cNvSpPr>
            <a:spLocks noGrp="1"/>
          </p:cNvSpPr>
          <p:nvPr>
            <p:ph type="sldNum" sz="quarter" idx="10"/>
          </p:nvPr>
        </p:nvSpPr>
        <p:spPr/>
        <p:txBody>
          <a:bodyPr/>
          <a:lstStyle/>
          <a:p>
            <a:fld id="{56930041-66BF-43E7-AC87-1F066673DA77}" type="slidenum">
              <a:rPr lang="en-US" smtClean="0"/>
              <a:pPr/>
              <a:t>20</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p:cNvSpPr>
            <a:spLocks noGrp="1" noRot="1" noChangeAspect="1"/>
          </p:cNvSpPr>
          <p:nvPr>
            <p:ph type="sldImg"/>
          </p:nvPr>
        </p:nvSpPr>
        <p:spPr>
          <a:xfrm>
            <a:off x="341313" y="466725"/>
            <a:ext cx="6146800" cy="3457575"/>
          </a:xfrm>
          <a:ln/>
        </p:spPr>
      </p:sp>
      <p:sp>
        <p:nvSpPr>
          <p:cNvPr id="31746" name="Notes Placeholder 2"/>
          <p:cNvSpPr>
            <a:spLocks noGrp="1"/>
          </p:cNvSpPr>
          <p:nvPr>
            <p:ph type="body" idx="1"/>
          </p:nvPr>
        </p:nvSpPr>
        <p:spPr>
          <a:noFill/>
          <a:ln/>
        </p:spPr>
        <p:txBody>
          <a:bodyPr/>
          <a:lstStyle/>
          <a:p>
            <a:pPr marL="0" indent="0" eaLnBrk="1" hangingPunct="1">
              <a:lnSpc>
                <a:spcPct val="80000"/>
              </a:lnSpc>
            </a:pPr>
            <a:r>
              <a:rPr lang="en-GB" sz="2000"/>
              <a:t>To date the TIPs work that FAO has been involved in has generated sets of messages and recipes using locally available, culturally appropriate foods. Observational evidence suggests that families are interested in learning more about improving complementary feeding practices using locally available foods. Similarly available evidence has suggested that a major constraint facing families is seasonal food availability and affordable sources of micronutrient-rich foods. It is therefore important to combine dietary counselling on improving infant feeding with targeted and responsive food security actions aimed at increasing locally available, nutrient dense foods. </a:t>
            </a:r>
            <a:endParaRPr lang="en-US" sz="2000"/>
          </a:p>
          <a:p>
            <a:pPr marL="0" indent="0" eaLnBrk="1" hangingPunct="1">
              <a:lnSpc>
                <a:spcPct val="80000"/>
              </a:lnSpc>
            </a:pPr>
            <a:endParaRPr lang="en-US" sz="800"/>
          </a:p>
        </p:txBody>
      </p:sp>
      <p:sp>
        <p:nvSpPr>
          <p:cNvPr id="31747" name="Slide Number Placeholder 3"/>
          <p:cNvSpPr>
            <a:spLocks noGrp="1"/>
          </p:cNvSpPr>
          <p:nvPr>
            <p:ph type="sldNum" sz="quarter" idx="5"/>
          </p:nvPr>
        </p:nvSpPr>
        <p:spPr>
          <a:noFill/>
        </p:spPr>
        <p:txBody>
          <a:bodyPr/>
          <a:lstStyle/>
          <a:p>
            <a:fld id="{2A02FCBD-9378-4B96-8F67-F0930DB14B5C}" type="slidenum">
              <a:rPr lang="en-US" altLang="ja-JP" smtClean="0"/>
              <a:pPr/>
              <a:t>25</a:t>
            </a:fld>
            <a:endParaRPr lang="en-US" altLang="ja-JP"/>
          </a:p>
        </p:txBody>
      </p:sp>
    </p:spTree>
    <p:extLst>
      <p:ext uri="{BB962C8B-B14F-4D97-AF65-F5344CB8AC3E}">
        <p14:creationId xmlns:p14="http://schemas.microsoft.com/office/powerpoint/2010/main" val="9024418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25F856F-C2FA-4284-92CB-765EE8C8F20B}" type="slidenum">
              <a:rPr lang="en-US" smtClean="0"/>
              <a:t>28</a:t>
            </a:fld>
            <a:endParaRPr lang="en-US"/>
          </a:p>
        </p:txBody>
      </p:sp>
    </p:spTree>
    <p:extLst>
      <p:ext uri="{BB962C8B-B14F-4D97-AF65-F5344CB8AC3E}">
        <p14:creationId xmlns:p14="http://schemas.microsoft.com/office/powerpoint/2010/main" val="38654929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EDF347-EDEB-9FDF-5139-BF2527FE862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987A5C8-93B8-CFED-43B6-C141B6ACE81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10C867C-A3AA-8736-A8C3-9A4E6ED6E09C}"/>
              </a:ext>
            </a:extLst>
          </p:cNvPr>
          <p:cNvSpPr>
            <a:spLocks noGrp="1"/>
          </p:cNvSpPr>
          <p:nvPr>
            <p:ph type="dt" sz="half" idx="10"/>
          </p:nvPr>
        </p:nvSpPr>
        <p:spPr/>
        <p:txBody>
          <a:bodyPr/>
          <a:lstStyle/>
          <a:p>
            <a:fld id="{D6D730CC-4503-4D49-AA07-D180CDB47ED2}" type="datetimeFigureOut">
              <a:rPr lang="en-US" smtClean="0"/>
              <a:t>9/12/25</a:t>
            </a:fld>
            <a:endParaRPr lang="en-US"/>
          </a:p>
        </p:txBody>
      </p:sp>
      <p:sp>
        <p:nvSpPr>
          <p:cNvPr id="5" name="Footer Placeholder 4">
            <a:extLst>
              <a:ext uri="{FF2B5EF4-FFF2-40B4-BE49-F238E27FC236}">
                <a16:creationId xmlns:a16="http://schemas.microsoft.com/office/drawing/2014/main" id="{24470CE1-60D1-13BC-88F7-66FA841DDC6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C3EBC7A-9CE2-8FE2-7EB9-492DC4D0EE27}"/>
              </a:ext>
            </a:extLst>
          </p:cNvPr>
          <p:cNvSpPr>
            <a:spLocks noGrp="1"/>
          </p:cNvSpPr>
          <p:nvPr>
            <p:ph type="sldNum" sz="quarter" idx="12"/>
          </p:nvPr>
        </p:nvSpPr>
        <p:spPr/>
        <p:txBody>
          <a:bodyPr/>
          <a:lstStyle/>
          <a:p>
            <a:fld id="{2746D384-CE9F-4049-B03C-07B7DD22B11F}" type="slidenum">
              <a:rPr lang="en-US" smtClean="0"/>
              <a:t>‹#›</a:t>
            </a:fld>
            <a:endParaRPr lang="en-US"/>
          </a:p>
        </p:txBody>
      </p:sp>
    </p:spTree>
    <p:extLst>
      <p:ext uri="{BB962C8B-B14F-4D97-AF65-F5344CB8AC3E}">
        <p14:creationId xmlns:p14="http://schemas.microsoft.com/office/powerpoint/2010/main" val="30847154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3C9374-A476-7375-DDB9-10814EBAF12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E8325D7-2990-43DD-014B-8D40C08EE18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DE9234D-4DC8-2349-8025-A91A528F5D6D}"/>
              </a:ext>
            </a:extLst>
          </p:cNvPr>
          <p:cNvSpPr>
            <a:spLocks noGrp="1"/>
          </p:cNvSpPr>
          <p:nvPr>
            <p:ph type="dt" sz="half" idx="10"/>
          </p:nvPr>
        </p:nvSpPr>
        <p:spPr/>
        <p:txBody>
          <a:bodyPr/>
          <a:lstStyle/>
          <a:p>
            <a:fld id="{D6D730CC-4503-4D49-AA07-D180CDB47ED2}" type="datetimeFigureOut">
              <a:rPr lang="en-US" smtClean="0"/>
              <a:t>9/12/25</a:t>
            </a:fld>
            <a:endParaRPr lang="en-US"/>
          </a:p>
        </p:txBody>
      </p:sp>
      <p:sp>
        <p:nvSpPr>
          <p:cNvPr id="5" name="Footer Placeholder 4">
            <a:extLst>
              <a:ext uri="{FF2B5EF4-FFF2-40B4-BE49-F238E27FC236}">
                <a16:creationId xmlns:a16="http://schemas.microsoft.com/office/drawing/2014/main" id="{95AC419B-A374-90AC-B478-42F25DD48FC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C75FD86-9A58-EC53-8F2B-030D6DF359FF}"/>
              </a:ext>
            </a:extLst>
          </p:cNvPr>
          <p:cNvSpPr>
            <a:spLocks noGrp="1"/>
          </p:cNvSpPr>
          <p:nvPr>
            <p:ph type="sldNum" sz="quarter" idx="12"/>
          </p:nvPr>
        </p:nvSpPr>
        <p:spPr/>
        <p:txBody>
          <a:bodyPr/>
          <a:lstStyle/>
          <a:p>
            <a:fld id="{2746D384-CE9F-4049-B03C-07B7DD22B11F}" type="slidenum">
              <a:rPr lang="en-US" smtClean="0"/>
              <a:t>‹#›</a:t>
            </a:fld>
            <a:endParaRPr lang="en-US"/>
          </a:p>
        </p:txBody>
      </p:sp>
    </p:spTree>
    <p:extLst>
      <p:ext uri="{BB962C8B-B14F-4D97-AF65-F5344CB8AC3E}">
        <p14:creationId xmlns:p14="http://schemas.microsoft.com/office/powerpoint/2010/main" val="42173989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854CBDD-5D7A-E85D-F440-E3383C11FFF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C833E60-288B-4750-2452-E75F9C85D43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7496B3D-8D2E-544B-1C13-40FE37CE4C0C}"/>
              </a:ext>
            </a:extLst>
          </p:cNvPr>
          <p:cNvSpPr>
            <a:spLocks noGrp="1"/>
          </p:cNvSpPr>
          <p:nvPr>
            <p:ph type="dt" sz="half" idx="10"/>
          </p:nvPr>
        </p:nvSpPr>
        <p:spPr/>
        <p:txBody>
          <a:bodyPr/>
          <a:lstStyle/>
          <a:p>
            <a:fld id="{D6D730CC-4503-4D49-AA07-D180CDB47ED2}" type="datetimeFigureOut">
              <a:rPr lang="en-US" smtClean="0"/>
              <a:t>9/12/25</a:t>
            </a:fld>
            <a:endParaRPr lang="en-US"/>
          </a:p>
        </p:txBody>
      </p:sp>
      <p:sp>
        <p:nvSpPr>
          <p:cNvPr id="5" name="Footer Placeholder 4">
            <a:extLst>
              <a:ext uri="{FF2B5EF4-FFF2-40B4-BE49-F238E27FC236}">
                <a16:creationId xmlns:a16="http://schemas.microsoft.com/office/drawing/2014/main" id="{708B69D8-02D4-0147-D7C5-25D340CF976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7188959-7403-42B4-96F3-0022BDB7D443}"/>
              </a:ext>
            </a:extLst>
          </p:cNvPr>
          <p:cNvSpPr>
            <a:spLocks noGrp="1"/>
          </p:cNvSpPr>
          <p:nvPr>
            <p:ph type="sldNum" sz="quarter" idx="12"/>
          </p:nvPr>
        </p:nvSpPr>
        <p:spPr/>
        <p:txBody>
          <a:bodyPr/>
          <a:lstStyle/>
          <a:p>
            <a:fld id="{2746D384-CE9F-4049-B03C-07B7DD22B11F}" type="slidenum">
              <a:rPr lang="en-US" smtClean="0"/>
              <a:t>‹#›</a:t>
            </a:fld>
            <a:endParaRPr lang="en-US"/>
          </a:p>
        </p:txBody>
      </p:sp>
    </p:spTree>
    <p:extLst>
      <p:ext uri="{BB962C8B-B14F-4D97-AF65-F5344CB8AC3E}">
        <p14:creationId xmlns:p14="http://schemas.microsoft.com/office/powerpoint/2010/main" val="17278123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A32C525-73CD-7E42-B0BD-239A56C3583B}"/>
              </a:ext>
            </a:extLst>
          </p:cNvPr>
          <p:cNvSpPr/>
          <p:nvPr userDrawn="1"/>
        </p:nvSpPr>
        <p:spPr>
          <a:xfrm>
            <a:off x="304800" y="246743"/>
            <a:ext cx="11599333" cy="876300"/>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solidFill>
                <a:schemeClr val="accent2"/>
              </a:solidFill>
            </a:endParaRPr>
          </a:p>
        </p:txBody>
      </p:sp>
      <p:pic>
        <p:nvPicPr>
          <p:cNvPr id="3" name="Picture 2">
            <a:extLst>
              <a:ext uri="{FF2B5EF4-FFF2-40B4-BE49-F238E27FC236}">
                <a16:creationId xmlns:a16="http://schemas.microsoft.com/office/drawing/2014/main" id="{1FD92DFF-86ED-264D-A54A-DC159ACD3CD9}"/>
              </a:ext>
            </a:extLst>
          </p:cNvPr>
          <p:cNvPicPr>
            <a:picLocks noChangeAspect="1"/>
          </p:cNvPicPr>
          <p:nvPr userDrawn="1"/>
        </p:nvPicPr>
        <p:blipFill>
          <a:blip r:embed="rId2"/>
          <a:stretch>
            <a:fillRect/>
          </a:stretch>
        </p:blipFill>
        <p:spPr>
          <a:xfrm>
            <a:off x="7790995" y="343701"/>
            <a:ext cx="3882277" cy="779342"/>
          </a:xfrm>
          <a:prstGeom prst="rect">
            <a:avLst/>
          </a:prstGeom>
        </p:spPr>
      </p:pic>
    </p:spTree>
    <p:extLst>
      <p:ext uri="{BB962C8B-B14F-4D97-AF65-F5344CB8AC3E}">
        <p14:creationId xmlns:p14="http://schemas.microsoft.com/office/powerpoint/2010/main" val="7727516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325563"/>
          </a:xfrm>
          <a:prstGeom prst="rect">
            <a:avLst/>
          </a:prstGeom>
        </p:spPr>
        <p:txBody>
          <a:bodyPr/>
          <a:lstStyle/>
          <a:p>
            <a:r>
              <a:rPr lang="en-US"/>
              <a:t>Click to edit Master title style</a:t>
            </a:r>
            <a:endParaRPr lang="en-IN"/>
          </a:p>
        </p:txBody>
      </p:sp>
    </p:spTree>
    <p:extLst>
      <p:ext uri="{BB962C8B-B14F-4D97-AF65-F5344CB8AC3E}">
        <p14:creationId xmlns:p14="http://schemas.microsoft.com/office/powerpoint/2010/main" val="2880427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clipArtAndTx">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914400" y="1447800"/>
            <a:ext cx="10363200" cy="609600"/>
          </a:xfrm>
        </p:spPr>
        <p:txBody>
          <a:bodyPr/>
          <a:lstStyle/>
          <a:p>
            <a:r>
              <a:rPr lang="en-US"/>
              <a:t>Click to edit Master title style</a:t>
            </a:r>
          </a:p>
        </p:txBody>
      </p:sp>
      <p:sp>
        <p:nvSpPr>
          <p:cNvPr id="3" name="ClipArt Placeholder 2"/>
          <p:cNvSpPr>
            <a:spLocks noGrp="1"/>
          </p:cNvSpPr>
          <p:nvPr>
            <p:ph type="clipArt" sz="half" idx="1"/>
          </p:nvPr>
        </p:nvSpPr>
        <p:spPr>
          <a:xfrm>
            <a:off x="914400" y="2209800"/>
            <a:ext cx="5080000" cy="3886200"/>
          </a:xfrm>
        </p:spPr>
        <p:txBody>
          <a:bodyPr rtlCol="0">
            <a:normAutofit/>
          </a:bodyPr>
          <a:lstStyle/>
          <a:p>
            <a:pPr lvl="0"/>
            <a:endParaRPr lang="en-US" noProof="0"/>
          </a:p>
        </p:txBody>
      </p:sp>
      <p:sp>
        <p:nvSpPr>
          <p:cNvPr id="4" name="Text Placeholder 3"/>
          <p:cNvSpPr>
            <a:spLocks noGrp="1"/>
          </p:cNvSpPr>
          <p:nvPr>
            <p:ph type="body" sz="half" idx="2"/>
          </p:nvPr>
        </p:nvSpPr>
        <p:spPr>
          <a:xfrm>
            <a:off x="6197600" y="2209800"/>
            <a:ext cx="5080000" cy="3886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p:txBody>
          <a:bodyPr/>
          <a:lstStyle>
            <a:lvl1pPr>
              <a:defRPr/>
            </a:lvl1pPr>
          </a:lstStyle>
          <a:p>
            <a:endParaRPr lang="en-US" altLang="en-US"/>
          </a:p>
        </p:txBody>
      </p:sp>
      <p:sp>
        <p:nvSpPr>
          <p:cNvPr id="6" name="Rectangle 5"/>
          <p:cNvSpPr>
            <a:spLocks noGrp="1" noChangeArrowheads="1"/>
          </p:cNvSpPr>
          <p:nvPr>
            <p:ph type="ftr" sz="quarter" idx="11"/>
          </p:nvPr>
        </p:nvSpPr>
        <p:spPr/>
        <p:txBody>
          <a:bodyPr/>
          <a:lstStyle>
            <a:lvl1pPr>
              <a:defRPr/>
            </a:lvl1pPr>
          </a:lstStyle>
          <a:p>
            <a:endParaRPr lang="en-US" altLang="en-US"/>
          </a:p>
        </p:txBody>
      </p:sp>
      <p:sp>
        <p:nvSpPr>
          <p:cNvPr id="7" name="Rectangle 6"/>
          <p:cNvSpPr>
            <a:spLocks noGrp="1" noChangeArrowheads="1"/>
          </p:cNvSpPr>
          <p:nvPr>
            <p:ph type="sldNum" sz="quarter" idx="12"/>
          </p:nvPr>
        </p:nvSpPr>
        <p:spPr/>
        <p:txBody>
          <a:bodyPr/>
          <a:lstStyle>
            <a:lvl1pPr>
              <a:defRPr/>
            </a:lvl1pPr>
          </a:lstStyle>
          <a:p>
            <a:fld id="{8BAD7682-3F73-480C-AC79-4DDE7A02955C}" type="slidenum">
              <a:rPr lang="en-US" altLang="en-US"/>
              <a:pPr/>
              <a:t>‹#›</a:t>
            </a:fld>
            <a:endParaRPr lang="en-US" altLang="en-US"/>
          </a:p>
        </p:txBody>
      </p:sp>
    </p:spTree>
    <p:extLst>
      <p:ext uri="{BB962C8B-B14F-4D97-AF65-F5344CB8AC3E}">
        <p14:creationId xmlns:p14="http://schemas.microsoft.com/office/powerpoint/2010/main" val="7229153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D79A52-277A-012A-22FF-3B02DF4E176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29822F1-8505-BF61-476D-05EBDA476AB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BE75AFA-D3CC-D2E5-D80C-2BB5C4E27B89}"/>
              </a:ext>
            </a:extLst>
          </p:cNvPr>
          <p:cNvSpPr>
            <a:spLocks noGrp="1"/>
          </p:cNvSpPr>
          <p:nvPr>
            <p:ph type="dt" sz="half" idx="10"/>
          </p:nvPr>
        </p:nvSpPr>
        <p:spPr/>
        <p:txBody>
          <a:bodyPr/>
          <a:lstStyle/>
          <a:p>
            <a:fld id="{D6D730CC-4503-4D49-AA07-D180CDB47ED2}" type="datetimeFigureOut">
              <a:rPr lang="en-US" smtClean="0"/>
              <a:t>9/12/25</a:t>
            </a:fld>
            <a:endParaRPr lang="en-US"/>
          </a:p>
        </p:txBody>
      </p:sp>
      <p:sp>
        <p:nvSpPr>
          <p:cNvPr id="5" name="Footer Placeholder 4">
            <a:extLst>
              <a:ext uri="{FF2B5EF4-FFF2-40B4-BE49-F238E27FC236}">
                <a16:creationId xmlns:a16="http://schemas.microsoft.com/office/drawing/2014/main" id="{2A6BE287-BE28-8669-662A-85B33B35C6D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59D6958-C878-5E15-6619-C135C9F7CCD8}"/>
              </a:ext>
            </a:extLst>
          </p:cNvPr>
          <p:cNvSpPr>
            <a:spLocks noGrp="1"/>
          </p:cNvSpPr>
          <p:nvPr>
            <p:ph type="sldNum" sz="quarter" idx="12"/>
          </p:nvPr>
        </p:nvSpPr>
        <p:spPr/>
        <p:txBody>
          <a:bodyPr/>
          <a:lstStyle/>
          <a:p>
            <a:fld id="{2746D384-CE9F-4049-B03C-07B7DD22B11F}" type="slidenum">
              <a:rPr lang="en-US" smtClean="0"/>
              <a:t>‹#›</a:t>
            </a:fld>
            <a:endParaRPr lang="en-US"/>
          </a:p>
        </p:txBody>
      </p:sp>
    </p:spTree>
    <p:extLst>
      <p:ext uri="{BB962C8B-B14F-4D97-AF65-F5344CB8AC3E}">
        <p14:creationId xmlns:p14="http://schemas.microsoft.com/office/powerpoint/2010/main" val="9780748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34BE9C-5B97-62F0-23A7-3484EC7766D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59B1B97-2EB7-D401-8FA1-59FF9957F1F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01CE992-C5D2-73E4-890B-2A517F203040}"/>
              </a:ext>
            </a:extLst>
          </p:cNvPr>
          <p:cNvSpPr>
            <a:spLocks noGrp="1"/>
          </p:cNvSpPr>
          <p:nvPr>
            <p:ph type="dt" sz="half" idx="10"/>
          </p:nvPr>
        </p:nvSpPr>
        <p:spPr/>
        <p:txBody>
          <a:bodyPr/>
          <a:lstStyle/>
          <a:p>
            <a:fld id="{D6D730CC-4503-4D49-AA07-D180CDB47ED2}" type="datetimeFigureOut">
              <a:rPr lang="en-US" smtClean="0"/>
              <a:t>9/12/25</a:t>
            </a:fld>
            <a:endParaRPr lang="en-US"/>
          </a:p>
        </p:txBody>
      </p:sp>
      <p:sp>
        <p:nvSpPr>
          <p:cNvPr id="5" name="Footer Placeholder 4">
            <a:extLst>
              <a:ext uri="{FF2B5EF4-FFF2-40B4-BE49-F238E27FC236}">
                <a16:creationId xmlns:a16="http://schemas.microsoft.com/office/drawing/2014/main" id="{875D078A-B279-5C0B-86E2-51AC0B7B0F8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81AB46F-2386-F667-0097-81CAD47FA3BE}"/>
              </a:ext>
            </a:extLst>
          </p:cNvPr>
          <p:cNvSpPr>
            <a:spLocks noGrp="1"/>
          </p:cNvSpPr>
          <p:nvPr>
            <p:ph type="sldNum" sz="quarter" idx="12"/>
          </p:nvPr>
        </p:nvSpPr>
        <p:spPr/>
        <p:txBody>
          <a:bodyPr/>
          <a:lstStyle/>
          <a:p>
            <a:fld id="{2746D384-CE9F-4049-B03C-07B7DD22B11F}" type="slidenum">
              <a:rPr lang="en-US" smtClean="0"/>
              <a:t>‹#›</a:t>
            </a:fld>
            <a:endParaRPr lang="en-US"/>
          </a:p>
        </p:txBody>
      </p:sp>
    </p:spTree>
    <p:extLst>
      <p:ext uri="{BB962C8B-B14F-4D97-AF65-F5344CB8AC3E}">
        <p14:creationId xmlns:p14="http://schemas.microsoft.com/office/powerpoint/2010/main" val="29611366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BF64D5-6074-0C8D-C583-01F10FF8F35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525F977-F09B-9C0A-ECF8-6CD13B14729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878F67D-6E5A-DAF2-59D9-27830F6AEE1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5DE7BC4-78CC-5D07-8976-B92790A293E9}"/>
              </a:ext>
            </a:extLst>
          </p:cNvPr>
          <p:cNvSpPr>
            <a:spLocks noGrp="1"/>
          </p:cNvSpPr>
          <p:nvPr>
            <p:ph type="dt" sz="half" idx="10"/>
          </p:nvPr>
        </p:nvSpPr>
        <p:spPr/>
        <p:txBody>
          <a:bodyPr/>
          <a:lstStyle/>
          <a:p>
            <a:fld id="{D6D730CC-4503-4D49-AA07-D180CDB47ED2}" type="datetimeFigureOut">
              <a:rPr lang="en-US" smtClean="0"/>
              <a:t>9/12/25</a:t>
            </a:fld>
            <a:endParaRPr lang="en-US"/>
          </a:p>
        </p:txBody>
      </p:sp>
      <p:sp>
        <p:nvSpPr>
          <p:cNvPr id="6" name="Footer Placeholder 5">
            <a:extLst>
              <a:ext uri="{FF2B5EF4-FFF2-40B4-BE49-F238E27FC236}">
                <a16:creationId xmlns:a16="http://schemas.microsoft.com/office/drawing/2014/main" id="{787B5504-2230-4200-F08A-32A1FD75E23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3A333C1-92D6-47EA-A8DC-9792C0AA91DC}"/>
              </a:ext>
            </a:extLst>
          </p:cNvPr>
          <p:cNvSpPr>
            <a:spLocks noGrp="1"/>
          </p:cNvSpPr>
          <p:nvPr>
            <p:ph type="sldNum" sz="quarter" idx="12"/>
          </p:nvPr>
        </p:nvSpPr>
        <p:spPr/>
        <p:txBody>
          <a:bodyPr/>
          <a:lstStyle/>
          <a:p>
            <a:fld id="{2746D384-CE9F-4049-B03C-07B7DD22B11F}" type="slidenum">
              <a:rPr lang="en-US" smtClean="0"/>
              <a:t>‹#›</a:t>
            </a:fld>
            <a:endParaRPr lang="en-US"/>
          </a:p>
        </p:txBody>
      </p:sp>
    </p:spTree>
    <p:extLst>
      <p:ext uri="{BB962C8B-B14F-4D97-AF65-F5344CB8AC3E}">
        <p14:creationId xmlns:p14="http://schemas.microsoft.com/office/powerpoint/2010/main" val="41743651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890509-EDA5-B266-F2C8-8CE9F1E856F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3634609-CF3F-0E5A-B61D-CCDF8026A2A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C8DA2A3-3E88-D939-2D50-8464579E892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1A59538-9873-5E06-3D36-32755B6A7CA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3F98177-89BA-1AA1-302A-52363A29AF6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53E9D3C-9F4A-E40F-DEA0-375C0BE47C99}"/>
              </a:ext>
            </a:extLst>
          </p:cNvPr>
          <p:cNvSpPr>
            <a:spLocks noGrp="1"/>
          </p:cNvSpPr>
          <p:nvPr>
            <p:ph type="dt" sz="half" idx="10"/>
          </p:nvPr>
        </p:nvSpPr>
        <p:spPr/>
        <p:txBody>
          <a:bodyPr/>
          <a:lstStyle/>
          <a:p>
            <a:fld id="{D6D730CC-4503-4D49-AA07-D180CDB47ED2}" type="datetimeFigureOut">
              <a:rPr lang="en-US" smtClean="0"/>
              <a:t>9/12/25</a:t>
            </a:fld>
            <a:endParaRPr lang="en-US"/>
          </a:p>
        </p:txBody>
      </p:sp>
      <p:sp>
        <p:nvSpPr>
          <p:cNvPr id="8" name="Footer Placeholder 7">
            <a:extLst>
              <a:ext uri="{FF2B5EF4-FFF2-40B4-BE49-F238E27FC236}">
                <a16:creationId xmlns:a16="http://schemas.microsoft.com/office/drawing/2014/main" id="{6CA03C36-5A83-A850-7F5F-59FE4FEADB9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7B6A2CF-080E-0C41-0827-ACC4931A3D2A}"/>
              </a:ext>
            </a:extLst>
          </p:cNvPr>
          <p:cNvSpPr>
            <a:spLocks noGrp="1"/>
          </p:cNvSpPr>
          <p:nvPr>
            <p:ph type="sldNum" sz="quarter" idx="12"/>
          </p:nvPr>
        </p:nvSpPr>
        <p:spPr/>
        <p:txBody>
          <a:bodyPr/>
          <a:lstStyle/>
          <a:p>
            <a:fld id="{2746D384-CE9F-4049-B03C-07B7DD22B11F}" type="slidenum">
              <a:rPr lang="en-US" smtClean="0"/>
              <a:t>‹#›</a:t>
            </a:fld>
            <a:endParaRPr lang="en-US"/>
          </a:p>
        </p:txBody>
      </p:sp>
    </p:spTree>
    <p:extLst>
      <p:ext uri="{BB962C8B-B14F-4D97-AF65-F5344CB8AC3E}">
        <p14:creationId xmlns:p14="http://schemas.microsoft.com/office/powerpoint/2010/main" val="19226426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A771D0-F7DF-D464-5CEA-7AD33749C5F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0EC1C9A-B3D2-5B7C-EBCC-C00ED21E7AF8}"/>
              </a:ext>
            </a:extLst>
          </p:cNvPr>
          <p:cNvSpPr>
            <a:spLocks noGrp="1"/>
          </p:cNvSpPr>
          <p:nvPr>
            <p:ph type="dt" sz="half" idx="10"/>
          </p:nvPr>
        </p:nvSpPr>
        <p:spPr/>
        <p:txBody>
          <a:bodyPr/>
          <a:lstStyle/>
          <a:p>
            <a:fld id="{D6D730CC-4503-4D49-AA07-D180CDB47ED2}" type="datetimeFigureOut">
              <a:rPr lang="en-US" smtClean="0"/>
              <a:t>9/12/25</a:t>
            </a:fld>
            <a:endParaRPr lang="en-US"/>
          </a:p>
        </p:txBody>
      </p:sp>
      <p:sp>
        <p:nvSpPr>
          <p:cNvPr id="4" name="Footer Placeholder 3">
            <a:extLst>
              <a:ext uri="{FF2B5EF4-FFF2-40B4-BE49-F238E27FC236}">
                <a16:creationId xmlns:a16="http://schemas.microsoft.com/office/drawing/2014/main" id="{59F3D416-06CD-2468-46E5-5933683C97D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7D4D821-A40D-4D39-2CD3-AD9A453417DE}"/>
              </a:ext>
            </a:extLst>
          </p:cNvPr>
          <p:cNvSpPr>
            <a:spLocks noGrp="1"/>
          </p:cNvSpPr>
          <p:nvPr>
            <p:ph type="sldNum" sz="quarter" idx="12"/>
          </p:nvPr>
        </p:nvSpPr>
        <p:spPr/>
        <p:txBody>
          <a:bodyPr/>
          <a:lstStyle/>
          <a:p>
            <a:fld id="{2746D384-CE9F-4049-B03C-07B7DD22B11F}" type="slidenum">
              <a:rPr lang="en-US" smtClean="0"/>
              <a:t>‹#›</a:t>
            </a:fld>
            <a:endParaRPr lang="en-US"/>
          </a:p>
        </p:txBody>
      </p:sp>
    </p:spTree>
    <p:extLst>
      <p:ext uri="{BB962C8B-B14F-4D97-AF65-F5344CB8AC3E}">
        <p14:creationId xmlns:p14="http://schemas.microsoft.com/office/powerpoint/2010/main" val="37674515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07C7ED9-2A8F-6D9F-523E-ABBA2D1BB411}"/>
              </a:ext>
            </a:extLst>
          </p:cNvPr>
          <p:cNvSpPr>
            <a:spLocks noGrp="1"/>
          </p:cNvSpPr>
          <p:nvPr>
            <p:ph type="dt" sz="half" idx="10"/>
          </p:nvPr>
        </p:nvSpPr>
        <p:spPr/>
        <p:txBody>
          <a:bodyPr/>
          <a:lstStyle/>
          <a:p>
            <a:fld id="{D6D730CC-4503-4D49-AA07-D180CDB47ED2}" type="datetimeFigureOut">
              <a:rPr lang="en-US" smtClean="0"/>
              <a:t>9/12/25</a:t>
            </a:fld>
            <a:endParaRPr lang="en-US"/>
          </a:p>
        </p:txBody>
      </p:sp>
      <p:sp>
        <p:nvSpPr>
          <p:cNvPr id="3" name="Footer Placeholder 2">
            <a:extLst>
              <a:ext uri="{FF2B5EF4-FFF2-40B4-BE49-F238E27FC236}">
                <a16:creationId xmlns:a16="http://schemas.microsoft.com/office/drawing/2014/main" id="{132FF081-F842-2F6A-FCA6-873BE3C7C03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18F9387-B742-C93A-4630-8088B0B1FDA7}"/>
              </a:ext>
            </a:extLst>
          </p:cNvPr>
          <p:cNvSpPr>
            <a:spLocks noGrp="1"/>
          </p:cNvSpPr>
          <p:nvPr>
            <p:ph type="sldNum" sz="quarter" idx="12"/>
          </p:nvPr>
        </p:nvSpPr>
        <p:spPr/>
        <p:txBody>
          <a:bodyPr/>
          <a:lstStyle/>
          <a:p>
            <a:fld id="{2746D384-CE9F-4049-B03C-07B7DD22B11F}" type="slidenum">
              <a:rPr lang="en-US" smtClean="0"/>
              <a:t>‹#›</a:t>
            </a:fld>
            <a:endParaRPr lang="en-US"/>
          </a:p>
        </p:txBody>
      </p:sp>
    </p:spTree>
    <p:extLst>
      <p:ext uri="{BB962C8B-B14F-4D97-AF65-F5344CB8AC3E}">
        <p14:creationId xmlns:p14="http://schemas.microsoft.com/office/powerpoint/2010/main" val="29224866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990034-2E93-1340-7E0D-AF2C3EB6136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F33255E-368A-3C68-B67D-381139A77C9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932A07A-2943-5F26-6B4F-F71C857C8AE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41ACAFC-A9B3-5F22-B122-BDA605BFA578}"/>
              </a:ext>
            </a:extLst>
          </p:cNvPr>
          <p:cNvSpPr>
            <a:spLocks noGrp="1"/>
          </p:cNvSpPr>
          <p:nvPr>
            <p:ph type="dt" sz="half" idx="10"/>
          </p:nvPr>
        </p:nvSpPr>
        <p:spPr/>
        <p:txBody>
          <a:bodyPr/>
          <a:lstStyle/>
          <a:p>
            <a:fld id="{D6D730CC-4503-4D49-AA07-D180CDB47ED2}" type="datetimeFigureOut">
              <a:rPr lang="en-US" smtClean="0"/>
              <a:t>9/12/25</a:t>
            </a:fld>
            <a:endParaRPr lang="en-US"/>
          </a:p>
        </p:txBody>
      </p:sp>
      <p:sp>
        <p:nvSpPr>
          <p:cNvPr id="6" name="Footer Placeholder 5">
            <a:extLst>
              <a:ext uri="{FF2B5EF4-FFF2-40B4-BE49-F238E27FC236}">
                <a16:creationId xmlns:a16="http://schemas.microsoft.com/office/drawing/2014/main" id="{DE0E72C2-4AEE-6A7E-7D49-E18F1BA1F5D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2AB4DD5-E29E-42A4-3F11-5B206655AD2A}"/>
              </a:ext>
            </a:extLst>
          </p:cNvPr>
          <p:cNvSpPr>
            <a:spLocks noGrp="1"/>
          </p:cNvSpPr>
          <p:nvPr>
            <p:ph type="sldNum" sz="quarter" idx="12"/>
          </p:nvPr>
        </p:nvSpPr>
        <p:spPr/>
        <p:txBody>
          <a:bodyPr/>
          <a:lstStyle/>
          <a:p>
            <a:fld id="{2746D384-CE9F-4049-B03C-07B7DD22B11F}" type="slidenum">
              <a:rPr lang="en-US" smtClean="0"/>
              <a:t>‹#›</a:t>
            </a:fld>
            <a:endParaRPr lang="en-US"/>
          </a:p>
        </p:txBody>
      </p:sp>
    </p:spTree>
    <p:extLst>
      <p:ext uri="{BB962C8B-B14F-4D97-AF65-F5344CB8AC3E}">
        <p14:creationId xmlns:p14="http://schemas.microsoft.com/office/powerpoint/2010/main" val="27553606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460BF0-0091-29B5-7660-6B78C0836B0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ABF3D9E-BDA6-E968-4AFF-C5472FF2909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7C972B6-19B8-2755-6084-0DFC7CEF1A3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E3FBE69-2C1E-B31C-BE73-6556D2D15AF5}"/>
              </a:ext>
            </a:extLst>
          </p:cNvPr>
          <p:cNvSpPr>
            <a:spLocks noGrp="1"/>
          </p:cNvSpPr>
          <p:nvPr>
            <p:ph type="dt" sz="half" idx="10"/>
          </p:nvPr>
        </p:nvSpPr>
        <p:spPr/>
        <p:txBody>
          <a:bodyPr/>
          <a:lstStyle/>
          <a:p>
            <a:fld id="{D6D730CC-4503-4D49-AA07-D180CDB47ED2}" type="datetimeFigureOut">
              <a:rPr lang="en-US" smtClean="0"/>
              <a:t>9/12/25</a:t>
            </a:fld>
            <a:endParaRPr lang="en-US"/>
          </a:p>
        </p:txBody>
      </p:sp>
      <p:sp>
        <p:nvSpPr>
          <p:cNvPr id="6" name="Footer Placeholder 5">
            <a:extLst>
              <a:ext uri="{FF2B5EF4-FFF2-40B4-BE49-F238E27FC236}">
                <a16:creationId xmlns:a16="http://schemas.microsoft.com/office/drawing/2014/main" id="{9345C380-F388-FF1A-DBD5-CF2A67D883E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B9C1CAD-ABC5-07DB-68EC-55C55CADB224}"/>
              </a:ext>
            </a:extLst>
          </p:cNvPr>
          <p:cNvSpPr>
            <a:spLocks noGrp="1"/>
          </p:cNvSpPr>
          <p:nvPr>
            <p:ph type="sldNum" sz="quarter" idx="12"/>
          </p:nvPr>
        </p:nvSpPr>
        <p:spPr/>
        <p:txBody>
          <a:bodyPr/>
          <a:lstStyle/>
          <a:p>
            <a:fld id="{2746D384-CE9F-4049-B03C-07B7DD22B11F}" type="slidenum">
              <a:rPr lang="en-US" smtClean="0"/>
              <a:t>‹#›</a:t>
            </a:fld>
            <a:endParaRPr lang="en-US"/>
          </a:p>
        </p:txBody>
      </p:sp>
    </p:spTree>
    <p:extLst>
      <p:ext uri="{BB962C8B-B14F-4D97-AF65-F5344CB8AC3E}">
        <p14:creationId xmlns:p14="http://schemas.microsoft.com/office/powerpoint/2010/main" val="20839397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6B59DFF-2581-EE9D-2DFF-B0215916866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D39D287-42ED-F016-0A9C-007164ACA99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4A9085C-D0D8-4909-CC1B-9B5509B9129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6D730CC-4503-4D49-AA07-D180CDB47ED2}" type="datetimeFigureOut">
              <a:rPr lang="en-US" smtClean="0"/>
              <a:t>9/12/25</a:t>
            </a:fld>
            <a:endParaRPr lang="en-US"/>
          </a:p>
        </p:txBody>
      </p:sp>
      <p:sp>
        <p:nvSpPr>
          <p:cNvPr id="5" name="Footer Placeholder 4">
            <a:extLst>
              <a:ext uri="{FF2B5EF4-FFF2-40B4-BE49-F238E27FC236}">
                <a16:creationId xmlns:a16="http://schemas.microsoft.com/office/drawing/2014/main" id="{4927B78F-2C89-417A-A170-21156AC06BA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3CA047C-1717-05FE-8026-2CFB0AD7CCC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746D384-CE9F-4049-B03C-07B7DD22B11F}" type="slidenum">
              <a:rPr lang="en-US" smtClean="0"/>
              <a:t>‹#›</a:t>
            </a:fld>
            <a:endParaRPr lang="en-US"/>
          </a:p>
        </p:txBody>
      </p:sp>
    </p:spTree>
    <p:extLst>
      <p:ext uri="{BB962C8B-B14F-4D97-AF65-F5344CB8AC3E}">
        <p14:creationId xmlns:p14="http://schemas.microsoft.com/office/powerpoint/2010/main" val="9852685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 id="2147483662" r:id="rId13"/>
    <p:sldLayoutId id="2147483663"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sayvisene.b@nuol.edu.la" TargetMode="External"/><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CC07320-C2CA-4E29-8481-9D9E143C77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Vegetables and fruits in a row">
            <a:extLst>
              <a:ext uri="{FF2B5EF4-FFF2-40B4-BE49-F238E27FC236}">
                <a16:creationId xmlns:a16="http://schemas.microsoft.com/office/drawing/2014/main" id="{AAA06D6D-3BDC-98C8-304A-D3648F82C036}"/>
              </a:ext>
            </a:extLst>
          </p:cNvPr>
          <p:cNvPicPr>
            <a:picLocks noChangeAspect="1"/>
          </p:cNvPicPr>
          <p:nvPr/>
        </p:nvPicPr>
        <p:blipFill rotWithShape="1">
          <a:blip r:embed="rId2"/>
          <a:srcRect r="5882" b="-1"/>
          <a:stretch/>
        </p:blipFill>
        <p:spPr>
          <a:xfrm>
            <a:off x="94925" y="1235535"/>
            <a:ext cx="9669642" cy="5562590"/>
          </a:xfrm>
          <a:prstGeom prst="rect">
            <a:avLst/>
          </a:prstGeom>
        </p:spPr>
      </p:pic>
      <p:sp>
        <p:nvSpPr>
          <p:cNvPr id="11" name="Rectangle 10">
            <a:extLst>
              <a:ext uri="{FF2B5EF4-FFF2-40B4-BE49-F238E27FC236}">
                <a16:creationId xmlns:a16="http://schemas.microsoft.com/office/drawing/2014/main" id="{178FB36B-5BFE-42CA-BC60-1115E0D95E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2FD5194-4834-64DD-6E43-41E825C7B4FF}"/>
              </a:ext>
            </a:extLst>
          </p:cNvPr>
          <p:cNvSpPr>
            <a:spLocks noGrp="1"/>
          </p:cNvSpPr>
          <p:nvPr>
            <p:ph type="ctrTitle"/>
          </p:nvPr>
        </p:nvSpPr>
        <p:spPr>
          <a:xfrm>
            <a:off x="304800" y="191156"/>
            <a:ext cx="11084460" cy="2192815"/>
          </a:xfrm>
          <a:solidFill>
            <a:schemeClr val="accent4">
              <a:lumMod val="20000"/>
              <a:lumOff val="80000"/>
            </a:schemeClr>
          </a:solidFill>
        </p:spPr>
        <p:txBody>
          <a:bodyPr>
            <a:normAutofit fontScale="90000"/>
          </a:bodyPr>
          <a:lstStyle/>
          <a:p>
            <a:r>
              <a:rPr lang="en-GB" sz="3600" b="1" dirty="0">
                <a:solidFill>
                  <a:schemeClr val="accent1"/>
                </a:solidFill>
                <a:effectLst/>
                <a:latin typeface="Calibri" panose="020F0502020204030204" pitchFamily="34" charset="0"/>
                <a:ea typeface="Calibri" panose="020F0502020204030204" pitchFamily="34" charset="0"/>
                <a:cs typeface="Arial" panose="020B0604020202020204" pitchFamily="34" charset="0"/>
              </a:rPr>
              <a:t>Online training course on Nutrition Sensitive Agriculture</a:t>
            </a:r>
            <a:br>
              <a:rPr lang="en-GB" sz="3600" b="1" dirty="0">
                <a:solidFill>
                  <a:schemeClr val="accent1"/>
                </a:solidFill>
                <a:effectLst/>
                <a:latin typeface="Calibri" panose="020F0502020204030204" pitchFamily="34" charset="0"/>
                <a:ea typeface="Calibri" panose="020F0502020204030204" pitchFamily="34" charset="0"/>
                <a:cs typeface="Arial" panose="020B0604020202020204" pitchFamily="34" charset="0"/>
              </a:rPr>
            </a:br>
            <a:br>
              <a:rPr lang="en-GB" sz="3600" b="1" dirty="0">
                <a:solidFill>
                  <a:schemeClr val="accent1"/>
                </a:solidFill>
                <a:effectLst/>
                <a:latin typeface="Calibri" panose="020F0502020204030204" pitchFamily="34" charset="0"/>
                <a:ea typeface="Calibri" panose="020F0502020204030204" pitchFamily="34" charset="0"/>
                <a:cs typeface="Arial" panose="020B0604020202020204" pitchFamily="34" charset="0"/>
              </a:rPr>
            </a:br>
            <a:r>
              <a:rPr lang="en-GB" sz="3600" b="1" dirty="0">
                <a:solidFill>
                  <a:schemeClr val="accent1"/>
                </a:solidFill>
                <a:effectLst/>
                <a:latin typeface="Calibri" panose="020F0502020204030204" pitchFamily="34" charset="0"/>
                <a:ea typeface="Calibri" panose="020F0502020204030204" pitchFamily="34" charset="0"/>
                <a:cs typeface="Arial" panose="020B0604020202020204" pitchFamily="34" charset="0"/>
              </a:rPr>
              <a:t>MODULE 1</a:t>
            </a:r>
            <a:br>
              <a:rPr lang="en-GB" sz="3600" b="1" dirty="0">
                <a:solidFill>
                  <a:schemeClr val="accent1"/>
                </a:solidFill>
                <a:effectLst/>
                <a:latin typeface="Calibri" panose="020F0502020204030204" pitchFamily="34" charset="0"/>
                <a:ea typeface="Calibri" panose="020F0502020204030204" pitchFamily="34" charset="0"/>
                <a:cs typeface="Arial" panose="020B0604020202020204" pitchFamily="34" charset="0"/>
              </a:rPr>
            </a:br>
            <a:r>
              <a:rPr lang="en-GB" sz="3600" b="1" dirty="0">
                <a:solidFill>
                  <a:schemeClr val="accent1"/>
                </a:solidFill>
                <a:effectLst/>
                <a:latin typeface="Calibri" panose="020F0502020204030204" pitchFamily="34" charset="0"/>
                <a:ea typeface="Calibri" panose="020F0502020204030204" pitchFamily="34" charset="0"/>
                <a:cs typeface="Arial" panose="020B0604020202020204" pitchFamily="34" charset="0"/>
              </a:rPr>
              <a:t>Food and nutrition security policy issues </a:t>
            </a:r>
            <a:br>
              <a:rPr lang="en-GB" sz="3600" b="1" dirty="0">
                <a:solidFill>
                  <a:schemeClr val="accent1"/>
                </a:solidFill>
                <a:effectLst/>
                <a:latin typeface="Calibri" panose="020F0502020204030204" pitchFamily="34" charset="0"/>
                <a:ea typeface="Calibri" panose="020F0502020204030204" pitchFamily="34" charset="0"/>
                <a:cs typeface="Arial" panose="020B0604020202020204" pitchFamily="34" charset="0"/>
              </a:rPr>
            </a:br>
            <a:r>
              <a:rPr lang="en-GB" sz="3600" b="1" dirty="0">
                <a:solidFill>
                  <a:schemeClr val="accent1"/>
                </a:solidFill>
                <a:effectLst/>
                <a:latin typeface="Calibri" panose="020F0502020204030204" pitchFamily="34" charset="0"/>
                <a:ea typeface="Calibri" panose="020F0502020204030204" pitchFamily="34" charset="0"/>
                <a:cs typeface="Arial" panose="020B0604020202020204" pitchFamily="34" charset="0"/>
              </a:rPr>
              <a:t>(</a:t>
            </a:r>
            <a:r>
              <a:rPr lang="en-GB" sz="3600" b="1" dirty="0">
                <a:solidFill>
                  <a:schemeClr val="accent1"/>
                </a:solidFill>
                <a:latin typeface="Calibri" panose="020F0502020204030204" pitchFamily="34" charset="0"/>
                <a:ea typeface="Calibri" panose="020F0502020204030204" pitchFamily="34" charset="0"/>
                <a:cs typeface="Arial" panose="020B0604020202020204" pitchFamily="34" charset="0"/>
              </a:rPr>
              <a:t>G</a:t>
            </a:r>
            <a:r>
              <a:rPr lang="en-GB" sz="3600" b="1" dirty="0">
                <a:solidFill>
                  <a:schemeClr val="accent1"/>
                </a:solidFill>
                <a:effectLst/>
                <a:latin typeface="Calibri" panose="020F0502020204030204" pitchFamily="34" charset="0"/>
                <a:ea typeface="Calibri" panose="020F0502020204030204" pitchFamily="34" charset="0"/>
                <a:cs typeface="Arial" panose="020B0604020202020204" pitchFamily="34" charset="0"/>
              </a:rPr>
              <a:t>lobal and national relevant policies, plans)</a:t>
            </a:r>
            <a:endParaRPr lang="en-US" sz="3600" dirty="0">
              <a:solidFill>
                <a:schemeClr val="accent1"/>
              </a:solidFill>
            </a:endParaRPr>
          </a:p>
        </p:txBody>
      </p:sp>
      <p:sp>
        <p:nvSpPr>
          <p:cNvPr id="4" name="TextBox 3">
            <a:extLst>
              <a:ext uri="{FF2B5EF4-FFF2-40B4-BE49-F238E27FC236}">
                <a16:creationId xmlns:a16="http://schemas.microsoft.com/office/drawing/2014/main" id="{8045B7F8-2A01-0846-1070-7F0AE6C4176D}"/>
              </a:ext>
            </a:extLst>
          </p:cNvPr>
          <p:cNvSpPr txBox="1"/>
          <p:nvPr/>
        </p:nvSpPr>
        <p:spPr>
          <a:xfrm>
            <a:off x="5588737" y="5355716"/>
            <a:ext cx="6139542" cy="1311128"/>
          </a:xfrm>
          <a:prstGeom prst="rect">
            <a:avLst/>
          </a:prstGeom>
          <a:solidFill>
            <a:schemeClr val="accent3">
              <a:lumMod val="20000"/>
              <a:lumOff val="80000"/>
            </a:schemeClr>
          </a:solidFill>
        </p:spPr>
        <p:txBody>
          <a:bodyPr wrap="square">
            <a:spAutoFit/>
          </a:bodyPr>
          <a:lstStyle/>
          <a:p>
            <a:pPr algn="l">
              <a:lnSpc>
                <a:spcPct val="110000"/>
              </a:lnSpc>
              <a:spcBef>
                <a:spcPts val="0"/>
              </a:spcBef>
            </a:pPr>
            <a:r>
              <a:rPr lang="en-US" sz="1800" b="1" dirty="0" err="1">
                <a:latin typeface="Saysettha OT" panose="020B0504020207020204" pitchFamily="34" charset="-34"/>
                <a:cs typeface="Saysettha OT" panose="020B0504020207020204" pitchFamily="34" charset="-34"/>
              </a:rPr>
              <a:t>Sayvisene</a:t>
            </a:r>
            <a:r>
              <a:rPr lang="en-US" sz="1800" b="1" dirty="0">
                <a:latin typeface="Saysettha OT" panose="020B0504020207020204" pitchFamily="34" charset="-34"/>
                <a:cs typeface="Saysettha OT" panose="020B0504020207020204" pitchFamily="34" charset="-34"/>
              </a:rPr>
              <a:t> </a:t>
            </a:r>
            <a:r>
              <a:rPr lang="en-US" sz="1800" b="1" dirty="0" err="1">
                <a:latin typeface="Saysettha OT" panose="020B0504020207020204" pitchFamily="34" charset="-34"/>
                <a:cs typeface="Saysettha OT" panose="020B0504020207020204" pitchFamily="34" charset="-34"/>
              </a:rPr>
              <a:t>Boulom</a:t>
            </a:r>
            <a:r>
              <a:rPr lang="en-US" sz="1800" b="1" dirty="0">
                <a:latin typeface="Saysettha OT" panose="020B0504020207020204" pitchFamily="34" charset="-34"/>
                <a:cs typeface="Saysettha OT" panose="020B0504020207020204" pitchFamily="34" charset="-34"/>
              </a:rPr>
              <a:t>, Department Head of Agricultural Economics and Food Technology, Faculty of Agriculture, National University of Laos</a:t>
            </a:r>
          </a:p>
          <a:p>
            <a:pPr algn="l">
              <a:lnSpc>
                <a:spcPct val="110000"/>
              </a:lnSpc>
              <a:spcBef>
                <a:spcPts val="0"/>
              </a:spcBef>
            </a:pPr>
            <a:r>
              <a:rPr lang="en-US" sz="1800" dirty="0">
                <a:latin typeface="Saysettha OT" panose="020B0504020207020204" pitchFamily="34" charset="-34"/>
                <a:cs typeface="Saysettha OT" panose="020B0504020207020204" pitchFamily="34" charset="-34"/>
                <a:hlinkClick r:id="rId3"/>
              </a:rPr>
              <a:t>sayvisene.b@nuol.edu.la</a:t>
            </a:r>
            <a:r>
              <a:rPr lang="en-US" sz="1800" dirty="0">
                <a:latin typeface="Saysettha OT" panose="020B0504020207020204" pitchFamily="34" charset="-34"/>
                <a:cs typeface="Saysettha OT" panose="020B0504020207020204" pitchFamily="34" charset="-34"/>
              </a:rPr>
              <a:t>, Tel: +856 202220118</a:t>
            </a:r>
            <a:endParaRPr lang="en-LA" dirty="0"/>
          </a:p>
        </p:txBody>
      </p:sp>
    </p:spTree>
    <p:extLst>
      <p:ext uri="{BB962C8B-B14F-4D97-AF65-F5344CB8AC3E}">
        <p14:creationId xmlns:p14="http://schemas.microsoft.com/office/powerpoint/2010/main" val="25460483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90195" y="3263968"/>
            <a:ext cx="828675"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96562" y="3242074"/>
            <a:ext cx="828675"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6" name="Picture 23"/>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931150" y="0"/>
            <a:ext cx="228758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 name="Rectangle 33"/>
          <p:cNvSpPr/>
          <p:nvPr/>
        </p:nvSpPr>
        <p:spPr>
          <a:xfrm>
            <a:off x="1524001" y="5557838"/>
            <a:ext cx="9159875" cy="1300162"/>
          </a:xfrm>
          <a:prstGeom prst="rect">
            <a:avLst/>
          </a:prstGeom>
          <a:solidFill>
            <a:srgbClr val="1A7669">
              <a:alpha val="48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400" b="1" dirty="0">
                <a:solidFill>
                  <a:srgbClr val="C00000"/>
                </a:solidFill>
              </a:rPr>
              <a:t>All these are influenced by social, cultural and political determinants, including the level of women’s empowerment</a:t>
            </a:r>
          </a:p>
        </p:txBody>
      </p:sp>
      <p:pic>
        <p:nvPicPr>
          <p:cNvPr id="18441"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896226" y="3965596"/>
            <a:ext cx="2318347" cy="1600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Rectangle 24"/>
          <p:cNvSpPr/>
          <p:nvPr/>
        </p:nvSpPr>
        <p:spPr>
          <a:xfrm>
            <a:off x="0" y="0"/>
            <a:ext cx="10668000" cy="923330"/>
          </a:xfrm>
          <a:prstGeom prst="rect">
            <a:avLst/>
          </a:prstGeom>
          <a:solidFill>
            <a:schemeClr val="tx2">
              <a:lumMod val="50000"/>
            </a:schemeClr>
          </a:solidFill>
        </p:spPr>
        <p:txBody>
          <a:bodyPr wrap="square">
            <a:spAutoFit/>
          </a:bodyPr>
          <a:lstStyle/>
          <a:p>
            <a:pPr algn="ctr">
              <a:defRPr/>
            </a:pPr>
            <a:r>
              <a:rPr lang="en-US" sz="2700" b="1" dirty="0">
                <a:solidFill>
                  <a:srgbClr val="FFFF00"/>
                </a:solidFill>
              </a:rPr>
              <a:t>1.2. The causes of malnutrition are complex and interconnected</a:t>
            </a:r>
          </a:p>
          <a:p>
            <a:pPr algn="ctr">
              <a:defRPr/>
            </a:pPr>
            <a:r>
              <a:rPr lang="en-US" sz="2700" b="1" i="1" dirty="0">
                <a:solidFill>
                  <a:srgbClr val="FFFF00"/>
                </a:solidFill>
              </a:rPr>
              <a:t>requires people to work together for</a:t>
            </a:r>
          </a:p>
        </p:txBody>
      </p:sp>
      <p:sp>
        <p:nvSpPr>
          <p:cNvPr id="18444" name="Rectangle 1"/>
          <p:cNvSpPr>
            <a:spLocks noChangeArrowheads="1"/>
          </p:cNvSpPr>
          <p:nvPr/>
        </p:nvSpPr>
        <p:spPr bwMode="auto">
          <a:xfrm>
            <a:off x="1992314" y="1412875"/>
            <a:ext cx="2287587"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n-US" altLang="en-US" sz="1600" b="1" dirty="0">
                <a:solidFill>
                  <a:srgbClr val="002060"/>
                </a:solidFill>
              </a:rPr>
              <a:t>Sufficient availability of, or access to, affordable, safe and nutritious</a:t>
            </a:r>
          </a:p>
          <a:p>
            <a:pPr algn="ctr" eaLnBrk="1" hangingPunct="1"/>
            <a:r>
              <a:rPr lang="en-US" altLang="en-US" sz="4400" b="1" dirty="0">
                <a:solidFill>
                  <a:srgbClr val="E4A018"/>
                </a:solidFill>
              </a:rPr>
              <a:t>FOOD</a:t>
            </a:r>
          </a:p>
          <a:p>
            <a:pPr algn="ctr" eaLnBrk="1" hangingPunct="1"/>
            <a:r>
              <a:rPr lang="en-US" altLang="en-US" sz="1600" dirty="0"/>
              <a:t>throughout the year</a:t>
            </a:r>
          </a:p>
        </p:txBody>
      </p:sp>
      <p:sp>
        <p:nvSpPr>
          <p:cNvPr id="18445" name="Rectangle 2"/>
          <p:cNvSpPr>
            <a:spLocks noChangeArrowheads="1"/>
          </p:cNvSpPr>
          <p:nvPr/>
        </p:nvSpPr>
        <p:spPr bwMode="auto">
          <a:xfrm>
            <a:off x="5016500" y="1341439"/>
            <a:ext cx="2287588" cy="227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n-US" altLang="en-US" sz="1600" b="1" dirty="0">
                <a:solidFill>
                  <a:srgbClr val="002060"/>
                </a:solidFill>
              </a:rPr>
              <a:t>Adequate   </a:t>
            </a:r>
          </a:p>
          <a:p>
            <a:pPr algn="ctr" eaLnBrk="1" hangingPunct="1"/>
            <a:r>
              <a:rPr lang="en-US" altLang="en-US" sz="4400" b="1" dirty="0">
                <a:solidFill>
                  <a:srgbClr val="E4A018"/>
                </a:solidFill>
              </a:rPr>
              <a:t>CARE</a:t>
            </a:r>
            <a:r>
              <a:rPr lang="en-US" altLang="en-US" sz="4400" dirty="0">
                <a:solidFill>
                  <a:srgbClr val="E4A018"/>
                </a:solidFill>
              </a:rPr>
              <a:t>  </a:t>
            </a:r>
            <a:r>
              <a:rPr lang="en-US" altLang="en-US" sz="4400" dirty="0">
                <a:solidFill>
                  <a:srgbClr val="000000"/>
                </a:solidFill>
              </a:rPr>
              <a:t>           </a:t>
            </a:r>
            <a:r>
              <a:rPr lang="en-US" altLang="en-US" sz="1600" dirty="0">
                <a:solidFill>
                  <a:srgbClr val="000000"/>
                </a:solidFill>
              </a:rPr>
              <a:t> for mothers and children, and                         support for mothers on appropriate child feeding practices</a:t>
            </a:r>
          </a:p>
        </p:txBody>
      </p:sp>
      <p:sp>
        <p:nvSpPr>
          <p:cNvPr id="18446" name="Rectangle 3"/>
          <p:cNvSpPr>
            <a:spLocks noChangeArrowheads="1"/>
          </p:cNvSpPr>
          <p:nvPr/>
        </p:nvSpPr>
        <p:spPr bwMode="auto">
          <a:xfrm>
            <a:off x="7967663" y="1484313"/>
            <a:ext cx="2286000" cy="1693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n-US" altLang="en-US" sz="1600" b="1">
                <a:solidFill>
                  <a:srgbClr val="002060"/>
                </a:solidFill>
              </a:rPr>
              <a:t>Easy and sustained access to </a:t>
            </a:r>
            <a:r>
              <a:rPr lang="en-US" altLang="en-US" sz="4000" b="1">
                <a:solidFill>
                  <a:srgbClr val="E4A018"/>
                </a:solidFill>
              </a:rPr>
              <a:t>HEALTH</a:t>
            </a:r>
            <a:r>
              <a:rPr lang="en-US" altLang="en-US" sz="2000">
                <a:solidFill>
                  <a:srgbClr val="E4A018"/>
                </a:solidFill>
              </a:rPr>
              <a:t> </a:t>
            </a:r>
            <a:r>
              <a:rPr lang="en-US" altLang="en-US" sz="2000">
                <a:solidFill>
                  <a:srgbClr val="000000"/>
                </a:solidFill>
              </a:rPr>
              <a:t>       </a:t>
            </a:r>
            <a:r>
              <a:rPr lang="en-US" altLang="en-US" sz="1600">
                <a:solidFill>
                  <a:srgbClr val="000000"/>
                </a:solidFill>
              </a:rPr>
              <a:t>sanitation and clean water services</a:t>
            </a:r>
          </a:p>
        </p:txBody>
      </p:sp>
      <p:cxnSp>
        <p:nvCxnSpPr>
          <p:cNvPr id="30" name="Straight Connector 29"/>
          <p:cNvCxnSpPr/>
          <p:nvPr/>
        </p:nvCxnSpPr>
        <p:spPr>
          <a:xfrm flipH="1">
            <a:off x="2667001" y="5715000"/>
            <a:ext cx="6907213" cy="0"/>
          </a:xfrm>
          <a:prstGeom prst="line">
            <a:avLst/>
          </a:prstGeom>
          <a:ln w="38100">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2050" name="Picture 2" descr="Lao People's Democratic Republic | Scaling Up Nutrition">
            <a:extLst>
              <a:ext uri="{FF2B5EF4-FFF2-40B4-BE49-F238E27FC236}">
                <a16:creationId xmlns:a16="http://schemas.microsoft.com/office/drawing/2014/main" id="{D6887D6F-9B46-5A39-920C-A22625A62EBD}"/>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706752" y="3989995"/>
            <a:ext cx="2724336" cy="1581923"/>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Purdue leads team to strengthen nutrition research in Laos ...">
            <a:extLst>
              <a:ext uri="{FF2B5EF4-FFF2-40B4-BE49-F238E27FC236}">
                <a16:creationId xmlns:a16="http://schemas.microsoft.com/office/drawing/2014/main" id="{B9BB5B20-EC5D-D497-B0F3-29D473F6742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108988" y="3968751"/>
            <a:ext cx="2318347" cy="15787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76653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BD39BF4-6E8E-E016-552A-DB37D5EEB832}"/>
              </a:ext>
            </a:extLst>
          </p:cNvPr>
          <p:cNvSpPr>
            <a:spLocks noGrp="1"/>
          </p:cNvSpPr>
          <p:nvPr>
            <p:ph type="title"/>
          </p:nvPr>
        </p:nvSpPr>
        <p:spPr>
          <a:xfrm>
            <a:off x="838199" y="365125"/>
            <a:ext cx="10951029" cy="1325563"/>
          </a:xfrm>
        </p:spPr>
        <p:txBody>
          <a:bodyPr>
            <a:normAutofit/>
          </a:bodyPr>
          <a:lstStyle/>
          <a:p>
            <a:r>
              <a:rPr lang="en-US" sz="4000" b="1" dirty="0">
                <a:solidFill>
                  <a:srgbClr val="00B0F0"/>
                </a:solidFill>
              </a:rPr>
              <a:t>1.3. Lao PDR addressing malnutrition (2021-2025)</a:t>
            </a:r>
          </a:p>
        </p:txBody>
      </p:sp>
      <p:sp>
        <p:nvSpPr>
          <p:cNvPr id="17"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6294A8C3-3B5A-CEAF-8965-770ADC82E179}"/>
              </a:ext>
            </a:extLst>
          </p:cNvPr>
          <p:cNvSpPr>
            <a:spLocks noGrp="1"/>
          </p:cNvSpPr>
          <p:nvPr>
            <p:ph idx="1"/>
          </p:nvPr>
        </p:nvSpPr>
        <p:spPr>
          <a:xfrm>
            <a:off x="838200" y="1775636"/>
            <a:ext cx="10515600" cy="4251960"/>
          </a:xfrm>
        </p:spPr>
        <p:txBody>
          <a:bodyPr>
            <a:noAutofit/>
          </a:bodyPr>
          <a:lstStyle/>
          <a:p>
            <a:pPr algn="just">
              <a:buFont typeface="Wingdings" panose="05000000000000000000" pitchFamily="2" charset="2"/>
              <a:buChar char="q"/>
            </a:pPr>
            <a:r>
              <a:rPr lang="en-US" sz="1800" dirty="0"/>
              <a:t>The high burden of malnutrition in Lao PDR is a clear threat to achieving the Sustainable Development Goals (SDGs) and the country’s 9th National </a:t>
            </a:r>
            <a:r>
              <a:rPr lang="en-US" sz="1800" b="0" i="0" u="none" strike="noStrike" baseline="0" dirty="0">
                <a:latin typeface="AcuminPro-Regular"/>
              </a:rPr>
              <a:t>Socio-Economic Development Plan (NSEDP) </a:t>
            </a:r>
          </a:p>
          <a:p>
            <a:pPr algn="just">
              <a:buFont typeface="Wingdings" panose="05000000000000000000" pitchFamily="2" charset="2"/>
              <a:buChar char="q"/>
            </a:pPr>
            <a:r>
              <a:rPr lang="en-US" sz="1800" b="0" i="0" u="none" strike="noStrike" baseline="0" dirty="0">
                <a:latin typeface="AcuminPro-Regular"/>
              </a:rPr>
              <a:t>To reduce malnutrition and to enable access for all to diversified nutritious food sources, it urges all public and private sectors at central as well as local level pay more attention and involve in implementation of nutrition interventions. </a:t>
            </a:r>
          </a:p>
          <a:p>
            <a:pPr algn="just">
              <a:buFont typeface="Wingdings" panose="05000000000000000000" pitchFamily="2" charset="2"/>
              <a:buChar char="q"/>
            </a:pPr>
            <a:r>
              <a:rPr lang="en-US" sz="1800" b="0" i="0" u="none" strike="noStrike" baseline="0" dirty="0">
                <a:latin typeface="AcuminPro-Regular"/>
              </a:rPr>
              <a:t>The NPAN focuses on maternal, infant, and young child nutrition. It also lays out the links between malnutrition, food security and food systems, agriculture, education, access to health services, PHC, adolescent health, responses to disasters and emergencies, including climate change-related events and epidemics such as COVID-19. </a:t>
            </a:r>
          </a:p>
          <a:p>
            <a:pPr algn="just">
              <a:buFont typeface="Wingdings" panose="05000000000000000000" pitchFamily="2" charset="2"/>
              <a:buChar char="q"/>
            </a:pPr>
            <a:r>
              <a:rPr lang="en-US" sz="1800" b="0" i="0" u="none" strike="noStrike" baseline="0" dirty="0">
                <a:latin typeface="AcuminPro-Regular"/>
              </a:rPr>
              <a:t>Social and behavior change communication (SBCC), gender equality and the need to address nutrition from birth up to 8000 days (up to 21 years of age) and throughout the life cycle </a:t>
            </a:r>
            <a:r>
              <a:rPr lang="en-US" sz="1800" dirty="0">
                <a:latin typeface="AcuminPro-Regular"/>
              </a:rPr>
              <a:t>are some of the central strategies</a:t>
            </a:r>
            <a:r>
              <a:rPr lang="en-US" sz="1800" b="0" i="0" u="none" strike="noStrike" baseline="0" dirty="0">
                <a:latin typeface="AcuminPro-Regular"/>
              </a:rPr>
              <a:t>. The NPAN, emphasizes the importance of a multisectoral approach to nutrition.</a:t>
            </a:r>
          </a:p>
          <a:p>
            <a:pPr algn="l"/>
            <a:r>
              <a:rPr lang="en-US" sz="1800" b="0" i="0" u="none" strike="noStrike" baseline="0" dirty="0">
                <a:latin typeface="AcuminPro-Regular"/>
              </a:rPr>
              <a:t>The NPAN features an updated and clarified conceptual framework and an updated and shortened strategic framework. There are 8 Indicators for the overall </a:t>
            </a:r>
            <a:r>
              <a:rPr lang="en-US" sz="1800" dirty="0">
                <a:latin typeface="AcuminPro-Regular"/>
              </a:rPr>
              <a:t>g</a:t>
            </a:r>
            <a:r>
              <a:rPr lang="en-US" sz="1800" b="0" i="0" u="none" strike="noStrike" baseline="0" dirty="0">
                <a:latin typeface="AcuminPro-Regular"/>
              </a:rPr>
              <a:t>oal, 13 strategic </a:t>
            </a:r>
            <a:r>
              <a:rPr lang="en-US" sz="1800" dirty="0">
                <a:latin typeface="AcuminPro-Regular"/>
              </a:rPr>
              <a:t>o</a:t>
            </a:r>
            <a:r>
              <a:rPr lang="en-US" sz="1800" b="0" i="0" u="none" strike="noStrike" baseline="0" dirty="0">
                <a:latin typeface="AcuminPro-Regular"/>
              </a:rPr>
              <a:t>bjectives, 22 interventions and 36 indicators at outcome or output level.</a:t>
            </a:r>
          </a:p>
        </p:txBody>
      </p:sp>
    </p:spTree>
    <p:extLst>
      <p:ext uri="{BB962C8B-B14F-4D97-AF65-F5344CB8AC3E}">
        <p14:creationId xmlns:p14="http://schemas.microsoft.com/office/powerpoint/2010/main" val="11833867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C05CBC3C-2E5A-4839-8B9B-2E5A6ADF0F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DB5B423A-57CC-4C58-AA26-8E2E862B03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5217023" cy="3994777"/>
          </a:xfrm>
          <a:custGeom>
            <a:avLst/>
            <a:gdLst>
              <a:gd name="connsiteX0" fmla="*/ 1945461 w 5217023"/>
              <a:gd name="connsiteY0" fmla="*/ 3787398 h 3994777"/>
              <a:gd name="connsiteX1" fmla="*/ 1942113 w 5217023"/>
              <a:gd name="connsiteY1" fmla="*/ 3790053 h 3994777"/>
              <a:gd name="connsiteX2" fmla="*/ 1946982 w 5217023"/>
              <a:gd name="connsiteY2" fmla="*/ 3787990 h 3994777"/>
              <a:gd name="connsiteX3" fmla="*/ 1945461 w 5217023"/>
              <a:gd name="connsiteY3" fmla="*/ 3787398 h 3994777"/>
              <a:gd name="connsiteX4" fmla="*/ 0 w 5217023"/>
              <a:gd name="connsiteY4" fmla="*/ 0 h 3994777"/>
              <a:gd name="connsiteX5" fmla="*/ 5030958 w 5217023"/>
              <a:gd name="connsiteY5" fmla="*/ 0 h 3994777"/>
              <a:gd name="connsiteX6" fmla="*/ 5046198 w 5217023"/>
              <a:gd name="connsiteY6" fmla="*/ 153449 h 3994777"/>
              <a:gd name="connsiteX7" fmla="*/ 5055729 w 5217023"/>
              <a:gd name="connsiteY7" fmla="*/ 415828 h 3994777"/>
              <a:gd name="connsiteX8" fmla="*/ 4735242 w 5217023"/>
              <a:gd name="connsiteY8" fmla="*/ 1867130 h 3994777"/>
              <a:gd name="connsiteX9" fmla="*/ 3907395 w 5217023"/>
              <a:gd name="connsiteY9" fmla="*/ 2938441 h 3994777"/>
              <a:gd name="connsiteX10" fmla="*/ 3946497 w 5217023"/>
              <a:gd name="connsiteY10" fmla="*/ 2908567 h 3994777"/>
              <a:gd name="connsiteX11" fmla="*/ 4585421 w 5217023"/>
              <a:gd name="connsiteY11" fmla="*/ 2188401 h 3994777"/>
              <a:gd name="connsiteX12" fmla="*/ 5142585 w 5217023"/>
              <a:gd name="connsiteY12" fmla="*/ 276891 h 3994777"/>
              <a:gd name="connsiteX13" fmla="*/ 5121833 w 5217023"/>
              <a:gd name="connsiteY13" fmla="*/ 30208 h 3994777"/>
              <a:gd name="connsiteX14" fmla="*/ 5116229 w 5217023"/>
              <a:gd name="connsiteY14" fmla="*/ 0 h 3994777"/>
              <a:gd name="connsiteX15" fmla="*/ 5184724 w 5217023"/>
              <a:gd name="connsiteY15" fmla="*/ 0 h 3994777"/>
              <a:gd name="connsiteX16" fmla="*/ 5196265 w 5217023"/>
              <a:gd name="connsiteY16" fmla="*/ 66113 h 3994777"/>
              <a:gd name="connsiteX17" fmla="*/ 5058603 w 5217023"/>
              <a:gd name="connsiteY17" fmla="*/ 1368242 h 3994777"/>
              <a:gd name="connsiteX18" fmla="*/ 4096624 w 5217023"/>
              <a:gd name="connsiteY18" fmla="*/ 2870829 h 3994777"/>
              <a:gd name="connsiteX19" fmla="*/ 3833203 w 5217023"/>
              <a:gd name="connsiteY19" fmla="*/ 3092190 h 3994777"/>
              <a:gd name="connsiteX20" fmla="*/ 3536509 w 5217023"/>
              <a:gd name="connsiteY20" fmla="*/ 3297128 h 3994777"/>
              <a:gd name="connsiteX21" fmla="*/ 3148966 w 5217023"/>
              <a:gd name="connsiteY21" fmla="*/ 3485478 h 3994777"/>
              <a:gd name="connsiteX22" fmla="*/ 1860557 w 5217023"/>
              <a:gd name="connsiteY22" fmla="*/ 3880910 h 3994777"/>
              <a:gd name="connsiteX23" fmla="*/ 573715 w 5217023"/>
              <a:gd name="connsiteY23" fmla="*/ 3983764 h 3994777"/>
              <a:gd name="connsiteX24" fmla="*/ 108410 w 5217023"/>
              <a:gd name="connsiteY24" fmla="*/ 3908816 h 3994777"/>
              <a:gd name="connsiteX25" fmla="*/ 0 w 5217023"/>
              <a:gd name="connsiteY25" fmla="*/ 3876793 h 3994777"/>
              <a:gd name="connsiteX26" fmla="*/ 0 w 5217023"/>
              <a:gd name="connsiteY26" fmla="*/ 3802912 h 3994777"/>
              <a:gd name="connsiteX27" fmla="*/ 36975 w 5217023"/>
              <a:gd name="connsiteY27" fmla="*/ 3815954 h 3994777"/>
              <a:gd name="connsiteX28" fmla="*/ 561628 w 5217023"/>
              <a:gd name="connsiteY28" fmla="*/ 3912655 h 3994777"/>
              <a:gd name="connsiteX29" fmla="*/ 1683086 w 5217023"/>
              <a:gd name="connsiteY29" fmla="*/ 3844334 h 3994777"/>
              <a:gd name="connsiteX30" fmla="*/ 1806023 w 5217023"/>
              <a:gd name="connsiteY30" fmla="*/ 3820992 h 3994777"/>
              <a:gd name="connsiteX31" fmla="*/ 1921817 w 5217023"/>
              <a:gd name="connsiteY31" fmla="*/ 3795747 h 3994777"/>
              <a:gd name="connsiteX32" fmla="*/ 1243689 w 5217023"/>
              <a:gd name="connsiteY32" fmla="*/ 3846539 h 3994777"/>
              <a:gd name="connsiteX33" fmla="*/ 62875 w 5217023"/>
              <a:gd name="connsiteY33" fmla="*/ 3668143 h 3994777"/>
              <a:gd name="connsiteX34" fmla="*/ 0 w 5217023"/>
              <a:gd name="connsiteY34" fmla="*/ 3644185 h 3994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217023" h="3994777">
                <a:moveTo>
                  <a:pt x="1945461" y="3787398"/>
                </a:moveTo>
                <a:lnTo>
                  <a:pt x="1942113" y="3790053"/>
                </a:lnTo>
                <a:lnTo>
                  <a:pt x="1946982" y="3787990"/>
                </a:lnTo>
                <a:cubicBezTo>
                  <a:pt x="1946982" y="3787990"/>
                  <a:pt x="1946379" y="3787019"/>
                  <a:pt x="1945461" y="3787398"/>
                </a:cubicBezTo>
                <a:close/>
                <a:moveTo>
                  <a:pt x="0" y="0"/>
                </a:moveTo>
                <a:lnTo>
                  <a:pt x="5030958" y="0"/>
                </a:lnTo>
                <a:lnTo>
                  <a:pt x="5046198" y="153449"/>
                </a:lnTo>
                <a:cubicBezTo>
                  <a:pt x="5052189" y="240558"/>
                  <a:pt x="5055458" y="328007"/>
                  <a:pt x="5055729" y="415828"/>
                </a:cubicBezTo>
                <a:cubicBezTo>
                  <a:pt x="5057604" y="923672"/>
                  <a:pt x="4959210" y="1409054"/>
                  <a:pt x="4735242" y="1867130"/>
                </a:cubicBezTo>
                <a:cubicBezTo>
                  <a:pt x="4533284" y="2280198"/>
                  <a:pt x="4248921" y="2629330"/>
                  <a:pt x="3907395" y="2938441"/>
                </a:cubicBezTo>
                <a:cubicBezTo>
                  <a:pt x="3922498" y="2931535"/>
                  <a:pt x="3935859" y="2921330"/>
                  <a:pt x="3946497" y="2908567"/>
                </a:cubicBezTo>
                <a:cubicBezTo>
                  <a:pt x="4193494" y="2700987"/>
                  <a:pt x="4408756" y="2458364"/>
                  <a:pt x="4585421" y="2188401"/>
                </a:cubicBezTo>
                <a:cubicBezTo>
                  <a:pt x="4967641" y="1608533"/>
                  <a:pt x="5169304" y="975361"/>
                  <a:pt x="5142585" y="276891"/>
                </a:cubicBezTo>
                <a:cubicBezTo>
                  <a:pt x="5139764" y="194215"/>
                  <a:pt x="5132824" y="111888"/>
                  <a:pt x="5121833" y="30208"/>
                </a:cubicBezTo>
                <a:lnTo>
                  <a:pt x="5116229" y="0"/>
                </a:lnTo>
                <a:lnTo>
                  <a:pt x="5184724" y="0"/>
                </a:lnTo>
                <a:lnTo>
                  <a:pt x="5196265" y="66113"/>
                </a:lnTo>
                <a:cubicBezTo>
                  <a:pt x="5249921" y="496647"/>
                  <a:pt x="5197997" y="931171"/>
                  <a:pt x="5058603" y="1368242"/>
                </a:cubicBezTo>
                <a:cubicBezTo>
                  <a:pt x="4872414" y="1953929"/>
                  <a:pt x="4544298" y="2451351"/>
                  <a:pt x="4096624" y="2870829"/>
                </a:cubicBezTo>
                <a:cubicBezTo>
                  <a:pt x="4012832" y="2949426"/>
                  <a:pt x="3924415" y="3022439"/>
                  <a:pt x="3833203" y="3092190"/>
                </a:cubicBezTo>
                <a:cubicBezTo>
                  <a:pt x="3741992" y="3161943"/>
                  <a:pt x="3648667" y="3225510"/>
                  <a:pt x="3536509" y="3297128"/>
                </a:cubicBezTo>
                <a:cubicBezTo>
                  <a:pt x="3427215" y="3372735"/>
                  <a:pt x="3288598" y="3430233"/>
                  <a:pt x="3148966" y="3485478"/>
                </a:cubicBezTo>
                <a:cubicBezTo>
                  <a:pt x="2729930" y="3651299"/>
                  <a:pt x="2302194" y="3788890"/>
                  <a:pt x="1860557" y="3880910"/>
                </a:cubicBezTo>
                <a:cubicBezTo>
                  <a:pt x="1435974" y="3969444"/>
                  <a:pt x="1008052" y="4017957"/>
                  <a:pt x="573715" y="3983764"/>
                </a:cubicBezTo>
                <a:cubicBezTo>
                  <a:pt x="415134" y="3971300"/>
                  <a:pt x="259585" y="3947743"/>
                  <a:pt x="108410" y="3908816"/>
                </a:cubicBezTo>
                <a:lnTo>
                  <a:pt x="0" y="3876793"/>
                </a:lnTo>
                <a:lnTo>
                  <a:pt x="0" y="3802912"/>
                </a:lnTo>
                <a:lnTo>
                  <a:pt x="36975" y="3815954"/>
                </a:lnTo>
                <a:cubicBezTo>
                  <a:pt x="206404" y="3867475"/>
                  <a:pt x="382020" y="3897326"/>
                  <a:pt x="561628" y="3912655"/>
                </a:cubicBezTo>
                <a:cubicBezTo>
                  <a:pt x="938583" y="3944832"/>
                  <a:pt x="1311814" y="3910697"/>
                  <a:pt x="1683086" y="3844334"/>
                </a:cubicBezTo>
                <a:cubicBezTo>
                  <a:pt x="1724123" y="3837151"/>
                  <a:pt x="1765097" y="3829374"/>
                  <a:pt x="1806023" y="3820992"/>
                </a:cubicBezTo>
                <a:cubicBezTo>
                  <a:pt x="1844740" y="3813079"/>
                  <a:pt x="1883218" y="3804161"/>
                  <a:pt x="1921817" y="3795747"/>
                </a:cubicBezTo>
                <a:cubicBezTo>
                  <a:pt x="1697011" y="3826435"/>
                  <a:pt x="1470551" y="3843387"/>
                  <a:pt x="1243689" y="3846539"/>
                </a:cubicBezTo>
                <a:cubicBezTo>
                  <a:pt x="839058" y="3849054"/>
                  <a:pt x="443424" y="3800206"/>
                  <a:pt x="62875" y="3668143"/>
                </a:cubicBezTo>
                <a:lnTo>
                  <a:pt x="0" y="3644185"/>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ED5D7EBF-916F-65A7-CFA6-6BF0E89FC70B}"/>
              </a:ext>
            </a:extLst>
          </p:cNvPr>
          <p:cNvSpPr>
            <a:spLocks noGrp="1"/>
          </p:cNvSpPr>
          <p:nvPr>
            <p:ph type="title"/>
          </p:nvPr>
        </p:nvSpPr>
        <p:spPr>
          <a:xfrm>
            <a:off x="206830" y="673770"/>
            <a:ext cx="4201884" cy="2027227"/>
          </a:xfrm>
        </p:spPr>
        <p:txBody>
          <a:bodyPr anchor="t">
            <a:normAutofit/>
          </a:bodyPr>
          <a:lstStyle/>
          <a:p>
            <a:r>
              <a:rPr lang="en-US" sz="4600" b="1" dirty="0">
                <a:solidFill>
                  <a:srgbClr val="FFFFFF"/>
                </a:solidFill>
              </a:rPr>
              <a:t>1.4. Challenges of malnutrition </a:t>
            </a:r>
          </a:p>
        </p:txBody>
      </p:sp>
      <p:graphicFrame>
        <p:nvGraphicFramePr>
          <p:cNvPr id="12" name="Content Placeholder 2">
            <a:extLst>
              <a:ext uri="{FF2B5EF4-FFF2-40B4-BE49-F238E27FC236}">
                <a16:creationId xmlns:a16="http://schemas.microsoft.com/office/drawing/2014/main" id="{10ADF5DD-1A87-DBF9-20FB-C3326A456920}"/>
              </a:ext>
            </a:extLst>
          </p:cNvPr>
          <p:cNvGraphicFramePr>
            <a:graphicFrameLocks noGrp="1"/>
          </p:cNvGraphicFramePr>
          <p:nvPr>
            <p:ph idx="1"/>
            <p:extLst>
              <p:ext uri="{D42A27DB-BD31-4B8C-83A1-F6EECF244321}">
                <p14:modId xmlns:p14="http://schemas.microsoft.com/office/powerpoint/2010/main" val="1015268903"/>
              </p:ext>
            </p:extLst>
          </p:nvPr>
        </p:nvGraphicFramePr>
        <p:xfrm>
          <a:off x="4543425" y="98689"/>
          <a:ext cx="6888388" cy="635926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611464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53" name="Rectangle 1052">
            <a:extLst>
              <a:ext uri="{FF2B5EF4-FFF2-40B4-BE49-F238E27FC236}">
                <a16:creationId xmlns:a16="http://schemas.microsoft.com/office/drawing/2014/main" id="{00577199-D9FE-4544-88A4-9B6F9A98B2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5" name="Rectangle 1054">
            <a:extLst>
              <a:ext uri="{FF2B5EF4-FFF2-40B4-BE49-F238E27FC236}">
                <a16:creationId xmlns:a16="http://schemas.microsoft.com/office/drawing/2014/main" id="{35AC97AC-0DB0-471A-A425-3671446F69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C1296A4-13F5-49AC-B277-F2F30DE059E7}"/>
              </a:ext>
            </a:extLst>
          </p:cNvPr>
          <p:cNvSpPr>
            <a:spLocks noGrp="1"/>
          </p:cNvSpPr>
          <p:nvPr>
            <p:ph type="title"/>
          </p:nvPr>
        </p:nvSpPr>
        <p:spPr>
          <a:xfrm>
            <a:off x="4654296" y="329184"/>
            <a:ext cx="6894576" cy="713804"/>
          </a:xfrm>
        </p:spPr>
        <p:txBody>
          <a:bodyPr anchor="b">
            <a:normAutofit/>
          </a:bodyPr>
          <a:lstStyle/>
          <a:p>
            <a:r>
              <a:rPr lang="en-US" sz="3600" dirty="0">
                <a:solidFill>
                  <a:srgbClr val="FFFFFF"/>
                </a:solidFill>
              </a:rPr>
              <a:t>NUTRITION SITUATION IN LAO PDR </a:t>
            </a:r>
          </a:p>
        </p:txBody>
      </p:sp>
      <p:pic>
        <p:nvPicPr>
          <p:cNvPr id="1028" name="Picture 4" descr="A group of children look at a mother holding an infant, Lao PDR">
            <a:extLst>
              <a:ext uri="{FF2B5EF4-FFF2-40B4-BE49-F238E27FC236}">
                <a16:creationId xmlns:a16="http://schemas.microsoft.com/office/drawing/2014/main" id="{71304919-5A82-F7AA-A90F-C33166430B5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7791" r="17789" b="1"/>
          <a:stretch/>
        </p:blipFill>
        <p:spPr bwMode="auto">
          <a:xfrm>
            <a:off x="20" y="10"/>
            <a:ext cx="4042788" cy="4188930"/>
          </a:xfrm>
          <a:custGeom>
            <a:avLst/>
            <a:gdLst/>
            <a:ahLst/>
            <a:cxnLst/>
            <a:rect l="l" t="t" r="r" b="b"/>
            <a:pathLst>
              <a:path w="4042808" h="4188940">
                <a:moveTo>
                  <a:pt x="0" y="0"/>
                </a:moveTo>
                <a:lnTo>
                  <a:pt x="4021321" y="0"/>
                </a:lnTo>
                <a:lnTo>
                  <a:pt x="4022667" y="11419"/>
                </a:lnTo>
                <a:cubicBezTo>
                  <a:pt x="4037617" y="95184"/>
                  <a:pt x="4035083" y="180091"/>
                  <a:pt x="4039137" y="264364"/>
                </a:cubicBezTo>
                <a:cubicBezTo>
                  <a:pt x="4043952" y="367421"/>
                  <a:pt x="4037871" y="470858"/>
                  <a:pt x="4035590" y="574168"/>
                </a:cubicBezTo>
                <a:cubicBezTo>
                  <a:pt x="4033816" y="662121"/>
                  <a:pt x="4025074" y="749948"/>
                  <a:pt x="4027735" y="838028"/>
                </a:cubicBezTo>
                <a:cubicBezTo>
                  <a:pt x="4027925" y="841074"/>
                  <a:pt x="4027925" y="844120"/>
                  <a:pt x="4027735" y="847166"/>
                </a:cubicBezTo>
                <a:cubicBezTo>
                  <a:pt x="4019626" y="944003"/>
                  <a:pt x="4019626" y="1041348"/>
                  <a:pt x="4027735" y="1138186"/>
                </a:cubicBezTo>
                <a:cubicBezTo>
                  <a:pt x="4030307" y="1178494"/>
                  <a:pt x="4029585" y="1218943"/>
                  <a:pt x="4025581" y="1259137"/>
                </a:cubicBezTo>
                <a:cubicBezTo>
                  <a:pt x="4021780" y="1310285"/>
                  <a:pt x="4009617" y="1362194"/>
                  <a:pt x="4018359" y="1412960"/>
                </a:cubicBezTo>
                <a:cubicBezTo>
                  <a:pt x="4024048" y="1454780"/>
                  <a:pt x="4027177" y="1496916"/>
                  <a:pt x="4027735" y="1539116"/>
                </a:cubicBezTo>
                <a:cubicBezTo>
                  <a:pt x="4032169" y="1633542"/>
                  <a:pt x="4027988" y="1728475"/>
                  <a:pt x="4026341" y="1823155"/>
                </a:cubicBezTo>
                <a:cubicBezTo>
                  <a:pt x="4024567" y="1933446"/>
                  <a:pt x="4027355" y="2043737"/>
                  <a:pt x="4018486" y="2154154"/>
                </a:cubicBezTo>
                <a:cubicBezTo>
                  <a:pt x="4013608" y="2243351"/>
                  <a:pt x="4013608" y="2332751"/>
                  <a:pt x="4018486" y="2421948"/>
                </a:cubicBezTo>
                <a:cubicBezTo>
                  <a:pt x="4020893" y="2503683"/>
                  <a:pt x="4033183" y="2584656"/>
                  <a:pt x="4031156" y="2667279"/>
                </a:cubicBezTo>
                <a:cubicBezTo>
                  <a:pt x="4028748" y="2763608"/>
                  <a:pt x="4017346" y="2859684"/>
                  <a:pt x="4020893" y="2956268"/>
                </a:cubicBezTo>
                <a:cubicBezTo>
                  <a:pt x="4022540" y="3002339"/>
                  <a:pt x="4022667" y="3048410"/>
                  <a:pt x="4023554" y="3094480"/>
                </a:cubicBezTo>
                <a:cubicBezTo>
                  <a:pt x="4024694" y="3149943"/>
                  <a:pt x="4034703" y="3205278"/>
                  <a:pt x="4029128" y="3260614"/>
                </a:cubicBezTo>
                <a:cubicBezTo>
                  <a:pt x="4019880" y="3352883"/>
                  <a:pt x="3995934" y="3443628"/>
                  <a:pt x="4010884" y="3538181"/>
                </a:cubicBezTo>
                <a:cubicBezTo>
                  <a:pt x="4019119" y="3590217"/>
                  <a:pt x="4028368" y="3642380"/>
                  <a:pt x="4033183" y="3694923"/>
                </a:cubicBezTo>
                <a:cubicBezTo>
                  <a:pt x="4037364" y="3741882"/>
                  <a:pt x="4047879" y="3789603"/>
                  <a:pt x="4039897" y="3836308"/>
                </a:cubicBezTo>
                <a:cubicBezTo>
                  <a:pt x="4033056" y="3876287"/>
                  <a:pt x="4036603" y="3916266"/>
                  <a:pt x="4031282" y="3956245"/>
                </a:cubicBezTo>
                <a:cubicBezTo>
                  <a:pt x="4024314" y="4008661"/>
                  <a:pt x="4020640" y="4061966"/>
                  <a:pt x="4015319" y="4114764"/>
                </a:cubicBezTo>
                <a:lnTo>
                  <a:pt x="4012644" y="4158593"/>
                </a:lnTo>
                <a:lnTo>
                  <a:pt x="3985220" y="4159157"/>
                </a:lnTo>
                <a:cubicBezTo>
                  <a:pt x="3740115" y="4173914"/>
                  <a:pt x="3494738" y="4167253"/>
                  <a:pt x="3249632" y="4170518"/>
                </a:cubicBezTo>
                <a:cubicBezTo>
                  <a:pt x="2921739" y="4174959"/>
                  <a:pt x="2594117" y="4163597"/>
                  <a:pt x="2266360" y="4162553"/>
                </a:cubicBezTo>
                <a:cubicBezTo>
                  <a:pt x="2199180" y="4162292"/>
                  <a:pt x="2131728" y="4165687"/>
                  <a:pt x="2064820" y="4170910"/>
                </a:cubicBezTo>
                <a:cubicBezTo>
                  <a:pt x="1972125" y="4177963"/>
                  <a:pt x="1880651" y="4169082"/>
                  <a:pt x="1788771" y="4160724"/>
                </a:cubicBezTo>
                <a:cubicBezTo>
                  <a:pt x="1678025" y="4150669"/>
                  <a:pt x="1567551" y="4159549"/>
                  <a:pt x="1457485" y="4171172"/>
                </a:cubicBezTo>
                <a:cubicBezTo>
                  <a:pt x="1268526" y="4190748"/>
                  <a:pt x="1078142" y="4194156"/>
                  <a:pt x="888558" y="4181358"/>
                </a:cubicBezTo>
                <a:cubicBezTo>
                  <a:pt x="679145" y="4167645"/>
                  <a:pt x="469870" y="4170127"/>
                  <a:pt x="260458" y="4171172"/>
                </a:cubicBezTo>
                <a:lnTo>
                  <a:pt x="0" y="4170529"/>
                </a:lnTo>
                <a:close/>
              </a:path>
            </a:pathLst>
          </a:custGeom>
          <a:noFill/>
          <a:extLst>
            <a:ext uri="{909E8E84-426E-40DD-AFC4-6F175D3DCCD1}">
              <a14:hiddenFill xmlns:a14="http://schemas.microsoft.com/office/drawing/2010/main">
                <a:solidFill>
                  <a:srgbClr val="FFFFFF"/>
                </a:solidFill>
              </a14:hiddenFill>
            </a:ext>
          </a:extLst>
        </p:spPr>
      </p:pic>
      <p:sp>
        <p:nvSpPr>
          <p:cNvPr id="1065" name="sketch line">
            <a:extLst>
              <a:ext uri="{FF2B5EF4-FFF2-40B4-BE49-F238E27FC236}">
                <a16:creationId xmlns:a16="http://schemas.microsoft.com/office/drawing/2014/main" id="{55AD70A5-3112-41F8-9B90-BDD3ADD8AD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6" y="2395728"/>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rgbClr val="FFFFFF"/>
          </a:solidFill>
          <a:ln w="41275" cap="rnd">
            <a:solidFill>
              <a:srgbClr val="FFFFFF"/>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Lao Officials Say Rate of Child Stunting From Malnutrition Has Dropped  Significantly — Radio Free Asia">
            <a:extLst>
              <a:ext uri="{FF2B5EF4-FFF2-40B4-BE49-F238E27FC236}">
                <a16:creationId xmlns:a16="http://schemas.microsoft.com/office/drawing/2014/main" id="{3106A7EC-B920-DD65-C4E4-29CA48F2EAA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2112" r="-3" b="-3"/>
          <a:stretch/>
        </p:blipFill>
        <p:spPr bwMode="auto">
          <a:xfrm>
            <a:off x="20" y="4267200"/>
            <a:ext cx="4052533" cy="2590800"/>
          </a:xfrm>
          <a:custGeom>
            <a:avLst/>
            <a:gdLst/>
            <a:ahLst/>
            <a:cxnLst/>
            <a:rect l="l" t="t" r="r" b="b"/>
            <a:pathLst>
              <a:path w="4052553" h="2496312">
                <a:moveTo>
                  <a:pt x="327729" y="0"/>
                </a:moveTo>
                <a:lnTo>
                  <a:pt x="345817" y="0"/>
                </a:lnTo>
                <a:lnTo>
                  <a:pt x="572607" y="13207"/>
                </a:lnTo>
                <a:cubicBezTo>
                  <a:pt x="681087" y="20899"/>
                  <a:pt x="790054" y="19672"/>
                  <a:pt x="898329" y="9551"/>
                </a:cubicBezTo>
                <a:cubicBezTo>
                  <a:pt x="1097019" y="-6252"/>
                  <a:pt x="1295302" y="6417"/>
                  <a:pt x="1493586" y="17125"/>
                </a:cubicBezTo>
                <a:cubicBezTo>
                  <a:pt x="1685626" y="27572"/>
                  <a:pt x="1877530" y="19867"/>
                  <a:pt x="2069570" y="12946"/>
                </a:cubicBezTo>
                <a:lnTo>
                  <a:pt x="2333068" y="0"/>
                </a:lnTo>
                <a:lnTo>
                  <a:pt x="2641088" y="0"/>
                </a:lnTo>
                <a:lnTo>
                  <a:pt x="2879227" y="12375"/>
                </a:lnTo>
                <a:cubicBezTo>
                  <a:pt x="2959435" y="14007"/>
                  <a:pt x="3039698" y="13109"/>
                  <a:pt x="3119887" y="9681"/>
                </a:cubicBezTo>
                <a:cubicBezTo>
                  <a:pt x="3248764" y="1153"/>
                  <a:pt x="3378034" y="-336"/>
                  <a:pt x="3507088" y="5241"/>
                </a:cubicBezTo>
                <a:cubicBezTo>
                  <a:pt x="3627333" y="11901"/>
                  <a:pt x="3747579" y="18692"/>
                  <a:pt x="3868232" y="14774"/>
                </a:cubicBezTo>
                <a:cubicBezTo>
                  <a:pt x="3916275" y="13207"/>
                  <a:pt x="3963641" y="11248"/>
                  <a:pt x="4011278" y="8636"/>
                </a:cubicBezTo>
                <a:lnTo>
                  <a:pt x="4035470" y="7710"/>
                </a:lnTo>
                <a:lnTo>
                  <a:pt x="4036842" y="62785"/>
                </a:lnTo>
                <a:cubicBezTo>
                  <a:pt x="4035021" y="119072"/>
                  <a:pt x="4027862" y="175265"/>
                  <a:pt x="4022034" y="231425"/>
                </a:cubicBezTo>
                <a:cubicBezTo>
                  <a:pt x="4016332" y="285999"/>
                  <a:pt x="4007970" y="343746"/>
                  <a:pt x="4020640" y="393752"/>
                </a:cubicBezTo>
                <a:cubicBezTo>
                  <a:pt x="4043952" y="482466"/>
                  <a:pt x="4025708" y="566739"/>
                  <a:pt x="4015572" y="651900"/>
                </a:cubicBezTo>
                <a:cubicBezTo>
                  <a:pt x="4003346" y="735208"/>
                  <a:pt x="4005107" y="819963"/>
                  <a:pt x="4020767" y="902688"/>
                </a:cubicBezTo>
                <a:cubicBezTo>
                  <a:pt x="4033183" y="961069"/>
                  <a:pt x="4033183" y="1020466"/>
                  <a:pt x="4034703" y="1079228"/>
                </a:cubicBezTo>
                <a:cubicBezTo>
                  <a:pt x="4035590" y="1116035"/>
                  <a:pt x="4022034" y="1153475"/>
                  <a:pt x="4013038" y="1190154"/>
                </a:cubicBezTo>
                <a:cubicBezTo>
                  <a:pt x="3996948" y="1256405"/>
                  <a:pt x="3991120" y="1323670"/>
                  <a:pt x="4013038" y="1388271"/>
                </a:cubicBezTo>
                <a:cubicBezTo>
                  <a:pt x="4043572" y="1477747"/>
                  <a:pt x="4061056" y="1567223"/>
                  <a:pt x="4048386" y="1661904"/>
                </a:cubicBezTo>
                <a:cubicBezTo>
                  <a:pt x="4041038" y="1720285"/>
                  <a:pt x="4039391" y="1779936"/>
                  <a:pt x="4028368" y="1837556"/>
                </a:cubicBezTo>
                <a:cubicBezTo>
                  <a:pt x="4010251" y="1933125"/>
                  <a:pt x="4016712" y="2028058"/>
                  <a:pt x="4031156" y="2122230"/>
                </a:cubicBezTo>
                <a:cubicBezTo>
                  <a:pt x="4041304" y="2200919"/>
                  <a:pt x="4042406" y="2280508"/>
                  <a:pt x="4034450" y="2359437"/>
                </a:cubicBezTo>
                <a:lnTo>
                  <a:pt x="4024990" y="2496312"/>
                </a:lnTo>
                <a:lnTo>
                  <a:pt x="0" y="2496312"/>
                </a:lnTo>
                <a:lnTo>
                  <a:pt x="0" y="7059"/>
                </a:lnTo>
                <a:lnTo>
                  <a:pt x="111169" y="3283"/>
                </a:lnTo>
                <a:close/>
              </a:path>
            </a:pathLst>
          </a:custGeom>
          <a:noFill/>
          <a:extLst>
            <a:ext uri="{909E8E84-426E-40DD-AFC4-6F175D3DCCD1}">
              <a14:hiddenFill xmlns:a14="http://schemas.microsoft.com/office/drawing/2010/main">
                <a:solidFill>
                  <a:srgbClr val="FFFFFF"/>
                </a:solidFill>
              </a14:hiddenFill>
            </a:ext>
          </a:extLst>
        </p:spPr>
      </p:pic>
      <p:sp>
        <p:nvSpPr>
          <p:cNvPr id="1041" name="Content Placeholder 1029">
            <a:extLst>
              <a:ext uri="{FF2B5EF4-FFF2-40B4-BE49-F238E27FC236}">
                <a16:creationId xmlns:a16="http://schemas.microsoft.com/office/drawing/2014/main" id="{E00742B9-7E8F-1F13-F138-49DD04D5D876}"/>
              </a:ext>
            </a:extLst>
          </p:cNvPr>
          <p:cNvSpPr>
            <a:spLocks noGrp="1"/>
          </p:cNvSpPr>
          <p:nvPr>
            <p:ph idx="1"/>
          </p:nvPr>
        </p:nvSpPr>
        <p:spPr>
          <a:xfrm>
            <a:off x="4654295" y="1372172"/>
            <a:ext cx="7171259" cy="5388224"/>
          </a:xfrm>
          <a:solidFill>
            <a:schemeClr val="bg1"/>
          </a:solidFill>
        </p:spPr>
        <p:txBody>
          <a:bodyPr>
            <a:normAutofit/>
          </a:bodyPr>
          <a:lstStyle/>
          <a:p>
            <a:endParaRPr lang="en-US" sz="1200" b="0" i="0" dirty="0">
              <a:effectLst/>
              <a:latin typeface="Google Sans"/>
            </a:endParaRPr>
          </a:p>
          <a:p>
            <a:pPr algn="just">
              <a:buFont typeface="Wingdings" panose="05000000000000000000" pitchFamily="2" charset="2"/>
              <a:buChar char="v"/>
            </a:pPr>
            <a:r>
              <a:rPr lang="en-US" sz="2000" b="1" i="1" dirty="0">
                <a:effectLst/>
              </a:rPr>
              <a:t>Stunting</a:t>
            </a:r>
            <a:r>
              <a:rPr lang="en-US" sz="1600" b="0" i="1" dirty="0">
                <a:effectLst/>
              </a:rPr>
              <a:t> is the silent scourge of many children throughout Lao PDR, affecting around a third of children under five years of age, as per LSIS II data.</a:t>
            </a:r>
          </a:p>
          <a:p>
            <a:pPr algn="just">
              <a:buFont typeface="Wingdings" panose="05000000000000000000" pitchFamily="2" charset="2"/>
              <a:buChar char="v"/>
            </a:pPr>
            <a:r>
              <a:rPr lang="en-US" sz="2000" b="1" i="0" dirty="0">
                <a:effectLst/>
              </a:rPr>
              <a:t>Chronic undernutrition </a:t>
            </a:r>
            <a:r>
              <a:rPr lang="en-US" sz="1600" b="0" i="0" dirty="0">
                <a:effectLst/>
              </a:rPr>
              <a:t>(stunting) levels remain high, with 33% of children under five years stunted, 21% percent underweight, and 9% wasted</a:t>
            </a:r>
          </a:p>
          <a:p>
            <a:pPr algn="just">
              <a:buFont typeface="Wingdings" panose="05000000000000000000" pitchFamily="2" charset="2"/>
              <a:buChar char="v"/>
            </a:pPr>
            <a:r>
              <a:rPr lang="en-US" sz="1600" b="1" i="0" dirty="0">
                <a:effectLst/>
                <a:latin typeface="Roboto" panose="02000000000000000000" pitchFamily="2" charset="0"/>
              </a:rPr>
              <a:t>The Lao Nutrition </a:t>
            </a:r>
            <a:r>
              <a:rPr lang="en-US" sz="1600" b="1" i="0" dirty="0" err="1">
                <a:effectLst/>
                <a:latin typeface="Roboto" panose="02000000000000000000" pitchFamily="2" charset="0"/>
              </a:rPr>
              <a:t>programme</a:t>
            </a:r>
            <a:r>
              <a:rPr lang="en-US" sz="1600" b="1" i="0" dirty="0">
                <a:effectLst/>
                <a:latin typeface="Roboto" panose="02000000000000000000" pitchFamily="2" charset="0"/>
              </a:rPr>
              <a:t> </a:t>
            </a:r>
            <a:r>
              <a:rPr lang="en-US" sz="1600" b="0" i="0" dirty="0">
                <a:effectLst/>
                <a:latin typeface="Roboto" panose="02000000000000000000" pitchFamily="2" charset="0"/>
              </a:rPr>
              <a:t>works at national and local levels to ensure effective, high-impact policies exist to improve maternal and child nutrition, help make children and their families healthier, particularly the most vulnerable and disadvantaged</a:t>
            </a:r>
          </a:p>
          <a:p>
            <a:pPr algn="just">
              <a:buFont typeface="Wingdings" panose="05000000000000000000" pitchFamily="2" charset="2"/>
              <a:buChar char="v"/>
            </a:pPr>
            <a:r>
              <a:rPr lang="en-US" sz="1600" b="0" i="0" dirty="0">
                <a:effectLst/>
                <a:latin typeface="Roboto" panose="02000000000000000000" pitchFamily="2" charset="0"/>
              </a:rPr>
              <a:t>In 2015, the Ministry of Health launched the revised National Nutrition Strategy and Plan of Action in order to deliver an integrated package of maternal, newborn and child health interventions that includes internationally recommended actions to reduce all forms of malnutrition</a:t>
            </a:r>
          </a:p>
          <a:p>
            <a:pPr algn="just">
              <a:buFont typeface="Wingdings" panose="05000000000000000000" pitchFamily="2" charset="2"/>
              <a:buChar char="v"/>
            </a:pPr>
            <a:r>
              <a:rPr lang="en-US" sz="1600" dirty="0">
                <a:latin typeface="Roboto" panose="02000000000000000000" pitchFamily="2" charset="0"/>
              </a:rPr>
              <a:t>Also, t</a:t>
            </a:r>
            <a:r>
              <a:rPr lang="en-US" sz="1600" b="0" i="0" dirty="0">
                <a:effectLst/>
                <a:latin typeface="Roboto" panose="02000000000000000000" pitchFamily="2" charset="0"/>
              </a:rPr>
              <a:t>he overarching aim of the National Information Platforms for Nutrition in Lao PDR,  launched in 2018, is to build the country’s capacity to manage and </a:t>
            </a:r>
            <a:r>
              <a:rPr lang="en-US" sz="1600" b="0" i="0" dirty="0" err="1">
                <a:effectLst/>
                <a:latin typeface="Roboto" panose="02000000000000000000" pitchFamily="2" charset="0"/>
              </a:rPr>
              <a:t>analyse</a:t>
            </a:r>
            <a:r>
              <a:rPr lang="en-US" sz="1600" b="0" i="0" dirty="0">
                <a:effectLst/>
                <a:latin typeface="Roboto" panose="02000000000000000000" pitchFamily="2" charset="0"/>
              </a:rPr>
              <a:t> nutrition data from multiple sectors to track progress and nutrition investments in the country.</a:t>
            </a:r>
            <a:endParaRPr lang="en-US" sz="1600" dirty="0"/>
          </a:p>
        </p:txBody>
      </p:sp>
    </p:spTree>
    <p:extLst>
      <p:ext uri="{BB962C8B-B14F-4D97-AF65-F5344CB8AC3E}">
        <p14:creationId xmlns:p14="http://schemas.microsoft.com/office/powerpoint/2010/main" val="22834459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1">
            <a:extLst>
              <a:ext uri="{FF2B5EF4-FFF2-40B4-BE49-F238E27FC236}">
                <a16:creationId xmlns:a16="http://schemas.microsoft.com/office/drawing/2014/main" id="{2C86DB80-DBD5-884E-2187-B08024BB6E7D}"/>
              </a:ext>
            </a:extLst>
          </p:cNvPr>
          <p:cNvSpPr txBox="1">
            <a:spLocks noChangeArrowheads="1"/>
          </p:cNvSpPr>
          <p:nvPr/>
        </p:nvSpPr>
        <p:spPr bwMode="auto">
          <a:xfrm>
            <a:off x="228601" y="138113"/>
            <a:ext cx="11572874" cy="11064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tabLst>
                <a:tab pos="723900" algn="l"/>
                <a:tab pos="1447800" algn="l"/>
                <a:tab pos="2171700" algn="l"/>
                <a:tab pos="2895600" algn="l"/>
                <a:tab pos="3619500" algn="l"/>
                <a:tab pos="4343400" algn="l"/>
                <a:tab pos="5067300" algn="l"/>
                <a:tab pos="5791200" algn="l"/>
                <a:tab pos="6515100" algn="l"/>
              </a:tabLst>
              <a:defRPr sz="1400">
                <a:solidFill>
                  <a:schemeClr val="bg1"/>
                </a:solidFill>
                <a:latin typeface="arial" panose="020B0604020202020204" pitchFamily="34" charset="0"/>
                <a:ea typeface="ＭＳ Ｐゴシック" panose="020B0600070205080204" pitchFamily="34" charset="-128"/>
              </a:defRPr>
            </a:lvl1pPr>
            <a:lvl2pPr>
              <a:tabLst>
                <a:tab pos="723900" algn="l"/>
                <a:tab pos="1447800" algn="l"/>
                <a:tab pos="2171700" algn="l"/>
                <a:tab pos="2895600" algn="l"/>
                <a:tab pos="3619500" algn="l"/>
                <a:tab pos="4343400" algn="l"/>
                <a:tab pos="5067300" algn="l"/>
                <a:tab pos="5791200" algn="l"/>
                <a:tab pos="6515100" algn="l"/>
              </a:tabLst>
              <a:defRPr sz="1400">
                <a:solidFill>
                  <a:schemeClr val="bg1"/>
                </a:solidFill>
                <a:latin typeface="arial" panose="020B0604020202020204" pitchFamily="34" charset="0"/>
                <a:ea typeface="ＭＳ Ｐゴシック" panose="020B0600070205080204" pitchFamily="34" charset="-128"/>
              </a:defRPr>
            </a:lvl2pPr>
            <a:lvl3pPr>
              <a:tabLst>
                <a:tab pos="723900" algn="l"/>
                <a:tab pos="1447800" algn="l"/>
                <a:tab pos="2171700" algn="l"/>
                <a:tab pos="2895600" algn="l"/>
                <a:tab pos="3619500" algn="l"/>
                <a:tab pos="4343400" algn="l"/>
                <a:tab pos="5067300" algn="l"/>
                <a:tab pos="5791200" algn="l"/>
                <a:tab pos="6515100" algn="l"/>
              </a:tabLst>
              <a:defRPr sz="1400">
                <a:solidFill>
                  <a:schemeClr val="bg1"/>
                </a:solidFill>
                <a:latin typeface="arial" panose="020B0604020202020204" pitchFamily="34" charset="0"/>
                <a:ea typeface="ＭＳ Ｐゴシック" panose="020B0600070205080204" pitchFamily="34" charset="-128"/>
              </a:defRPr>
            </a:lvl3pPr>
            <a:lvl4pPr>
              <a:tabLst>
                <a:tab pos="723900" algn="l"/>
                <a:tab pos="1447800" algn="l"/>
                <a:tab pos="2171700" algn="l"/>
                <a:tab pos="2895600" algn="l"/>
                <a:tab pos="3619500" algn="l"/>
                <a:tab pos="4343400" algn="l"/>
                <a:tab pos="5067300" algn="l"/>
                <a:tab pos="5791200" algn="l"/>
                <a:tab pos="6515100" algn="l"/>
              </a:tabLst>
              <a:defRPr sz="1400">
                <a:solidFill>
                  <a:schemeClr val="bg1"/>
                </a:solidFill>
                <a:latin typeface="arial" panose="020B0604020202020204" pitchFamily="34" charset="0"/>
                <a:ea typeface="ＭＳ Ｐゴシック" panose="020B0600070205080204" pitchFamily="34" charset="-128"/>
              </a:defRPr>
            </a:lvl4pPr>
            <a:lvl5pPr>
              <a:tabLst>
                <a:tab pos="723900" algn="l"/>
                <a:tab pos="1447800" algn="l"/>
                <a:tab pos="2171700" algn="l"/>
                <a:tab pos="2895600" algn="l"/>
                <a:tab pos="3619500" algn="l"/>
                <a:tab pos="4343400" algn="l"/>
                <a:tab pos="5067300" algn="l"/>
                <a:tab pos="5791200" algn="l"/>
                <a:tab pos="6515100" algn="l"/>
              </a:tabLst>
              <a:defRPr sz="1400">
                <a:solidFill>
                  <a:schemeClr val="bg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tabLst>
                <a:tab pos="723900" algn="l"/>
                <a:tab pos="1447800" algn="l"/>
                <a:tab pos="2171700" algn="l"/>
                <a:tab pos="2895600" algn="l"/>
                <a:tab pos="3619500" algn="l"/>
                <a:tab pos="4343400" algn="l"/>
                <a:tab pos="5067300" algn="l"/>
                <a:tab pos="5791200" algn="l"/>
                <a:tab pos="6515100" algn="l"/>
              </a:tabLst>
              <a:defRPr sz="1400">
                <a:solidFill>
                  <a:schemeClr val="bg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tabLst>
                <a:tab pos="723900" algn="l"/>
                <a:tab pos="1447800" algn="l"/>
                <a:tab pos="2171700" algn="l"/>
                <a:tab pos="2895600" algn="l"/>
                <a:tab pos="3619500" algn="l"/>
                <a:tab pos="4343400" algn="l"/>
                <a:tab pos="5067300" algn="l"/>
                <a:tab pos="5791200" algn="l"/>
                <a:tab pos="6515100" algn="l"/>
              </a:tabLst>
              <a:defRPr sz="1400">
                <a:solidFill>
                  <a:schemeClr val="bg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tabLst>
                <a:tab pos="723900" algn="l"/>
                <a:tab pos="1447800" algn="l"/>
                <a:tab pos="2171700" algn="l"/>
                <a:tab pos="2895600" algn="l"/>
                <a:tab pos="3619500" algn="l"/>
                <a:tab pos="4343400" algn="l"/>
                <a:tab pos="5067300" algn="l"/>
                <a:tab pos="5791200" algn="l"/>
                <a:tab pos="6515100" algn="l"/>
              </a:tabLst>
              <a:defRPr sz="1400">
                <a:solidFill>
                  <a:schemeClr val="bg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tabLst>
                <a:tab pos="723900" algn="l"/>
                <a:tab pos="1447800" algn="l"/>
                <a:tab pos="2171700" algn="l"/>
                <a:tab pos="2895600" algn="l"/>
                <a:tab pos="3619500" algn="l"/>
                <a:tab pos="4343400" algn="l"/>
                <a:tab pos="5067300" algn="l"/>
                <a:tab pos="5791200" algn="l"/>
                <a:tab pos="6515100" algn="l"/>
              </a:tabLst>
              <a:defRPr sz="1400">
                <a:solidFill>
                  <a:schemeClr val="bg1"/>
                </a:solidFill>
                <a:latin typeface="arial" panose="020B0604020202020204" pitchFamily="34" charset="0"/>
                <a:ea typeface="ＭＳ Ｐゴシック" panose="020B0600070205080204" pitchFamily="34" charset="-128"/>
              </a:defRPr>
            </a:lvl9pPr>
          </a:lstStyle>
          <a:p>
            <a:pPr algn="ctr" eaLnBrk="1" hangingPunct="1">
              <a:buClr>
                <a:srgbClr val="000000"/>
              </a:buClr>
              <a:buSzPct val="100000"/>
              <a:buFont typeface="Times New Roman" panose="02020603050405020304" pitchFamily="18" charset="0"/>
              <a:buNone/>
            </a:pPr>
            <a:r>
              <a:rPr lang="en-US" altLang="en-US" sz="2000" b="1" dirty="0">
                <a:solidFill>
                  <a:srgbClr val="FFC000"/>
                </a:solidFill>
              </a:rPr>
              <a:t>Agriculture, Food Systems, Nutrition and Health Context </a:t>
            </a:r>
            <a:endParaRPr lang="en-US" altLang="en-US" sz="2000" b="1" i="1" dirty="0">
              <a:solidFill>
                <a:srgbClr val="00B050"/>
              </a:solidFill>
            </a:endParaRPr>
          </a:p>
          <a:p>
            <a:pPr algn="ctr" eaLnBrk="1" hangingPunct="1">
              <a:buClr>
                <a:srgbClr val="000000"/>
              </a:buClr>
              <a:buSzPct val="100000"/>
              <a:buFont typeface="Times New Roman" panose="02020603050405020304" pitchFamily="18" charset="0"/>
              <a:buNone/>
            </a:pPr>
            <a:r>
              <a:rPr lang="en-US" altLang="en-US" sz="1600" b="1" i="1" dirty="0">
                <a:solidFill>
                  <a:srgbClr val="00B050"/>
                </a:solidFill>
              </a:rPr>
              <a:t>To enhance the consumption and utilization of healthy and diversified diets for achieving nutrition improvements </a:t>
            </a:r>
          </a:p>
        </p:txBody>
      </p:sp>
      <p:sp>
        <p:nvSpPr>
          <p:cNvPr id="4099" name="AutoShape 2">
            <a:extLst>
              <a:ext uri="{FF2B5EF4-FFF2-40B4-BE49-F238E27FC236}">
                <a16:creationId xmlns:a16="http://schemas.microsoft.com/office/drawing/2014/main" id="{03BD92E4-EA74-5307-D883-0325DBD7558E}"/>
              </a:ext>
            </a:extLst>
          </p:cNvPr>
          <p:cNvSpPr>
            <a:spLocks noChangeAspect="1" noChangeArrowheads="1"/>
          </p:cNvSpPr>
          <p:nvPr/>
        </p:nvSpPr>
        <p:spPr bwMode="auto">
          <a:xfrm>
            <a:off x="6450013" y="152400"/>
            <a:ext cx="3670300" cy="3556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anose="02020603050405020304" pitchFamily="18" charset="0"/>
              <a:buNone/>
            </a:pPr>
            <a:endParaRPr lang="en-IN" altLang="en-US"/>
          </a:p>
        </p:txBody>
      </p:sp>
      <p:sp>
        <p:nvSpPr>
          <p:cNvPr id="4100" name="Text Box 3">
            <a:extLst>
              <a:ext uri="{FF2B5EF4-FFF2-40B4-BE49-F238E27FC236}">
                <a16:creationId xmlns:a16="http://schemas.microsoft.com/office/drawing/2014/main" id="{4CCDA156-D5AD-4588-2398-493E3F29B621}"/>
              </a:ext>
            </a:extLst>
          </p:cNvPr>
          <p:cNvSpPr txBox="1">
            <a:spLocks noChangeArrowheads="1"/>
          </p:cNvSpPr>
          <p:nvPr/>
        </p:nvSpPr>
        <p:spPr bwMode="auto">
          <a:xfrm>
            <a:off x="1919289" y="6507162"/>
            <a:ext cx="8640762" cy="2127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723900" algn="l"/>
                <a:tab pos="1447800" algn="l"/>
                <a:tab pos="2171700" algn="l"/>
                <a:tab pos="2895600" algn="l"/>
                <a:tab pos="3619500" algn="l"/>
                <a:tab pos="4343400" algn="l"/>
                <a:tab pos="5067300" algn="l"/>
                <a:tab pos="5791200" algn="l"/>
                <a:tab pos="6515100" algn="l"/>
                <a:tab pos="7239000" algn="l"/>
                <a:tab pos="7962900" algn="l"/>
              </a:tabLst>
              <a:defRPr sz="1400">
                <a:solidFill>
                  <a:schemeClr val="bg1"/>
                </a:solidFill>
                <a:latin typeface="arial" panose="020B0604020202020204" pitchFamily="34" charset="0"/>
                <a:ea typeface="ＭＳ Ｐゴシック" panose="020B0600070205080204" pitchFamily="34" charset="-128"/>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Lst>
              <a:defRPr sz="1400">
                <a:solidFill>
                  <a:schemeClr val="bg1"/>
                </a:solidFill>
                <a:latin typeface="arial" panose="020B0604020202020204" pitchFamily="34" charset="0"/>
                <a:ea typeface="ＭＳ Ｐゴシック" panose="020B0600070205080204" pitchFamily="34" charset="-128"/>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Lst>
              <a:defRPr sz="1400">
                <a:solidFill>
                  <a:schemeClr val="bg1"/>
                </a:solidFill>
                <a:latin typeface="arial" panose="020B0604020202020204" pitchFamily="34" charset="0"/>
                <a:ea typeface="ＭＳ Ｐゴシック" panose="020B0600070205080204" pitchFamily="34" charset="-128"/>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Lst>
              <a:defRPr sz="1400">
                <a:solidFill>
                  <a:schemeClr val="bg1"/>
                </a:solidFill>
                <a:latin typeface="arial" panose="020B0604020202020204" pitchFamily="34" charset="0"/>
                <a:ea typeface="ＭＳ Ｐゴシック" panose="020B0600070205080204" pitchFamily="34" charset="-128"/>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Lst>
              <a:defRPr sz="1400">
                <a:solidFill>
                  <a:schemeClr val="bg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Lst>
              <a:defRPr sz="1400">
                <a:solidFill>
                  <a:schemeClr val="bg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Lst>
              <a:defRPr sz="1400">
                <a:solidFill>
                  <a:schemeClr val="bg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Lst>
              <a:defRPr sz="1400">
                <a:solidFill>
                  <a:schemeClr val="bg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Lst>
              <a:defRPr sz="1400">
                <a:solidFill>
                  <a:schemeClr val="bg1"/>
                </a:solidFill>
                <a:latin typeface="arial" panose="020B0604020202020204" pitchFamily="34" charset="0"/>
                <a:ea typeface="ＭＳ Ｐゴシック" panose="020B0600070205080204" pitchFamily="34" charset="-128"/>
              </a:defRPr>
            </a:lvl9pPr>
          </a:lstStyle>
          <a:p>
            <a:pPr eaLnBrk="1" hangingPunct="1">
              <a:buClr>
                <a:srgbClr val="000000"/>
              </a:buClr>
              <a:buSzPct val="100000"/>
              <a:buFont typeface="Times New Roman" panose="02020603050405020304" pitchFamily="18" charset="0"/>
              <a:buNone/>
            </a:pPr>
            <a:r>
              <a:rPr lang="en-US" altLang="en-US" sz="800" b="1">
                <a:solidFill>
                  <a:srgbClr val="0054A6"/>
                </a:solidFill>
              </a:rPr>
              <a:t>Global Challenges, Volume: 1, Issue: 3, First published: 03 March 2017, DOI: (10.1002/gch2.201600002) </a:t>
            </a:r>
          </a:p>
        </p:txBody>
      </p:sp>
      <p:pic>
        <p:nvPicPr>
          <p:cNvPr id="4101" name="Picture 4">
            <a:extLst>
              <a:ext uri="{FF2B5EF4-FFF2-40B4-BE49-F238E27FC236}">
                <a16:creationId xmlns:a16="http://schemas.microsoft.com/office/drawing/2014/main" id="{AE09EF90-59CA-7D6B-49F1-EC4277BA55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43013" y="851380"/>
            <a:ext cx="9029702" cy="5250314"/>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747266017"/>
      </p:ext>
    </p:extLst>
  </p:cSld>
  <p:clrMapOvr>
    <a:masterClrMapping/>
  </p:clrMapOvr>
  <p:transition>
    <p:wipe dir="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CEEC12-C07A-4165-715D-FA17FCD01F07}"/>
              </a:ext>
            </a:extLst>
          </p:cNvPr>
          <p:cNvSpPr>
            <a:spLocks noGrp="1"/>
          </p:cNvSpPr>
          <p:nvPr>
            <p:ph type="title"/>
          </p:nvPr>
        </p:nvSpPr>
        <p:spPr>
          <a:xfrm>
            <a:off x="951488" y="170918"/>
            <a:ext cx="10515600" cy="1325563"/>
          </a:xfrm>
        </p:spPr>
        <p:txBody>
          <a:bodyPr/>
          <a:lstStyle/>
          <a:p>
            <a:pPr algn="ctr"/>
            <a:r>
              <a:rPr lang="en-US" b="1" dirty="0">
                <a:solidFill>
                  <a:srgbClr val="0070C0"/>
                </a:solidFill>
              </a:rPr>
              <a:t>What Works to Reduce Undernutrition? Nutrition-Sensitive Interventions</a:t>
            </a:r>
          </a:p>
        </p:txBody>
      </p:sp>
      <p:sp>
        <p:nvSpPr>
          <p:cNvPr id="4" name="TextBox 3">
            <a:extLst>
              <a:ext uri="{FF2B5EF4-FFF2-40B4-BE49-F238E27FC236}">
                <a16:creationId xmlns:a16="http://schemas.microsoft.com/office/drawing/2014/main" id="{9FBBD244-36DE-40F4-8D98-9BBD396099B1}"/>
              </a:ext>
            </a:extLst>
          </p:cNvPr>
          <p:cNvSpPr txBox="1"/>
          <p:nvPr/>
        </p:nvSpPr>
        <p:spPr>
          <a:xfrm>
            <a:off x="452438" y="1841038"/>
            <a:ext cx="11287124" cy="4154984"/>
          </a:xfrm>
          <a:prstGeom prst="rect">
            <a:avLst/>
          </a:prstGeom>
          <a:noFill/>
        </p:spPr>
        <p:txBody>
          <a:bodyPr wrap="square">
            <a:spAutoFit/>
          </a:bodyPr>
          <a:lstStyle/>
          <a:p>
            <a:pPr marL="342900" indent="-342900" algn="just">
              <a:buFont typeface="Wingdings" panose="05000000000000000000" pitchFamily="2" charset="2"/>
              <a:buChar char="ü"/>
            </a:pPr>
            <a:r>
              <a:rPr lang="en-US" sz="2400" dirty="0">
                <a:solidFill>
                  <a:srgbClr val="002060"/>
                </a:solidFill>
              </a:rPr>
              <a:t>Nutrition-sensitive interventions, which address the </a:t>
            </a:r>
            <a:r>
              <a:rPr lang="en-US" sz="2400" b="1" dirty="0">
                <a:solidFill>
                  <a:srgbClr val="002060"/>
                </a:solidFill>
              </a:rPr>
              <a:t>deeper causes of malnutrition</a:t>
            </a:r>
            <a:r>
              <a:rPr lang="en-US" sz="2400" dirty="0">
                <a:solidFill>
                  <a:srgbClr val="002060"/>
                </a:solidFill>
              </a:rPr>
              <a:t>, are important for addressing the remaining 80 percent of chronic malnutrition (Black et al. 2013; Lim et al. 2012; Steckel 2013; IFPRI 2016).</a:t>
            </a:r>
          </a:p>
          <a:p>
            <a:pPr marL="342900" indent="-342900" algn="just">
              <a:buFont typeface="Wingdings" panose="05000000000000000000" pitchFamily="2" charset="2"/>
              <a:buChar char="ü"/>
            </a:pPr>
            <a:r>
              <a:rPr lang="en-US" sz="2400" dirty="0">
                <a:solidFill>
                  <a:srgbClr val="002060"/>
                </a:solidFill>
              </a:rPr>
              <a:t>Nutrition-sensitive interventions address the </a:t>
            </a:r>
            <a:r>
              <a:rPr lang="en-US" sz="2400" b="1" dirty="0">
                <a:solidFill>
                  <a:srgbClr val="002060"/>
                </a:solidFill>
              </a:rPr>
              <a:t>underlying causes of undernutrition—food, care, and health</a:t>
            </a:r>
            <a:r>
              <a:rPr lang="en-US" sz="2400" dirty="0">
                <a:solidFill>
                  <a:srgbClr val="002060"/>
                </a:solidFill>
              </a:rPr>
              <a:t>. </a:t>
            </a:r>
          </a:p>
          <a:p>
            <a:pPr marL="342900" indent="-342900" algn="just">
              <a:buFont typeface="Wingdings" panose="05000000000000000000" pitchFamily="2" charset="2"/>
              <a:buChar char="ü"/>
            </a:pPr>
            <a:r>
              <a:rPr lang="en-US" sz="2400" dirty="0">
                <a:solidFill>
                  <a:srgbClr val="002060"/>
                </a:solidFill>
              </a:rPr>
              <a:t>We are talking about </a:t>
            </a:r>
            <a:r>
              <a:rPr lang="en-US" sz="2400" b="1" dirty="0">
                <a:solidFill>
                  <a:srgbClr val="002060"/>
                </a:solidFill>
              </a:rPr>
              <a:t>interventions that increase household access to diverse, nutritious foods, year-round</a:t>
            </a:r>
            <a:r>
              <a:rPr lang="en-US" sz="2400" dirty="0">
                <a:solidFill>
                  <a:srgbClr val="002060"/>
                </a:solidFill>
              </a:rPr>
              <a:t>. o Interventions that enable access to health services and ensure a healthy environment through appropriate </a:t>
            </a:r>
            <a:r>
              <a:rPr lang="en-US" sz="2400" b="1" dirty="0">
                <a:solidFill>
                  <a:srgbClr val="002060"/>
                </a:solidFill>
              </a:rPr>
              <a:t>water, sanitation and hygiene (WASH) strategies and activities</a:t>
            </a:r>
            <a:r>
              <a:rPr lang="en-US" sz="2400" dirty="0">
                <a:solidFill>
                  <a:srgbClr val="002060"/>
                </a:solidFill>
              </a:rPr>
              <a:t>. </a:t>
            </a:r>
          </a:p>
          <a:p>
            <a:pPr marL="342900" indent="-342900" algn="just">
              <a:buFont typeface="Wingdings" panose="05000000000000000000" pitchFamily="2" charset="2"/>
              <a:buChar char="ü"/>
            </a:pPr>
            <a:r>
              <a:rPr lang="en-US" sz="2400" dirty="0">
                <a:solidFill>
                  <a:srgbClr val="002060"/>
                </a:solidFill>
              </a:rPr>
              <a:t>Interventions that enable caregivers, primarily women, to provide proper care to their families, including ensuring </a:t>
            </a:r>
            <a:r>
              <a:rPr lang="en-US" sz="2400" b="1" dirty="0">
                <a:solidFill>
                  <a:srgbClr val="002060"/>
                </a:solidFill>
              </a:rPr>
              <a:t>age-appropriate feeding practices</a:t>
            </a:r>
          </a:p>
        </p:txBody>
      </p:sp>
    </p:spTree>
    <p:extLst>
      <p:ext uri="{BB962C8B-B14F-4D97-AF65-F5344CB8AC3E}">
        <p14:creationId xmlns:p14="http://schemas.microsoft.com/office/powerpoint/2010/main" val="39770052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05CBC3C-2E5A-4839-8B9B-2E5A6ADF0F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827FF362-FC97-4BF5-949B-D4ADFA26E4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8888549">
            <a:off x="-1059473" y="-1108988"/>
            <a:ext cx="7179830" cy="5226565"/>
          </a:xfrm>
          <a:custGeom>
            <a:avLst/>
            <a:gdLst>
              <a:gd name="connsiteX0" fmla="*/ 5217841 w 7179830"/>
              <a:gd name="connsiteY0" fmla="*/ 464824 h 5226565"/>
              <a:gd name="connsiteX1" fmla="*/ 5222490 w 7179830"/>
              <a:gd name="connsiteY1" fmla="*/ 464289 h 5226565"/>
              <a:gd name="connsiteX2" fmla="*/ 5216768 w 7179830"/>
              <a:gd name="connsiteY2" fmla="*/ 463394 h 5226565"/>
              <a:gd name="connsiteX3" fmla="*/ 5217841 w 7179830"/>
              <a:gd name="connsiteY3" fmla="*/ 464824 h 5226565"/>
              <a:gd name="connsiteX4" fmla="*/ 4945201 w 7179830"/>
              <a:gd name="connsiteY4" fmla="*/ 5226565 h 5226565"/>
              <a:gd name="connsiteX5" fmla="*/ 140449 w 7179830"/>
              <a:gd name="connsiteY5" fmla="*/ 2240811 h 5226565"/>
              <a:gd name="connsiteX6" fmla="*/ 232913 w 7179830"/>
              <a:gd name="connsiteY6" fmla="*/ 2052782 h 5226565"/>
              <a:gd name="connsiteX7" fmla="*/ 375714 w 7179830"/>
              <a:gd name="connsiteY7" fmla="*/ 1803205 h 5226565"/>
              <a:gd name="connsiteX8" fmla="*/ 1512756 w 7179830"/>
              <a:gd name="connsiteY8" fmla="*/ 638448 h 5226565"/>
              <a:gd name="connsiteX9" fmla="*/ 2902095 w 7179830"/>
              <a:gd name="connsiteY9" fmla="*/ 120440 h 5226565"/>
              <a:gd name="connsiteX10" fmla="*/ 2848453 w 7179830"/>
              <a:gd name="connsiteY10" fmla="*/ 125626 h 5226565"/>
              <a:gd name="connsiteX11" fmla="*/ 1837830 w 7179830"/>
              <a:gd name="connsiteY11" fmla="*/ 426203 h 5226565"/>
              <a:gd name="connsiteX12" fmla="*/ 214608 w 7179830"/>
              <a:gd name="connsiteY12" fmla="*/ 1882239 h 5226565"/>
              <a:gd name="connsiteX13" fmla="*/ 91317 w 7179830"/>
              <a:gd name="connsiteY13" fmla="*/ 2123701 h 5226565"/>
              <a:gd name="connsiteX14" fmla="*/ 64092 w 7179830"/>
              <a:gd name="connsiteY14" fmla="*/ 2193361 h 5226565"/>
              <a:gd name="connsiteX15" fmla="*/ 0 w 7179830"/>
              <a:gd name="connsiteY15" fmla="*/ 2153533 h 5226565"/>
              <a:gd name="connsiteX16" fmla="*/ 42834 w 7179830"/>
              <a:gd name="connsiteY16" fmla="*/ 2047277 h 5226565"/>
              <a:gd name="connsiteX17" fmla="*/ 923582 w 7179830"/>
              <a:gd name="connsiteY17" fmla="*/ 915600 h 5226565"/>
              <a:gd name="connsiteX18" fmla="*/ 2686989 w 7179830"/>
              <a:gd name="connsiteY18" fmla="*/ 73950 h 5226565"/>
              <a:gd name="connsiteX19" fmla="*/ 3059983 w 7179830"/>
              <a:gd name="connsiteY19" fmla="*/ 20308 h 5226565"/>
              <a:gd name="connsiteX20" fmla="*/ 3454435 w 7179830"/>
              <a:gd name="connsiteY20" fmla="*/ 1176 h 5226565"/>
              <a:gd name="connsiteX21" fmla="*/ 3923806 w 7179830"/>
              <a:gd name="connsiteY21" fmla="*/ 49990 h 5226565"/>
              <a:gd name="connsiteX22" fmla="*/ 5350874 w 7179830"/>
              <a:gd name="connsiteY22" fmla="*/ 426917 h 5226565"/>
              <a:gd name="connsiteX23" fmla="*/ 6607360 w 7179830"/>
              <a:gd name="connsiteY23" fmla="*/ 1075097 h 5226565"/>
              <a:gd name="connsiteX24" fmla="*/ 7110534 w 7179830"/>
              <a:gd name="connsiteY24" fmla="*/ 1541421 h 5226565"/>
              <a:gd name="connsiteX25" fmla="*/ 7179830 w 7179830"/>
              <a:gd name="connsiteY25" fmla="*/ 1630542 h 5226565"/>
              <a:gd name="connsiteX26" fmla="*/ 7136295 w 7179830"/>
              <a:gd name="connsiteY26" fmla="*/ 1700600 h 5226565"/>
              <a:gd name="connsiteX27" fmla="*/ 7131140 w 7179830"/>
              <a:gd name="connsiteY27" fmla="*/ 1693045 h 5226565"/>
              <a:gd name="connsiteX28" fmla="*/ 6577499 w 7179830"/>
              <a:gd name="connsiteY28" fmla="*/ 1148230 h 5226565"/>
              <a:gd name="connsiteX29" fmla="*/ 5494816 w 7179830"/>
              <a:gd name="connsiteY29" fmla="*/ 563527 h 5226565"/>
              <a:gd name="connsiteX30" fmla="*/ 5366967 w 7179830"/>
              <a:gd name="connsiteY30" fmla="*/ 514176 h 5226565"/>
              <a:gd name="connsiteX31" fmla="*/ 5244661 w 7179830"/>
              <a:gd name="connsiteY31" fmla="*/ 470725 h 5226565"/>
              <a:gd name="connsiteX32" fmla="*/ 5904822 w 7179830"/>
              <a:gd name="connsiteY32" fmla="*/ 815468 h 5226565"/>
              <a:gd name="connsiteX33" fmla="*/ 7015222 w 7179830"/>
              <a:gd name="connsiteY33" fmla="*/ 1815185 h 5226565"/>
              <a:gd name="connsiteX34" fmla="*/ 7040454 w 7179830"/>
              <a:gd name="connsiteY34" fmla="*/ 1854830 h 5226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7179830" h="5226565">
                <a:moveTo>
                  <a:pt x="5217841" y="464824"/>
                </a:moveTo>
                <a:lnTo>
                  <a:pt x="5222490" y="464289"/>
                </a:lnTo>
                <a:lnTo>
                  <a:pt x="5216768" y="463394"/>
                </a:lnTo>
                <a:cubicBezTo>
                  <a:pt x="5216768" y="463394"/>
                  <a:pt x="5216768" y="464646"/>
                  <a:pt x="5217841" y="464824"/>
                </a:cubicBezTo>
                <a:close/>
                <a:moveTo>
                  <a:pt x="4945201" y="5226565"/>
                </a:moveTo>
                <a:lnTo>
                  <a:pt x="140449" y="2240811"/>
                </a:lnTo>
                <a:lnTo>
                  <a:pt x="232913" y="2052782"/>
                </a:lnTo>
                <a:cubicBezTo>
                  <a:pt x="277693" y="1968290"/>
                  <a:pt x="325201" y="1885054"/>
                  <a:pt x="375714" y="1803205"/>
                </a:cubicBezTo>
                <a:cubicBezTo>
                  <a:pt x="667528" y="1329721"/>
                  <a:pt x="1039629" y="935091"/>
                  <a:pt x="1512756" y="638448"/>
                </a:cubicBezTo>
                <a:cubicBezTo>
                  <a:pt x="1939392" y="370950"/>
                  <a:pt x="2405724" y="210560"/>
                  <a:pt x="2902095" y="120440"/>
                </a:cubicBezTo>
                <a:cubicBezTo>
                  <a:pt x="2884054" y="118134"/>
                  <a:pt x="2865727" y="119904"/>
                  <a:pt x="2848453" y="125626"/>
                </a:cubicBezTo>
                <a:cubicBezTo>
                  <a:pt x="2498704" y="175943"/>
                  <a:pt x="2158217" y="277201"/>
                  <a:pt x="1837830" y="426203"/>
                </a:cubicBezTo>
                <a:cubicBezTo>
                  <a:pt x="1147094" y="744660"/>
                  <a:pt x="593502" y="1217071"/>
                  <a:pt x="214608" y="1882239"/>
                </a:cubicBezTo>
                <a:cubicBezTo>
                  <a:pt x="169441" y="1960776"/>
                  <a:pt x="128308" y="2041369"/>
                  <a:pt x="91317" y="2123701"/>
                </a:cubicBezTo>
                <a:lnTo>
                  <a:pt x="64092" y="2193361"/>
                </a:lnTo>
                <a:lnTo>
                  <a:pt x="0" y="2153533"/>
                </a:lnTo>
                <a:lnTo>
                  <a:pt x="42834" y="2047277"/>
                </a:lnTo>
                <a:cubicBezTo>
                  <a:pt x="241792" y="1615775"/>
                  <a:pt x="541268" y="1241591"/>
                  <a:pt x="923582" y="915600"/>
                </a:cubicBezTo>
                <a:cubicBezTo>
                  <a:pt x="1435331" y="478415"/>
                  <a:pt x="2028081" y="205375"/>
                  <a:pt x="2686989" y="73950"/>
                </a:cubicBezTo>
                <a:cubicBezTo>
                  <a:pt x="2810367" y="49274"/>
                  <a:pt x="2934818" y="32466"/>
                  <a:pt x="3059983" y="20308"/>
                </a:cubicBezTo>
                <a:cubicBezTo>
                  <a:pt x="3185149" y="8148"/>
                  <a:pt x="3308706" y="2963"/>
                  <a:pt x="3454435" y="1176"/>
                </a:cubicBezTo>
                <a:cubicBezTo>
                  <a:pt x="3599805" y="-5977"/>
                  <a:pt x="3761985" y="20665"/>
                  <a:pt x="3923806" y="49990"/>
                </a:cubicBezTo>
                <a:cubicBezTo>
                  <a:pt x="4409449" y="137964"/>
                  <a:pt x="4886867" y="257228"/>
                  <a:pt x="5350874" y="426917"/>
                </a:cubicBezTo>
                <a:cubicBezTo>
                  <a:pt x="5797001" y="589991"/>
                  <a:pt x="6223101" y="792223"/>
                  <a:pt x="6607360" y="1075097"/>
                </a:cubicBezTo>
                <a:cubicBezTo>
                  <a:pt x="6794438" y="1212779"/>
                  <a:pt x="6965102" y="1365689"/>
                  <a:pt x="7110534" y="1541421"/>
                </a:cubicBezTo>
                <a:lnTo>
                  <a:pt x="7179830" y="1630542"/>
                </a:lnTo>
                <a:lnTo>
                  <a:pt x="7136295" y="1700600"/>
                </a:lnTo>
                <a:lnTo>
                  <a:pt x="7131140" y="1693045"/>
                </a:lnTo>
                <a:cubicBezTo>
                  <a:pt x="6977874" y="1483026"/>
                  <a:pt x="6788448" y="1305671"/>
                  <a:pt x="6577499" y="1148230"/>
                </a:cubicBezTo>
                <a:cubicBezTo>
                  <a:pt x="6245452" y="900401"/>
                  <a:pt x="5878538" y="716408"/>
                  <a:pt x="5494816" y="563527"/>
                </a:cubicBezTo>
                <a:cubicBezTo>
                  <a:pt x="5452491" y="546487"/>
                  <a:pt x="5409881" y="530036"/>
                  <a:pt x="5366967" y="514176"/>
                </a:cubicBezTo>
                <a:cubicBezTo>
                  <a:pt x="5326377" y="499156"/>
                  <a:pt x="5285430" y="485210"/>
                  <a:pt x="5244661" y="470725"/>
                </a:cubicBezTo>
                <a:cubicBezTo>
                  <a:pt x="5471517" y="572127"/>
                  <a:pt x="5691970" y="687263"/>
                  <a:pt x="5904822" y="815468"/>
                </a:cubicBezTo>
                <a:cubicBezTo>
                  <a:pt x="6336645" y="1080104"/>
                  <a:pt x="6718758" y="1400351"/>
                  <a:pt x="7015222" y="1815185"/>
                </a:cubicBezTo>
                <a:lnTo>
                  <a:pt x="7040454" y="1854830"/>
                </a:lnTo>
                <a:close/>
              </a:path>
            </a:pathLst>
          </a:custGeom>
          <a:solidFill>
            <a:schemeClr val="accent2"/>
          </a:solidFill>
          <a:ln w="12700" cap="flat">
            <a:noFill/>
            <a:prstDash val="solid"/>
            <a:miter/>
          </a:ln>
        </p:spPr>
        <p:txBody>
          <a:bodyPr wrap="square" rtlCol="0" anchor="ctr">
            <a:noAutofit/>
          </a:bodyPr>
          <a:lstStyle/>
          <a:p>
            <a:endParaRPr lang="en-US"/>
          </a:p>
        </p:txBody>
      </p:sp>
      <p:sp>
        <p:nvSpPr>
          <p:cNvPr id="3" name="Title 2">
            <a:extLst>
              <a:ext uri="{FF2B5EF4-FFF2-40B4-BE49-F238E27FC236}">
                <a16:creationId xmlns:a16="http://schemas.microsoft.com/office/drawing/2014/main" id="{9E0BD35B-F5D1-FB64-8FB2-E2C3132EB473}"/>
              </a:ext>
            </a:extLst>
          </p:cNvPr>
          <p:cNvSpPr>
            <a:spLocks noGrp="1"/>
          </p:cNvSpPr>
          <p:nvPr>
            <p:ph type="title"/>
          </p:nvPr>
        </p:nvSpPr>
        <p:spPr>
          <a:xfrm>
            <a:off x="841246" y="673770"/>
            <a:ext cx="3644489" cy="2414488"/>
          </a:xfrm>
        </p:spPr>
        <p:txBody>
          <a:bodyPr anchor="t">
            <a:normAutofit/>
          </a:bodyPr>
          <a:lstStyle/>
          <a:p>
            <a:r>
              <a:rPr lang="en-US" sz="4200" b="1" dirty="0">
                <a:solidFill>
                  <a:srgbClr val="FFFFFF"/>
                </a:solidFill>
              </a:rPr>
              <a:t>How does Agriculture Affect Nutrition</a:t>
            </a:r>
          </a:p>
        </p:txBody>
      </p:sp>
      <p:sp>
        <p:nvSpPr>
          <p:cNvPr id="4" name="Content Placeholder 3">
            <a:extLst>
              <a:ext uri="{FF2B5EF4-FFF2-40B4-BE49-F238E27FC236}">
                <a16:creationId xmlns:a16="http://schemas.microsoft.com/office/drawing/2014/main" id="{3CA729DA-BC7E-DE64-5D69-51B7C6978E17}"/>
              </a:ext>
            </a:extLst>
          </p:cNvPr>
          <p:cNvSpPr>
            <a:spLocks noGrp="1"/>
          </p:cNvSpPr>
          <p:nvPr>
            <p:ph idx="1"/>
          </p:nvPr>
        </p:nvSpPr>
        <p:spPr>
          <a:xfrm>
            <a:off x="3644900" y="882315"/>
            <a:ext cx="8115300" cy="5294647"/>
          </a:xfrm>
          <a:solidFill>
            <a:schemeClr val="accent2">
              <a:lumMod val="20000"/>
              <a:lumOff val="80000"/>
            </a:schemeClr>
          </a:solidFill>
        </p:spPr>
        <p:txBody>
          <a:bodyPr>
            <a:noAutofit/>
          </a:bodyPr>
          <a:lstStyle/>
          <a:p>
            <a:pPr algn="just">
              <a:buFont typeface="Wingdings" panose="05000000000000000000" pitchFamily="2" charset="2"/>
              <a:buChar char="ü"/>
            </a:pPr>
            <a:r>
              <a:rPr lang="en-US" sz="1600" dirty="0"/>
              <a:t>There are </a:t>
            </a:r>
            <a:r>
              <a:rPr lang="en-US" sz="1600" b="1" dirty="0"/>
              <a:t>three essential linkages </a:t>
            </a:r>
            <a:r>
              <a:rPr lang="en-US" sz="1600" dirty="0"/>
              <a:t>between agriculture and nutrition—food production, income, and gender (how women’s time and energy are spent). </a:t>
            </a:r>
          </a:p>
          <a:p>
            <a:pPr algn="just">
              <a:buFont typeface="Wingdings" panose="05000000000000000000" pitchFamily="2" charset="2"/>
              <a:buChar char="ü"/>
            </a:pPr>
            <a:r>
              <a:rPr lang="en-US" sz="1600" dirty="0"/>
              <a:t>The most obvious linkage between agriculture and nutrition is the </a:t>
            </a:r>
            <a:r>
              <a:rPr lang="en-US" sz="1600" b="1" dirty="0"/>
              <a:t>production of nutritious foods</a:t>
            </a:r>
            <a:r>
              <a:rPr lang="en-US" sz="1600" dirty="0"/>
              <a:t>. This is one way agriculture can contribute positively to nutrition—by making more diverse, nutritious foods available in local markets and in farmer households. </a:t>
            </a:r>
          </a:p>
          <a:p>
            <a:pPr algn="just">
              <a:buFont typeface="Wingdings" panose="05000000000000000000" pitchFamily="2" charset="2"/>
              <a:buChar char="ü"/>
            </a:pPr>
            <a:r>
              <a:rPr lang="en-US" sz="1600" dirty="0"/>
              <a:t>Households also </a:t>
            </a:r>
            <a:r>
              <a:rPr lang="en-US" sz="1600" b="1" dirty="0"/>
              <a:t>depend on income</a:t>
            </a:r>
            <a:r>
              <a:rPr lang="en-US" sz="1600" dirty="0"/>
              <a:t>, which they use to purchase food, health services and hygiene-related goods that are necessary to maintain good health and nutrition. </a:t>
            </a:r>
          </a:p>
          <a:p>
            <a:pPr algn="just">
              <a:buFont typeface="Wingdings" panose="05000000000000000000" pitchFamily="2" charset="2"/>
              <a:buChar char="ü"/>
            </a:pPr>
            <a:r>
              <a:rPr lang="en-US" sz="1600" dirty="0"/>
              <a:t>Not all household income derives from agriculture related-activities. One way to promote resiliency is to assist households with both </a:t>
            </a:r>
            <a:r>
              <a:rPr lang="en-US" sz="1600" b="1" dirty="0"/>
              <a:t>on-farm and off-farm income-earning </a:t>
            </a:r>
            <a:r>
              <a:rPr lang="en-US" sz="1600" dirty="0"/>
              <a:t>opportunities</a:t>
            </a:r>
          </a:p>
          <a:p>
            <a:pPr algn="just">
              <a:buFont typeface="Wingdings" panose="05000000000000000000" pitchFamily="2" charset="2"/>
              <a:buChar char="ü"/>
            </a:pPr>
            <a:r>
              <a:rPr lang="en-US" sz="1600" dirty="0"/>
              <a:t>Women are highly engaged in </a:t>
            </a:r>
            <a:r>
              <a:rPr lang="en-US" sz="1600" b="1" dirty="0"/>
              <a:t>agricultural activities</a:t>
            </a:r>
            <a:r>
              <a:rPr lang="en-US" sz="1600" dirty="0"/>
              <a:t>. How women use </a:t>
            </a:r>
            <a:r>
              <a:rPr lang="en-US" sz="1600" b="1" dirty="0"/>
              <a:t>their time </a:t>
            </a:r>
            <a:r>
              <a:rPr lang="en-US" sz="1600" dirty="0"/>
              <a:t>and </a:t>
            </a:r>
            <a:r>
              <a:rPr lang="en-US" sz="1600" b="1" dirty="0"/>
              <a:t>energy</a:t>
            </a:r>
            <a:r>
              <a:rPr lang="en-US" sz="1600" dirty="0"/>
              <a:t> can have significant implications for </a:t>
            </a:r>
            <a:r>
              <a:rPr lang="en-US" sz="1600" b="1" dirty="0"/>
              <a:t>their health and nutrition</a:t>
            </a:r>
            <a:r>
              <a:rPr lang="en-US" sz="1600" dirty="0"/>
              <a:t> as well as </a:t>
            </a:r>
            <a:r>
              <a:rPr lang="en-US" sz="1600" b="1" dirty="0"/>
              <a:t>the health </a:t>
            </a:r>
            <a:r>
              <a:rPr lang="en-US" sz="1600" dirty="0"/>
              <a:t>and </a:t>
            </a:r>
            <a:r>
              <a:rPr lang="en-US" sz="1600" b="1" dirty="0"/>
              <a:t>nutrition of their children</a:t>
            </a:r>
            <a:r>
              <a:rPr lang="en-US" sz="1600" dirty="0"/>
              <a:t>. </a:t>
            </a:r>
          </a:p>
          <a:p>
            <a:pPr algn="just">
              <a:buFont typeface="Wingdings" panose="05000000000000000000" pitchFamily="2" charset="2"/>
              <a:buChar char="ü"/>
            </a:pPr>
            <a:r>
              <a:rPr lang="en-US" sz="1600" dirty="0"/>
              <a:t>Women who have some </a:t>
            </a:r>
            <a:r>
              <a:rPr lang="en-US" sz="1600" b="1" dirty="0"/>
              <a:t>control over how household income</a:t>
            </a:r>
            <a:r>
              <a:rPr lang="en-US" sz="1600" dirty="0"/>
              <a:t> is spent tend to ensure that household income is spent on things that improve the health of the family (USAID 2017).</a:t>
            </a:r>
          </a:p>
        </p:txBody>
      </p:sp>
    </p:spTree>
    <p:extLst>
      <p:ext uri="{BB962C8B-B14F-4D97-AF65-F5344CB8AC3E}">
        <p14:creationId xmlns:p14="http://schemas.microsoft.com/office/powerpoint/2010/main" val="33795674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244" name="Rectangle 51243">
            <a:extLst>
              <a:ext uri="{FF2B5EF4-FFF2-40B4-BE49-F238E27FC236}">
                <a16:creationId xmlns:a16="http://schemas.microsoft.com/office/drawing/2014/main" id="{A6D37EE4-EA1B-46EE-A54B-5233C63C96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204" name="Content Placeholder 1"/>
          <p:cNvSpPr>
            <a:spLocks noGrp="1"/>
          </p:cNvSpPr>
          <p:nvPr>
            <p:ph type="title" idx="4294967295"/>
          </p:nvPr>
        </p:nvSpPr>
        <p:spPr>
          <a:xfrm>
            <a:off x="572493" y="238539"/>
            <a:ext cx="11047013" cy="1434415"/>
          </a:xfrm>
        </p:spPr>
        <p:txBody>
          <a:bodyPr vert="horz" lIns="91440" tIns="45720" rIns="91440" bIns="45720" rtlCol="0" anchor="b">
            <a:noAutofit/>
          </a:bodyPr>
          <a:lstStyle/>
          <a:p>
            <a:pPr marL="365125" indent="-255588" algn="ctr"/>
            <a:r>
              <a:rPr lang="en-US" sz="2800" b="1" dirty="0">
                <a:solidFill>
                  <a:srgbClr val="0070C0"/>
                </a:solidFill>
              </a:rPr>
              <a:t>Narrowing the “nutrition gap”- </a:t>
            </a:r>
            <a:br>
              <a:rPr lang="en-US" sz="2800" b="1" dirty="0">
                <a:solidFill>
                  <a:srgbClr val="0070C0"/>
                </a:solidFill>
              </a:rPr>
            </a:br>
            <a:r>
              <a:rPr lang="en-US" sz="2800" b="1" dirty="0">
                <a:solidFill>
                  <a:srgbClr val="0070C0"/>
                </a:solidFill>
              </a:rPr>
              <a:t>the gap between what food are available and what foods are needed </a:t>
            </a:r>
            <a:br>
              <a:rPr lang="en-US" sz="2800" b="1" dirty="0">
                <a:solidFill>
                  <a:srgbClr val="0070C0"/>
                </a:solidFill>
              </a:rPr>
            </a:br>
            <a:r>
              <a:rPr lang="en-US" sz="2800" b="1" dirty="0">
                <a:solidFill>
                  <a:srgbClr val="0070C0"/>
                </a:solidFill>
              </a:rPr>
              <a:t>for a healthy diet</a:t>
            </a:r>
          </a:p>
        </p:txBody>
      </p:sp>
      <p:sp>
        <p:nvSpPr>
          <p:cNvPr id="51246" name="sketch line">
            <a:extLst>
              <a:ext uri="{FF2B5EF4-FFF2-40B4-BE49-F238E27FC236}">
                <a16:creationId xmlns:a16="http://schemas.microsoft.com/office/drawing/2014/main" id="{927D5270-6648-4CC1-8F78-48BE299CAC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767709"/>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238" name="Picture 51205" descr="Vegetables on display at a market">
            <a:extLst>
              <a:ext uri="{FF2B5EF4-FFF2-40B4-BE49-F238E27FC236}">
                <a16:creationId xmlns:a16="http://schemas.microsoft.com/office/drawing/2014/main" id="{95A014E8-810E-F991-0CF7-3E121DD81B3A}"/>
              </a:ext>
            </a:extLst>
          </p:cNvPr>
          <p:cNvPicPr>
            <a:picLocks noChangeAspect="1"/>
          </p:cNvPicPr>
          <p:nvPr/>
        </p:nvPicPr>
        <p:blipFill rotWithShape="1">
          <a:blip r:embed="rId2"/>
          <a:srcRect l="24872" r="12212" b="2"/>
          <a:stretch/>
        </p:blipFill>
        <p:spPr>
          <a:xfrm>
            <a:off x="572492" y="2002056"/>
            <a:ext cx="3943849" cy="4184060"/>
          </a:xfrm>
          <a:custGeom>
            <a:avLst/>
            <a:gdLst/>
            <a:ahLst/>
            <a:cxnLst/>
            <a:rect l="l" t="t" r="r" b="b"/>
            <a:pathLst>
              <a:path w="3807743" h="6307845">
                <a:moveTo>
                  <a:pt x="723201" y="386"/>
                </a:moveTo>
                <a:cubicBezTo>
                  <a:pt x="853884" y="-4204"/>
                  <a:pt x="1013493" y="33912"/>
                  <a:pt x="1176100" y="22622"/>
                </a:cubicBezTo>
                <a:cubicBezTo>
                  <a:pt x="1230302" y="18859"/>
                  <a:pt x="1281736" y="20622"/>
                  <a:pt x="1331852" y="24473"/>
                </a:cubicBezTo>
                <a:lnTo>
                  <a:pt x="1439547" y="34944"/>
                </a:lnTo>
                <a:lnTo>
                  <a:pt x="1484197" y="36226"/>
                </a:lnTo>
                <a:cubicBezTo>
                  <a:pt x="1535166" y="35421"/>
                  <a:pt x="1586369" y="31625"/>
                  <a:pt x="1636625" y="22622"/>
                </a:cubicBezTo>
                <a:cubicBezTo>
                  <a:pt x="1686882" y="13619"/>
                  <a:pt x="1729837" y="10653"/>
                  <a:pt x="1768740" y="10885"/>
                </a:cubicBezTo>
                <a:lnTo>
                  <a:pt x="1829538" y="15086"/>
                </a:lnTo>
                <a:lnTo>
                  <a:pt x="1869968" y="7996"/>
                </a:lnTo>
                <a:cubicBezTo>
                  <a:pt x="1953577" y="-31"/>
                  <a:pt x="2036989" y="9808"/>
                  <a:pt x="2112925" y="20118"/>
                </a:cubicBezTo>
                <a:lnTo>
                  <a:pt x="2119331" y="20977"/>
                </a:lnTo>
                <a:lnTo>
                  <a:pt x="2221855" y="13374"/>
                </a:lnTo>
                <a:cubicBezTo>
                  <a:pt x="2261207" y="12845"/>
                  <a:pt x="2298379" y="14359"/>
                  <a:pt x="2333484" y="16393"/>
                </a:cubicBezTo>
                <a:lnTo>
                  <a:pt x="2372613" y="18812"/>
                </a:lnTo>
                <a:lnTo>
                  <a:pt x="2404945" y="9387"/>
                </a:lnTo>
                <a:cubicBezTo>
                  <a:pt x="2452532" y="1754"/>
                  <a:pt x="2506192" y="9333"/>
                  <a:pt x="2561622" y="17814"/>
                </a:cubicBezTo>
                <a:lnTo>
                  <a:pt x="2583950" y="20591"/>
                </a:lnTo>
                <a:lnTo>
                  <a:pt x="2643527" y="20319"/>
                </a:lnTo>
                <a:cubicBezTo>
                  <a:pt x="2669677" y="20426"/>
                  <a:pt x="2697963" y="20717"/>
                  <a:pt x="2727392" y="21103"/>
                </a:cubicBezTo>
                <a:lnTo>
                  <a:pt x="2786908" y="21989"/>
                </a:lnTo>
                <a:lnTo>
                  <a:pt x="2846459" y="13267"/>
                </a:lnTo>
                <a:cubicBezTo>
                  <a:pt x="2896401" y="10176"/>
                  <a:pt x="2960607" y="12733"/>
                  <a:pt x="3036361" y="17072"/>
                </a:cubicBezTo>
                <a:lnTo>
                  <a:pt x="3129100" y="22671"/>
                </a:lnTo>
                <a:lnTo>
                  <a:pt x="3130653" y="22622"/>
                </a:lnTo>
                <a:cubicBezTo>
                  <a:pt x="3178874" y="19804"/>
                  <a:pt x="3260845" y="26231"/>
                  <a:pt x="3352422" y="32691"/>
                </a:cubicBezTo>
                <a:lnTo>
                  <a:pt x="3362608" y="33356"/>
                </a:lnTo>
                <a:lnTo>
                  <a:pt x="3446036" y="35579"/>
                </a:lnTo>
                <a:cubicBezTo>
                  <a:pt x="3550323" y="36566"/>
                  <a:pt x="3662083" y="33535"/>
                  <a:pt x="3778601" y="22622"/>
                </a:cubicBezTo>
                <a:cubicBezTo>
                  <a:pt x="3793981" y="243672"/>
                  <a:pt x="3764152" y="318695"/>
                  <a:pt x="3778601" y="467157"/>
                </a:cubicBezTo>
                <a:cubicBezTo>
                  <a:pt x="3790077" y="557563"/>
                  <a:pt x="3783697" y="684218"/>
                  <a:pt x="3777639" y="811856"/>
                </a:cubicBezTo>
                <a:lnTo>
                  <a:pt x="3773760" y="922625"/>
                </a:lnTo>
                <a:lnTo>
                  <a:pt x="3778601" y="974384"/>
                </a:lnTo>
                <a:cubicBezTo>
                  <a:pt x="3785784" y="1003717"/>
                  <a:pt x="3785160" y="1041120"/>
                  <a:pt x="3781239" y="1085904"/>
                </a:cubicBezTo>
                <a:lnTo>
                  <a:pt x="3776107" y="1132519"/>
                </a:lnTo>
                <a:lnTo>
                  <a:pt x="3778601" y="1162456"/>
                </a:lnTo>
                <a:cubicBezTo>
                  <a:pt x="3791360" y="1256797"/>
                  <a:pt x="3774958" y="1367020"/>
                  <a:pt x="3763568" y="1469787"/>
                </a:cubicBezTo>
                <a:lnTo>
                  <a:pt x="3758806" y="1520515"/>
                </a:lnTo>
                <a:lnTo>
                  <a:pt x="3760417" y="1549437"/>
                </a:lnTo>
                <a:cubicBezTo>
                  <a:pt x="3764298" y="1588133"/>
                  <a:pt x="3770171" y="1628243"/>
                  <a:pt x="3778601" y="1669683"/>
                </a:cubicBezTo>
                <a:cubicBezTo>
                  <a:pt x="3846039" y="2001203"/>
                  <a:pt x="3774784" y="2142285"/>
                  <a:pt x="3778601" y="2364982"/>
                </a:cubicBezTo>
                <a:lnTo>
                  <a:pt x="3776565" y="2406088"/>
                </a:lnTo>
                <a:lnTo>
                  <a:pt x="3778601" y="2427673"/>
                </a:lnTo>
                <a:cubicBezTo>
                  <a:pt x="3821357" y="2695960"/>
                  <a:pt x="3735684" y="2699438"/>
                  <a:pt x="3778601" y="2809517"/>
                </a:cubicBezTo>
                <a:cubicBezTo>
                  <a:pt x="3789330" y="2837037"/>
                  <a:pt x="3791666" y="2872927"/>
                  <a:pt x="3789892" y="2914654"/>
                </a:cubicBezTo>
                <a:lnTo>
                  <a:pt x="3784971" y="2966248"/>
                </a:lnTo>
                <a:lnTo>
                  <a:pt x="3796722" y="3024078"/>
                </a:lnTo>
                <a:cubicBezTo>
                  <a:pt x="3809238" y="3115139"/>
                  <a:pt x="3806232" y="3210898"/>
                  <a:pt x="3799338" y="3302850"/>
                </a:cubicBezTo>
                <a:lnTo>
                  <a:pt x="3787405" y="3438354"/>
                </a:lnTo>
                <a:lnTo>
                  <a:pt x="3790719" y="3460532"/>
                </a:lnTo>
                <a:cubicBezTo>
                  <a:pt x="3797323" y="3541872"/>
                  <a:pt x="3789007" y="3624193"/>
                  <a:pt x="3780361" y="3709762"/>
                </a:cubicBezTo>
                <a:lnTo>
                  <a:pt x="3780169" y="3712283"/>
                </a:lnTo>
                <a:lnTo>
                  <a:pt x="3781239" y="3768266"/>
                </a:lnTo>
                <a:cubicBezTo>
                  <a:pt x="3780994" y="3815588"/>
                  <a:pt x="3779902" y="3863939"/>
                  <a:pt x="3778794" y="3912511"/>
                </a:cubicBezTo>
                <a:lnTo>
                  <a:pt x="3776324" y="4054010"/>
                </a:lnTo>
                <a:lnTo>
                  <a:pt x="3778601" y="4074733"/>
                </a:lnTo>
                <a:cubicBezTo>
                  <a:pt x="3822365" y="4336760"/>
                  <a:pt x="3765189" y="4482586"/>
                  <a:pt x="3778601" y="4644650"/>
                </a:cubicBezTo>
                <a:cubicBezTo>
                  <a:pt x="3781954" y="4685166"/>
                  <a:pt x="3782850" y="4718916"/>
                  <a:pt x="3782504" y="4749344"/>
                </a:cubicBezTo>
                <a:lnTo>
                  <a:pt x="3780512" y="4796832"/>
                </a:lnTo>
                <a:lnTo>
                  <a:pt x="3786260" y="4877451"/>
                </a:lnTo>
                <a:cubicBezTo>
                  <a:pt x="3786165" y="4918212"/>
                  <a:pt x="3784020" y="4964155"/>
                  <a:pt x="3781623" y="5015963"/>
                </a:cubicBezTo>
                <a:lnTo>
                  <a:pt x="3779076" y="5087925"/>
                </a:lnTo>
                <a:lnTo>
                  <a:pt x="3779599" y="5155456"/>
                </a:lnTo>
                <a:lnTo>
                  <a:pt x="3775907" y="5219073"/>
                </a:lnTo>
                <a:lnTo>
                  <a:pt x="3778601" y="5402640"/>
                </a:lnTo>
                <a:cubicBezTo>
                  <a:pt x="3780494" y="5441637"/>
                  <a:pt x="3781680" y="5475146"/>
                  <a:pt x="3782335" y="5504141"/>
                </a:cubicBezTo>
                <a:lnTo>
                  <a:pt x="3782798" y="5566951"/>
                </a:lnTo>
                <a:lnTo>
                  <a:pt x="3786885" y="5599303"/>
                </a:lnTo>
                <a:cubicBezTo>
                  <a:pt x="3799534" y="5776838"/>
                  <a:pt x="3769350" y="6111156"/>
                  <a:pt x="3778601" y="6291711"/>
                </a:cubicBezTo>
                <a:cubicBezTo>
                  <a:pt x="3687392" y="6306733"/>
                  <a:pt x="3632350" y="6304889"/>
                  <a:pt x="3574752" y="6300212"/>
                </a:cubicBezTo>
                <a:lnTo>
                  <a:pt x="3545837" y="6297718"/>
                </a:lnTo>
                <a:lnTo>
                  <a:pt x="3527963" y="6296834"/>
                </a:lnTo>
                <a:cubicBezTo>
                  <a:pt x="3482151" y="6294419"/>
                  <a:pt x="3430025" y="6291672"/>
                  <a:pt x="3355561" y="6291711"/>
                </a:cubicBezTo>
                <a:cubicBezTo>
                  <a:pt x="3304843" y="6293555"/>
                  <a:pt x="3262749" y="6292377"/>
                  <a:pt x="3225711" y="6290098"/>
                </a:cubicBezTo>
                <a:lnTo>
                  <a:pt x="3218247" y="6289525"/>
                </a:lnTo>
                <a:lnTo>
                  <a:pt x="3198550" y="6289212"/>
                </a:lnTo>
                <a:cubicBezTo>
                  <a:pt x="3144315" y="6287803"/>
                  <a:pt x="3088976" y="6286105"/>
                  <a:pt x="3034921" y="6284968"/>
                </a:cubicBezTo>
                <a:lnTo>
                  <a:pt x="2973802" y="6284626"/>
                </a:lnTo>
                <a:lnTo>
                  <a:pt x="2932520" y="6291711"/>
                </a:lnTo>
                <a:cubicBezTo>
                  <a:pt x="2893699" y="6300111"/>
                  <a:pt x="2847670" y="6301992"/>
                  <a:pt x="2797581" y="6300669"/>
                </a:cubicBezTo>
                <a:lnTo>
                  <a:pt x="2672392" y="6292599"/>
                </a:lnTo>
                <a:lnTo>
                  <a:pt x="2629726" y="6293120"/>
                </a:lnTo>
                <a:lnTo>
                  <a:pt x="2540544" y="6284698"/>
                </a:lnTo>
                <a:lnTo>
                  <a:pt x="2473475" y="6280786"/>
                </a:lnTo>
                <a:cubicBezTo>
                  <a:pt x="2419724" y="6279900"/>
                  <a:pt x="2368202" y="6282437"/>
                  <a:pt x="2322057" y="6291711"/>
                </a:cubicBezTo>
                <a:cubicBezTo>
                  <a:pt x="2275912" y="6300985"/>
                  <a:pt x="2236301" y="6305003"/>
                  <a:pt x="2199195" y="6305968"/>
                </a:cubicBezTo>
                <a:lnTo>
                  <a:pt x="2094190" y="6302012"/>
                </a:lnTo>
                <a:lnTo>
                  <a:pt x="2029724" y="6307766"/>
                </a:lnTo>
                <a:cubicBezTo>
                  <a:pt x="1971866" y="6308389"/>
                  <a:pt x="1916420" y="6305265"/>
                  <a:pt x="1864312" y="6301339"/>
                </a:cubicBezTo>
                <a:lnTo>
                  <a:pt x="1761307" y="6293375"/>
                </a:lnTo>
                <a:lnTo>
                  <a:pt x="1745972" y="6293782"/>
                </a:lnTo>
                <a:cubicBezTo>
                  <a:pt x="1699734" y="6294177"/>
                  <a:pt x="1664143" y="6292827"/>
                  <a:pt x="1633352" y="6291083"/>
                </a:cubicBezTo>
                <a:lnTo>
                  <a:pt x="1621369" y="6290324"/>
                </a:lnTo>
                <a:lnTo>
                  <a:pt x="1599140" y="6291711"/>
                </a:lnTo>
                <a:cubicBezTo>
                  <a:pt x="1564093" y="6296354"/>
                  <a:pt x="1527169" y="6296254"/>
                  <a:pt x="1488567" y="6294097"/>
                </a:cubicBezTo>
                <a:lnTo>
                  <a:pt x="1429716" y="6289243"/>
                </a:lnTo>
                <a:lnTo>
                  <a:pt x="1401008" y="6291711"/>
                </a:lnTo>
                <a:cubicBezTo>
                  <a:pt x="1314301" y="6301163"/>
                  <a:pt x="1222976" y="6299856"/>
                  <a:pt x="1127367" y="6296839"/>
                </a:cubicBezTo>
                <a:lnTo>
                  <a:pt x="1062601" y="6295730"/>
                </a:lnTo>
                <a:lnTo>
                  <a:pt x="964991" y="6305909"/>
                </a:lnTo>
                <a:cubicBezTo>
                  <a:pt x="833250" y="6307778"/>
                  <a:pt x="714190" y="6280255"/>
                  <a:pt x="603122" y="6291711"/>
                </a:cubicBezTo>
                <a:cubicBezTo>
                  <a:pt x="455032" y="6306986"/>
                  <a:pt x="261206" y="6260346"/>
                  <a:pt x="30143" y="6291711"/>
                </a:cubicBezTo>
                <a:cubicBezTo>
                  <a:pt x="-1198" y="6167281"/>
                  <a:pt x="7291" y="6044138"/>
                  <a:pt x="19371" y="5934598"/>
                </a:cubicBezTo>
                <a:lnTo>
                  <a:pt x="33559" y="5801663"/>
                </a:lnTo>
                <a:lnTo>
                  <a:pt x="30143" y="5784485"/>
                </a:lnTo>
                <a:cubicBezTo>
                  <a:pt x="7257" y="5691455"/>
                  <a:pt x="7506" y="5585492"/>
                  <a:pt x="13352" y="5476692"/>
                </a:cubicBezTo>
                <a:lnTo>
                  <a:pt x="21882" y="5346809"/>
                </a:lnTo>
                <a:lnTo>
                  <a:pt x="22064" y="5339439"/>
                </a:lnTo>
                <a:lnTo>
                  <a:pt x="29601" y="5166357"/>
                </a:lnTo>
                <a:lnTo>
                  <a:pt x="30143" y="5151877"/>
                </a:lnTo>
                <a:cubicBezTo>
                  <a:pt x="30018" y="5125783"/>
                  <a:pt x="30111" y="5102484"/>
                  <a:pt x="30346" y="5081409"/>
                </a:cubicBezTo>
                <a:lnTo>
                  <a:pt x="30433" y="5076663"/>
                </a:lnTo>
                <a:lnTo>
                  <a:pt x="30143" y="4963804"/>
                </a:lnTo>
                <a:cubicBezTo>
                  <a:pt x="27040" y="4910138"/>
                  <a:pt x="27067" y="4856021"/>
                  <a:pt x="28459" y="4800989"/>
                </a:cubicBezTo>
                <a:lnTo>
                  <a:pt x="30399" y="4750796"/>
                </a:lnTo>
                <a:lnTo>
                  <a:pt x="31514" y="4666872"/>
                </a:lnTo>
                <a:lnTo>
                  <a:pt x="34697" y="4639551"/>
                </a:lnTo>
                <a:lnTo>
                  <a:pt x="34963" y="4632686"/>
                </a:lnTo>
                <a:cubicBezTo>
                  <a:pt x="37318" y="4575362"/>
                  <a:pt x="39271" y="4516661"/>
                  <a:pt x="39056" y="4456118"/>
                </a:cubicBezTo>
                <a:lnTo>
                  <a:pt x="36996" y="4412759"/>
                </a:lnTo>
                <a:lnTo>
                  <a:pt x="30143" y="4388188"/>
                </a:lnTo>
                <a:cubicBezTo>
                  <a:pt x="7389" y="4328002"/>
                  <a:pt x="11492" y="4256950"/>
                  <a:pt x="19232" y="4188739"/>
                </a:cubicBezTo>
                <a:lnTo>
                  <a:pt x="23985" y="4147809"/>
                </a:lnTo>
                <a:lnTo>
                  <a:pt x="23690" y="4087290"/>
                </a:lnTo>
                <a:lnTo>
                  <a:pt x="29097" y="3984687"/>
                </a:lnTo>
                <a:lnTo>
                  <a:pt x="28035" y="3962690"/>
                </a:lnTo>
                <a:cubicBezTo>
                  <a:pt x="28525" y="3945828"/>
                  <a:pt x="30052" y="3926691"/>
                  <a:pt x="32148" y="3905387"/>
                </a:cubicBezTo>
                <a:lnTo>
                  <a:pt x="34754" y="3881032"/>
                </a:lnTo>
                <a:lnTo>
                  <a:pt x="39206" y="3802233"/>
                </a:lnTo>
                <a:cubicBezTo>
                  <a:pt x="39778" y="3763353"/>
                  <a:pt x="37619" y="3728800"/>
                  <a:pt x="30143" y="3698588"/>
                </a:cubicBezTo>
                <a:cubicBezTo>
                  <a:pt x="7714" y="3607954"/>
                  <a:pt x="33117" y="3482508"/>
                  <a:pt x="36579" y="3365983"/>
                </a:cubicBezTo>
                <a:lnTo>
                  <a:pt x="36510" y="3356621"/>
                </a:lnTo>
                <a:lnTo>
                  <a:pt x="30143" y="3311044"/>
                </a:lnTo>
                <a:cubicBezTo>
                  <a:pt x="14271" y="3224157"/>
                  <a:pt x="11445" y="3149243"/>
                  <a:pt x="14856" y="3082749"/>
                </a:cubicBezTo>
                <a:lnTo>
                  <a:pt x="22229" y="3005366"/>
                </a:lnTo>
                <a:lnTo>
                  <a:pt x="27244" y="2895198"/>
                </a:lnTo>
                <a:cubicBezTo>
                  <a:pt x="29143" y="2848776"/>
                  <a:pt x="30527" y="2799531"/>
                  <a:pt x="30143" y="2746826"/>
                </a:cubicBezTo>
                <a:lnTo>
                  <a:pt x="36784" y="2638240"/>
                </a:lnTo>
                <a:lnTo>
                  <a:pt x="30143" y="2615745"/>
                </a:lnTo>
                <a:cubicBezTo>
                  <a:pt x="-20952" y="2495890"/>
                  <a:pt x="17898" y="2340273"/>
                  <a:pt x="37923" y="2201958"/>
                </a:cubicBezTo>
                <a:lnTo>
                  <a:pt x="42734" y="2158379"/>
                </a:lnTo>
                <a:lnTo>
                  <a:pt x="30143" y="2114218"/>
                </a:lnTo>
                <a:cubicBezTo>
                  <a:pt x="2269" y="2040950"/>
                  <a:pt x="-2735" y="1972014"/>
                  <a:pt x="1162" y="1906697"/>
                </a:cubicBezTo>
                <a:lnTo>
                  <a:pt x="6289" y="1854885"/>
                </a:lnTo>
                <a:lnTo>
                  <a:pt x="8053" y="1809168"/>
                </a:lnTo>
                <a:cubicBezTo>
                  <a:pt x="9832" y="1790244"/>
                  <a:pt x="12470" y="1771472"/>
                  <a:pt x="15415" y="1752867"/>
                </a:cubicBezTo>
                <a:lnTo>
                  <a:pt x="30925" y="1652561"/>
                </a:lnTo>
                <a:lnTo>
                  <a:pt x="30143" y="1606992"/>
                </a:lnTo>
                <a:cubicBezTo>
                  <a:pt x="28397" y="1588584"/>
                  <a:pt x="27931" y="1568665"/>
                  <a:pt x="28348" y="1547550"/>
                </a:cubicBezTo>
                <a:lnTo>
                  <a:pt x="29206" y="1531212"/>
                </a:lnTo>
                <a:lnTo>
                  <a:pt x="23637" y="1487282"/>
                </a:lnTo>
                <a:cubicBezTo>
                  <a:pt x="16479" y="1367166"/>
                  <a:pt x="59638" y="1246041"/>
                  <a:pt x="30143" y="1156757"/>
                </a:cubicBezTo>
                <a:cubicBezTo>
                  <a:pt x="21716" y="1131248"/>
                  <a:pt x="18318" y="1090735"/>
                  <a:pt x="17757" y="1041370"/>
                </a:cubicBezTo>
                <a:lnTo>
                  <a:pt x="18463" y="985697"/>
                </a:lnTo>
                <a:lnTo>
                  <a:pt x="16239" y="975915"/>
                </a:lnTo>
                <a:cubicBezTo>
                  <a:pt x="13541" y="957312"/>
                  <a:pt x="12597" y="940330"/>
                  <a:pt x="12862" y="924477"/>
                </a:cubicBezTo>
                <a:lnTo>
                  <a:pt x="23640" y="845857"/>
                </a:lnTo>
                <a:lnTo>
                  <a:pt x="30907" y="688163"/>
                </a:lnTo>
                <a:lnTo>
                  <a:pt x="31375" y="662715"/>
                </a:lnTo>
                <a:lnTo>
                  <a:pt x="30143" y="655230"/>
                </a:lnTo>
                <a:cubicBezTo>
                  <a:pt x="20345" y="615334"/>
                  <a:pt x="17924" y="569960"/>
                  <a:pt x="19185" y="520814"/>
                </a:cubicBezTo>
                <a:lnTo>
                  <a:pt x="26662" y="415314"/>
                </a:lnTo>
                <a:lnTo>
                  <a:pt x="25635" y="383217"/>
                </a:lnTo>
                <a:cubicBezTo>
                  <a:pt x="25461" y="243905"/>
                  <a:pt x="35455" y="113017"/>
                  <a:pt x="30143" y="22622"/>
                </a:cubicBezTo>
                <a:cubicBezTo>
                  <a:pt x="90096" y="13526"/>
                  <a:pt x="146841" y="12585"/>
                  <a:pt x="200495" y="15390"/>
                </a:cubicBezTo>
                <a:lnTo>
                  <a:pt x="324102" y="27794"/>
                </a:lnTo>
                <a:lnTo>
                  <a:pt x="329634" y="27979"/>
                </a:lnTo>
                <a:cubicBezTo>
                  <a:pt x="398332" y="30204"/>
                  <a:pt x="468106" y="31425"/>
                  <a:pt x="551798" y="27886"/>
                </a:cubicBezTo>
                <a:lnTo>
                  <a:pt x="592464" y="25476"/>
                </a:lnTo>
                <a:lnTo>
                  <a:pt x="603122" y="22622"/>
                </a:lnTo>
                <a:cubicBezTo>
                  <a:pt x="639294" y="8191"/>
                  <a:pt x="679641" y="1916"/>
                  <a:pt x="723201" y="386"/>
                </a:cubicBezTo>
                <a:close/>
              </a:path>
            </a:pathLst>
          </a:custGeom>
        </p:spPr>
      </p:pic>
      <p:sp>
        <p:nvSpPr>
          <p:cNvPr id="51203" name="Rectangle 3"/>
          <p:cNvSpPr>
            <a:spLocks noGrp="1" noChangeArrowheads="1"/>
          </p:cNvSpPr>
          <p:nvPr>
            <p:ph type="body" idx="4294967295"/>
          </p:nvPr>
        </p:nvSpPr>
        <p:spPr>
          <a:xfrm>
            <a:off x="4905955" y="2071316"/>
            <a:ext cx="6713552" cy="4444760"/>
          </a:xfrm>
        </p:spPr>
        <p:txBody>
          <a:bodyPr vert="horz" lIns="91440" tIns="45720" rIns="91440" bIns="45720" rtlCol="0" anchor="t">
            <a:normAutofit/>
          </a:bodyPr>
          <a:lstStyle/>
          <a:p>
            <a:r>
              <a:rPr lang="en-US" sz="2400" dirty="0"/>
              <a:t>Poor diets low in quantity, quality and variety lead to hunger and malnutrition</a:t>
            </a:r>
          </a:p>
          <a:p>
            <a:r>
              <a:rPr lang="en-US" sz="2400" dirty="0"/>
              <a:t>Increased production of staple foods is not sufficient</a:t>
            </a:r>
          </a:p>
          <a:p>
            <a:r>
              <a:rPr lang="en-US" sz="2400" dirty="0"/>
              <a:t>Ensure local availability and access of the right mix of foods (dietary diversity) in all seasons</a:t>
            </a:r>
          </a:p>
          <a:p>
            <a:r>
              <a:rPr lang="en-US" sz="2400" dirty="0"/>
              <a:t>Consumers must be informed</a:t>
            </a:r>
          </a:p>
          <a:p>
            <a:r>
              <a:rPr lang="en-US" sz="2400" dirty="0"/>
              <a:t>Collaboration must be established with social protection </a:t>
            </a:r>
            <a:r>
              <a:rPr lang="en-US" sz="2400" dirty="0" err="1"/>
              <a:t>programmes</a:t>
            </a:r>
            <a:r>
              <a:rPr lang="en-US" sz="2400" dirty="0"/>
              <a:t> to reach the poorest</a:t>
            </a:r>
          </a:p>
        </p:txBody>
      </p:sp>
    </p:spTree>
    <p:extLst>
      <p:ext uri="{BB962C8B-B14F-4D97-AF65-F5344CB8AC3E}">
        <p14:creationId xmlns:p14="http://schemas.microsoft.com/office/powerpoint/2010/main" val="2722389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05EF0BC-1514-D6F7-B3E5-295CDF27EAD5}"/>
              </a:ext>
            </a:extLst>
          </p:cNvPr>
          <p:cNvPicPr>
            <a:picLocks noChangeAspect="1"/>
          </p:cNvPicPr>
          <p:nvPr/>
        </p:nvPicPr>
        <p:blipFill>
          <a:blip r:embed="rId2"/>
          <a:stretch>
            <a:fillRect/>
          </a:stretch>
        </p:blipFill>
        <p:spPr>
          <a:xfrm>
            <a:off x="0" y="146791"/>
            <a:ext cx="11931038" cy="6711209"/>
          </a:xfrm>
          <a:prstGeom prst="rect">
            <a:avLst/>
          </a:prstGeom>
        </p:spPr>
      </p:pic>
    </p:spTree>
    <p:extLst>
      <p:ext uri="{BB962C8B-B14F-4D97-AF65-F5344CB8AC3E}">
        <p14:creationId xmlns:p14="http://schemas.microsoft.com/office/powerpoint/2010/main" val="24280547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371597" y="348865"/>
            <a:ext cx="10044023" cy="877729"/>
          </a:xfrm>
        </p:spPr>
        <p:txBody>
          <a:bodyPr anchor="ctr">
            <a:normAutofit/>
          </a:bodyPr>
          <a:lstStyle/>
          <a:p>
            <a:r>
              <a:rPr lang="en-US" sz="4000" b="1">
                <a:solidFill>
                  <a:srgbClr val="FFFFFF"/>
                </a:solidFill>
              </a:rPr>
              <a:t>Making agriculture work for nutrition</a:t>
            </a:r>
          </a:p>
        </p:txBody>
      </p:sp>
      <p:graphicFrame>
        <p:nvGraphicFramePr>
          <p:cNvPr id="5" name="Content Placeholder 2">
            <a:extLst>
              <a:ext uri="{FF2B5EF4-FFF2-40B4-BE49-F238E27FC236}">
                <a16:creationId xmlns:a16="http://schemas.microsoft.com/office/drawing/2014/main" id="{8EA051A1-4A94-404A-39E8-DBFFB9386744}"/>
              </a:ext>
            </a:extLst>
          </p:cNvPr>
          <p:cNvGraphicFramePr>
            <a:graphicFrameLocks noGrp="1"/>
          </p:cNvGraphicFramePr>
          <p:nvPr>
            <p:ph idx="1"/>
            <p:extLst>
              <p:ext uri="{D42A27DB-BD31-4B8C-83A1-F6EECF244321}">
                <p14:modId xmlns:p14="http://schemas.microsoft.com/office/powerpoint/2010/main" val="1408194189"/>
              </p:ext>
            </p:extLst>
          </p:nvPr>
        </p:nvGraphicFramePr>
        <p:xfrm>
          <a:off x="644056" y="1575459"/>
          <a:ext cx="10927829" cy="51232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620744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52B939-D09F-D63C-7C0A-230B5E6C9766}"/>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A41E576C-92B7-6B35-0787-74FBECEA8B9D}"/>
              </a:ext>
            </a:extLst>
          </p:cNvPr>
          <p:cNvSpPr>
            <a:spLocks noGrp="1"/>
          </p:cNvSpPr>
          <p:nvPr>
            <p:ph idx="1"/>
          </p:nvPr>
        </p:nvSpPr>
        <p:spPr>
          <a:xfrm>
            <a:off x="838200" y="1825625"/>
            <a:ext cx="10515600" cy="3515001"/>
          </a:xfrm>
          <a:solidFill>
            <a:schemeClr val="accent5">
              <a:lumMod val="20000"/>
              <a:lumOff val="80000"/>
            </a:schemeClr>
          </a:solidFill>
        </p:spPr>
        <p:txBody>
          <a:bodyPr anchor="ctr">
            <a:normAutofit/>
          </a:bodyPr>
          <a:lstStyle/>
          <a:p>
            <a:pPr marL="0" indent="0" algn="ctr">
              <a:buNone/>
            </a:pPr>
            <a:r>
              <a:rPr lang="en-US" sz="7200" b="1" dirty="0"/>
              <a:t>Pre-learning activities</a:t>
            </a:r>
          </a:p>
        </p:txBody>
      </p:sp>
      <p:sp>
        <p:nvSpPr>
          <p:cNvPr id="4" name="Slide Number Placeholder 3">
            <a:extLst>
              <a:ext uri="{FF2B5EF4-FFF2-40B4-BE49-F238E27FC236}">
                <a16:creationId xmlns:a16="http://schemas.microsoft.com/office/drawing/2014/main" id="{26AADD08-FAC2-D879-6D43-38A25FC80F3F}"/>
              </a:ext>
            </a:extLst>
          </p:cNvPr>
          <p:cNvSpPr>
            <a:spLocks noGrp="1"/>
          </p:cNvSpPr>
          <p:nvPr>
            <p:ph type="sldNum" sz="quarter" idx="12"/>
          </p:nvPr>
        </p:nvSpPr>
        <p:spPr/>
        <p:txBody>
          <a:bodyPr/>
          <a:lstStyle/>
          <a:p>
            <a:fld id="{BB7217B5-ED1B-4422-BB90-71357A4EBF56}" type="slidenum">
              <a:rPr lang="en-US" smtClean="0"/>
              <a:pPr/>
              <a:t>2</a:t>
            </a:fld>
            <a:endParaRPr lang="en-US"/>
          </a:p>
        </p:txBody>
      </p:sp>
    </p:spTree>
    <p:extLst>
      <p:ext uri="{BB962C8B-B14F-4D97-AF65-F5344CB8AC3E}">
        <p14:creationId xmlns:p14="http://schemas.microsoft.com/office/powerpoint/2010/main" val="12407317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9412A842-B9E7-4C3C-B662-F4D51B2DAB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7C5032A8-28E7-4286-A04C-60ED3D7C1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37231" y="0"/>
            <a:ext cx="4454769" cy="6858000"/>
          </a:xfrm>
          <a:custGeom>
            <a:avLst/>
            <a:gdLst>
              <a:gd name="connsiteX0" fmla="*/ 5006297 w 5006297"/>
              <a:gd name="connsiteY0" fmla="*/ 0 h 6858000"/>
              <a:gd name="connsiteX1" fmla="*/ 1229608 w 5006297"/>
              <a:gd name="connsiteY1" fmla="*/ 0 h 6858000"/>
              <a:gd name="connsiteX2" fmla="*/ 1128285 w 5006297"/>
              <a:gd name="connsiteY2" fmla="*/ 156518 h 6858000"/>
              <a:gd name="connsiteX3" fmla="*/ 768782 w 5006297"/>
              <a:gd name="connsiteY3" fmla="*/ 825746 h 6858000"/>
              <a:gd name="connsiteX4" fmla="*/ 743290 w 5006297"/>
              <a:gd name="connsiteY4" fmla="*/ 860183 h 6858000"/>
              <a:gd name="connsiteX5" fmla="*/ 787138 w 5006297"/>
              <a:gd name="connsiteY5" fmla="*/ 756243 h 6858000"/>
              <a:gd name="connsiteX6" fmla="*/ 980544 w 5006297"/>
              <a:gd name="connsiteY6" fmla="*/ 339016 h 6858000"/>
              <a:gd name="connsiteX7" fmla="*/ 1161966 w 5006297"/>
              <a:gd name="connsiteY7" fmla="*/ 0 h 6858000"/>
              <a:gd name="connsiteX8" fmla="*/ 1104491 w 5006297"/>
              <a:gd name="connsiteY8" fmla="*/ 0 h 6858000"/>
              <a:gd name="connsiteX9" fmla="*/ 993044 w 5006297"/>
              <a:gd name="connsiteY9" fmla="*/ 204247 h 6858000"/>
              <a:gd name="connsiteX10" fmla="*/ 494731 w 5006297"/>
              <a:gd name="connsiteY10" fmla="*/ 1375322 h 6858000"/>
              <a:gd name="connsiteX11" fmla="*/ 46559 w 5006297"/>
              <a:gd name="connsiteY11" fmla="*/ 3329787 h 6858000"/>
              <a:gd name="connsiteX12" fmla="*/ 12272 w 5006297"/>
              <a:gd name="connsiteY12" fmla="*/ 4352595 h 6858000"/>
              <a:gd name="connsiteX13" fmla="*/ 171094 w 5006297"/>
              <a:gd name="connsiteY13" fmla="*/ 5544543 h 6858000"/>
              <a:gd name="connsiteX14" fmla="*/ 538125 w 5006297"/>
              <a:gd name="connsiteY14" fmla="*/ 6816123 h 6858000"/>
              <a:gd name="connsiteX15" fmla="*/ 555724 w 5006297"/>
              <a:gd name="connsiteY15" fmla="*/ 6858000 h 6858000"/>
              <a:gd name="connsiteX16" fmla="*/ 608303 w 5006297"/>
              <a:gd name="connsiteY16" fmla="*/ 6858000 h 6858000"/>
              <a:gd name="connsiteX17" fmla="*/ 596366 w 5006297"/>
              <a:gd name="connsiteY17" fmla="*/ 6829337 h 6858000"/>
              <a:gd name="connsiteX18" fmla="*/ 364843 w 5006297"/>
              <a:gd name="connsiteY18" fmla="*/ 6132604 h 6858000"/>
              <a:gd name="connsiteX19" fmla="*/ 213412 w 5006297"/>
              <a:gd name="connsiteY19" fmla="*/ 5505676 h 6858000"/>
              <a:gd name="connsiteX20" fmla="*/ 211628 w 5006297"/>
              <a:gd name="connsiteY20" fmla="*/ 5472254 h 6858000"/>
              <a:gd name="connsiteX21" fmla="*/ 311945 w 5006297"/>
              <a:gd name="connsiteY21" fmla="*/ 5821167 h 6858000"/>
              <a:gd name="connsiteX22" fmla="*/ 623960 w 5006297"/>
              <a:gd name="connsiteY22" fmla="*/ 6658826 h 6858000"/>
              <a:gd name="connsiteX23" fmla="*/ 717350 w 5006297"/>
              <a:gd name="connsiteY23" fmla="*/ 6858000 h 6858000"/>
              <a:gd name="connsiteX24" fmla="*/ 5006297 w 5006297"/>
              <a:gd name="connsiteY2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006297" h="6858000">
                <a:moveTo>
                  <a:pt x="5006297" y="0"/>
                </a:moveTo>
                <a:lnTo>
                  <a:pt x="1229608" y="0"/>
                </a:lnTo>
                <a:lnTo>
                  <a:pt x="1128285" y="156518"/>
                </a:lnTo>
                <a:cubicBezTo>
                  <a:pt x="996915" y="372642"/>
                  <a:pt x="877575" y="596029"/>
                  <a:pt x="768782" y="825746"/>
                </a:cubicBezTo>
                <a:cubicBezTo>
                  <a:pt x="763429" y="839224"/>
                  <a:pt x="754646" y="851089"/>
                  <a:pt x="743290" y="860183"/>
                </a:cubicBezTo>
                <a:cubicBezTo>
                  <a:pt x="757948" y="825621"/>
                  <a:pt x="772224" y="790805"/>
                  <a:pt x="787138" y="756243"/>
                </a:cubicBezTo>
                <a:cubicBezTo>
                  <a:pt x="848067" y="615114"/>
                  <a:pt x="912406" y="475964"/>
                  <a:pt x="980544" y="339016"/>
                </a:cubicBezTo>
                <a:lnTo>
                  <a:pt x="1161966" y="0"/>
                </a:lnTo>
                <a:lnTo>
                  <a:pt x="1104491" y="0"/>
                </a:lnTo>
                <a:lnTo>
                  <a:pt x="993044" y="204247"/>
                </a:lnTo>
                <a:cubicBezTo>
                  <a:pt x="798291" y="579761"/>
                  <a:pt x="634561" y="971401"/>
                  <a:pt x="494731" y="1375322"/>
                </a:cubicBezTo>
                <a:cubicBezTo>
                  <a:pt x="277072" y="2009491"/>
                  <a:pt x="126862" y="2664550"/>
                  <a:pt x="46559" y="3329787"/>
                </a:cubicBezTo>
                <a:cubicBezTo>
                  <a:pt x="4496" y="3670216"/>
                  <a:pt x="-14242" y="4010141"/>
                  <a:pt x="12272" y="4352595"/>
                </a:cubicBezTo>
                <a:cubicBezTo>
                  <a:pt x="43627" y="4752907"/>
                  <a:pt x="90918" y="5150814"/>
                  <a:pt x="171094" y="5544543"/>
                </a:cubicBezTo>
                <a:cubicBezTo>
                  <a:pt x="259524" y="5979227"/>
                  <a:pt x="379573" y="6403657"/>
                  <a:pt x="538125" y="6816123"/>
                </a:cubicBezTo>
                <a:lnTo>
                  <a:pt x="555724" y="6858000"/>
                </a:lnTo>
                <a:lnTo>
                  <a:pt x="608303" y="6858000"/>
                </a:lnTo>
                <a:lnTo>
                  <a:pt x="596366" y="6829337"/>
                </a:lnTo>
                <a:cubicBezTo>
                  <a:pt x="508696" y="6602484"/>
                  <a:pt x="431985" y="6369981"/>
                  <a:pt x="364843" y="6132604"/>
                </a:cubicBezTo>
                <a:cubicBezTo>
                  <a:pt x="306463" y="5925865"/>
                  <a:pt x="263378" y="5714822"/>
                  <a:pt x="213412" y="5505676"/>
                </a:cubicBezTo>
                <a:cubicBezTo>
                  <a:pt x="212231" y="5494574"/>
                  <a:pt x="211637" y="5483421"/>
                  <a:pt x="211628" y="5472254"/>
                </a:cubicBezTo>
                <a:cubicBezTo>
                  <a:pt x="248210" y="5599108"/>
                  <a:pt x="277401" y="5710897"/>
                  <a:pt x="311945" y="5821167"/>
                </a:cubicBezTo>
                <a:cubicBezTo>
                  <a:pt x="401999" y="6108329"/>
                  <a:pt x="505868" y="6387643"/>
                  <a:pt x="623960" y="6658826"/>
                </a:cubicBezTo>
                <a:lnTo>
                  <a:pt x="717350" y="6858000"/>
                </a:lnTo>
                <a:lnTo>
                  <a:pt x="5006297" y="6858000"/>
                </a:lnTo>
                <a:close/>
              </a:path>
            </a:pathLst>
          </a:custGeom>
          <a:solidFill>
            <a:schemeClr val="accent2"/>
          </a:solidFill>
          <a:ln w="6857" cap="flat">
            <a:noFill/>
            <a:prstDash val="solid"/>
            <a:miter/>
          </a:ln>
        </p:spPr>
        <p:txBody>
          <a:bodyPr wrap="square" rtlCol="0" anchor="ctr">
            <a:noAutofit/>
          </a:bodyPr>
          <a:lstStyle/>
          <a:p>
            <a:endParaRPr lang="en-US"/>
          </a:p>
        </p:txBody>
      </p:sp>
      <p:sp>
        <p:nvSpPr>
          <p:cNvPr id="2" name="Title 1"/>
          <p:cNvSpPr>
            <a:spLocks noGrp="1"/>
          </p:cNvSpPr>
          <p:nvPr>
            <p:ph type="title"/>
          </p:nvPr>
        </p:nvSpPr>
        <p:spPr>
          <a:xfrm>
            <a:off x="8453805" y="640823"/>
            <a:ext cx="3103194" cy="5583148"/>
          </a:xfrm>
        </p:spPr>
        <p:txBody>
          <a:bodyPr anchor="ctr">
            <a:normAutofit/>
          </a:bodyPr>
          <a:lstStyle/>
          <a:p>
            <a:r>
              <a:rPr lang="en-GB" sz="5000" b="1">
                <a:solidFill>
                  <a:srgbClr val="FFFFFF"/>
                </a:solidFill>
              </a:rPr>
              <a:t>Entry points for nutrition-sensitive agriculture </a:t>
            </a:r>
            <a:br>
              <a:rPr lang="en-GB" sz="5000" b="1">
                <a:solidFill>
                  <a:srgbClr val="FFFFFF"/>
                </a:solidFill>
              </a:rPr>
            </a:br>
            <a:r>
              <a:rPr lang="en-GB" sz="5000" b="1">
                <a:solidFill>
                  <a:srgbClr val="FFFFFF"/>
                </a:solidFill>
              </a:rPr>
              <a:t>and food systems</a:t>
            </a:r>
            <a:endParaRPr lang="en-US" sz="5000" b="1">
              <a:solidFill>
                <a:srgbClr val="FFFFFF"/>
              </a:solidFill>
            </a:endParaRPr>
          </a:p>
        </p:txBody>
      </p:sp>
      <p:graphicFrame>
        <p:nvGraphicFramePr>
          <p:cNvPr id="4" name="Table 3"/>
          <p:cNvGraphicFramePr>
            <a:graphicFrameLocks noGrp="1"/>
          </p:cNvGraphicFramePr>
          <p:nvPr>
            <p:extLst>
              <p:ext uri="{D42A27DB-BD31-4B8C-83A1-F6EECF244321}">
                <p14:modId xmlns:p14="http://schemas.microsoft.com/office/powerpoint/2010/main" val="2113523167"/>
              </p:ext>
            </p:extLst>
          </p:nvPr>
        </p:nvGraphicFramePr>
        <p:xfrm>
          <a:off x="28707" y="1015519"/>
          <a:ext cx="6912768" cy="5519740"/>
        </p:xfrm>
        <a:graphic>
          <a:graphicData uri="http://schemas.openxmlformats.org/drawingml/2006/table">
            <a:tbl>
              <a:tblPr firstRow="1" firstCol="1" bandRow="1">
                <a:tableStyleId>{5C22544A-7EE6-4342-B048-85BDC9FD1C3A}</a:tableStyleId>
              </a:tblPr>
              <a:tblGrid>
                <a:gridCol w="1767028">
                  <a:extLst>
                    <a:ext uri="{9D8B030D-6E8A-4147-A177-3AD203B41FA5}">
                      <a16:colId xmlns:a16="http://schemas.microsoft.com/office/drawing/2014/main" val="20000"/>
                    </a:ext>
                  </a:extLst>
                </a:gridCol>
                <a:gridCol w="5145740">
                  <a:extLst>
                    <a:ext uri="{9D8B030D-6E8A-4147-A177-3AD203B41FA5}">
                      <a16:colId xmlns:a16="http://schemas.microsoft.com/office/drawing/2014/main" val="20001"/>
                    </a:ext>
                  </a:extLst>
                </a:gridCol>
              </a:tblGrid>
              <a:tr h="1293596">
                <a:tc>
                  <a:txBody>
                    <a:bodyPr/>
                    <a:lstStyle/>
                    <a:p>
                      <a:pPr>
                        <a:lnSpc>
                          <a:spcPct val="115000"/>
                        </a:lnSpc>
                        <a:spcAft>
                          <a:spcPts val="0"/>
                        </a:spcAft>
                      </a:pPr>
                      <a:r>
                        <a:rPr lang="en-GB" sz="1800">
                          <a:effectLst/>
                        </a:rPr>
                        <a:t>Assets and inputs </a:t>
                      </a:r>
                      <a:endParaRPr lang="en-US" sz="1800">
                        <a:solidFill>
                          <a:srgbClr val="5F497A"/>
                        </a:solidFill>
                        <a:effectLst/>
                        <a:latin typeface="Times New Roman"/>
                        <a:ea typeface="SimSun"/>
                        <a:cs typeface="Arial"/>
                      </a:endParaRPr>
                    </a:p>
                  </a:txBody>
                  <a:tcPr marL="68580" marR="68580" marT="0" marB="0"/>
                </a:tc>
                <a:tc>
                  <a:txBody>
                    <a:bodyPr/>
                    <a:lstStyle/>
                    <a:p>
                      <a:pPr marL="342900" lvl="0" indent="-342900" rtl="0">
                        <a:lnSpc>
                          <a:spcPct val="115000"/>
                        </a:lnSpc>
                        <a:spcAft>
                          <a:spcPts val="0"/>
                        </a:spcAft>
                        <a:buFont typeface="Symbol"/>
                        <a:buChar char=""/>
                      </a:pPr>
                      <a:r>
                        <a:rPr lang="en-GB" sz="1600" b="0">
                          <a:solidFill>
                            <a:schemeClr val="tx1"/>
                          </a:solidFill>
                          <a:effectLst/>
                        </a:rPr>
                        <a:t>Seed supply</a:t>
                      </a:r>
                      <a:endParaRPr lang="en-US" sz="1600" b="0">
                        <a:solidFill>
                          <a:schemeClr val="tx1"/>
                        </a:solidFill>
                        <a:effectLst/>
                      </a:endParaRPr>
                    </a:p>
                    <a:p>
                      <a:pPr marL="342900" lvl="0" indent="-342900">
                        <a:lnSpc>
                          <a:spcPct val="115000"/>
                        </a:lnSpc>
                        <a:spcAft>
                          <a:spcPts val="0"/>
                        </a:spcAft>
                        <a:buFont typeface="Symbol"/>
                        <a:buChar char=""/>
                      </a:pPr>
                      <a:r>
                        <a:rPr lang="en-GB" sz="1600" b="0">
                          <a:solidFill>
                            <a:schemeClr val="tx1"/>
                          </a:solidFill>
                          <a:effectLst/>
                        </a:rPr>
                        <a:t>Micronutrient fertilisers</a:t>
                      </a:r>
                      <a:endParaRPr lang="en-US" sz="1600" b="0">
                        <a:solidFill>
                          <a:schemeClr val="tx1"/>
                        </a:solidFill>
                        <a:effectLst/>
                      </a:endParaRPr>
                    </a:p>
                    <a:p>
                      <a:pPr marL="342900" lvl="0" indent="-342900">
                        <a:lnSpc>
                          <a:spcPct val="115000"/>
                        </a:lnSpc>
                        <a:spcAft>
                          <a:spcPts val="0"/>
                        </a:spcAft>
                        <a:buFont typeface="Symbol"/>
                        <a:buChar char=""/>
                      </a:pPr>
                      <a:r>
                        <a:rPr lang="en-GB" sz="1600" b="0">
                          <a:solidFill>
                            <a:schemeClr val="tx1"/>
                          </a:solidFill>
                          <a:effectLst/>
                        </a:rPr>
                        <a:t>Irrigation</a:t>
                      </a:r>
                      <a:endParaRPr lang="en-US" sz="1600" b="0">
                        <a:solidFill>
                          <a:schemeClr val="tx1"/>
                        </a:solidFill>
                        <a:effectLst/>
                      </a:endParaRPr>
                    </a:p>
                    <a:p>
                      <a:pPr marL="342900" lvl="0" indent="-342900">
                        <a:lnSpc>
                          <a:spcPct val="115000"/>
                        </a:lnSpc>
                        <a:spcAft>
                          <a:spcPts val="0"/>
                        </a:spcAft>
                        <a:buFont typeface="Symbol"/>
                        <a:buChar char=""/>
                      </a:pPr>
                      <a:r>
                        <a:rPr lang="en-GB" sz="1600" b="0">
                          <a:solidFill>
                            <a:schemeClr val="tx1"/>
                          </a:solidFill>
                          <a:effectLst/>
                        </a:rPr>
                        <a:t>Compost</a:t>
                      </a:r>
                      <a:endParaRPr lang="en-US" sz="1600" b="0">
                        <a:solidFill>
                          <a:schemeClr val="tx1"/>
                        </a:solidFill>
                        <a:effectLst/>
                      </a:endParaRPr>
                    </a:p>
                    <a:p>
                      <a:pPr marL="342900" lvl="0" indent="-342900">
                        <a:lnSpc>
                          <a:spcPct val="115000"/>
                        </a:lnSpc>
                        <a:spcAft>
                          <a:spcPts val="0"/>
                        </a:spcAft>
                        <a:buFont typeface="Symbol"/>
                        <a:buChar char=""/>
                      </a:pPr>
                      <a:r>
                        <a:rPr lang="en-GB" sz="1600" b="0">
                          <a:solidFill>
                            <a:schemeClr val="tx1"/>
                          </a:solidFill>
                          <a:effectLst/>
                        </a:rPr>
                        <a:t>Greenhouses</a:t>
                      </a:r>
                      <a:endParaRPr lang="en-US" sz="1600" b="0">
                        <a:solidFill>
                          <a:schemeClr val="tx1"/>
                        </a:solidFill>
                        <a:effectLst/>
                        <a:latin typeface="Times New Roman"/>
                        <a:ea typeface="SimSun"/>
                        <a:cs typeface="Arial"/>
                      </a:endParaRPr>
                    </a:p>
                  </a:txBody>
                  <a:tcPr marL="68580" marR="68580" marT="0" marB="0">
                    <a:solidFill>
                      <a:schemeClr val="bg1">
                        <a:lumMod val="95000"/>
                      </a:schemeClr>
                    </a:solidFill>
                  </a:tcPr>
                </a:tc>
                <a:extLst>
                  <a:ext uri="{0D108BD9-81ED-4DB2-BD59-A6C34878D82A}">
                    <a16:rowId xmlns:a16="http://schemas.microsoft.com/office/drawing/2014/main" val="10000"/>
                  </a:ext>
                </a:extLst>
              </a:tr>
              <a:tr h="1031570">
                <a:tc>
                  <a:txBody>
                    <a:bodyPr/>
                    <a:lstStyle/>
                    <a:p>
                      <a:pPr>
                        <a:lnSpc>
                          <a:spcPct val="115000"/>
                        </a:lnSpc>
                        <a:spcAft>
                          <a:spcPts val="0"/>
                        </a:spcAft>
                      </a:pPr>
                      <a:r>
                        <a:rPr lang="en-GB" sz="1800">
                          <a:effectLst/>
                        </a:rPr>
                        <a:t>Food production</a:t>
                      </a:r>
                      <a:endParaRPr lang="en-US" sz="1800">
                        <a:solidFill>
                          <a:srgbClr val="5F497A"/>
                        </a:solidFill>
                        <a:effectLst/>
                        <a:latin typeface="Times New Roman"/>
                        <a:ea typeface="SimSun"/>
                        <a:cs typeface="Arial"/>
                      </a:endParaRPr>
                    </a:p>
                  </a:txBody>
                  <a:tcPr marL="68580" marR="68580" marT="0" marB="0"/>
                </a:tc>
                <a:tc>
                  <a:txBody>
                    <a:bodyPr/>
                    <a:lstStyle/>
                    <a:p>
                      <a:pPr marL="342900" lvl="0" indent="-342900" rtl="0">
                        <a:lnSpc>
                          <a:spcPct val="115000"/>
                        </a:lnSpc>
                        <a:spcAft>
                          <a:spcPts val="0"/>
                        </a:spcAft>
                        <a:buFont typeface="Symbol"/>
                        <a:buChar char=""/>
                      </a:pPr>
                      <a:r>
                        <a:rPr lang="en-GB" sz="1600">
                          <a:effectLst/>
                        </a:rPr>
                        <a:t>Agriculture intensification</a:t>
                      </a:r>
                      <a:endParaRPr lang="en-US" sz="1600">
                        <a:effectLst/>
                      </a:endParaRPr>
                    </a:p>
                    <a:p>
                      <a:pPr marL="342900" lvl="0" indent="-342900">
                        <a:lnSpc>
                          <a:spcPct val="115000"/>
                        </a:lnSpc>
                        <a:spcAft>
                          <a:spcPts val="0"/>
                        </a:spcAft>
                        <a:buFont typeface="Symbol"/>
                        <a:buChar char=""/>
                      </a:pPr>
                      <a:r>
                        <a:rPr lang="en-GB" sz="1600">
                          <a:effectLst/>
                        </a:rPr>
                        <a:t>Agricultural diversification (nutritious grains; pulses; fruit &amp; veg; medicinal plants) </a:t>
                      </a:r>
                      <a:endParaRPr lang="en-US" sz="1600">
                        <a:effectLst/>
                      </a:endParaRPr>
                    </a:p>
                    <a:p>
                      <a:pPr marL="342900" lvl="0" indent="-342900">
                        <a:lnSpc>
                          <a:spcPct val="115000"/>
                        </a:lnSpc>
                        <a:spcAft>
                          <a:spcPts val="0"/>
                        </a:spcAft>
                        <a:buFont typeface="Symbol"/>
                        <a:buChar char=""/>
                      </a:pPr>
                      <a:r>
                        <a:rPr lang="en-GB" sz="1600">
                          <a:effectLst/>
                        </a:rPr>
                        <a:t>Animal source foods (fish, poultry, meat, dairy…)</a:t>
                      </a:r>
                      <a:endParaRPr lang="en-US" sz="1600">
                        <a:solidFill>
                          <a:srgbClr val="5F497A"/>
                        </a:solidFill>
                        <a:effectLst/>
                        <a:latin typeface="Times New Roman"/>
                        <a:ea typeface="SimSun"/>
                        <a:cs typeface="Arial"/>
                      </a:endParaRPr>
                    </a:p>
                  </a:txBody>
                  <a:tcPr marL="68580" marR="68580" marT="0" marB="0"/>
                </a:tc>
                <a:extLst>
                  <a:ext uri="{0D108BD9-81ED-4DB2-BD59-A6C34878D82A}">
                    <a16:rowId xmlns:a16="http://schemas.microsoft.com/office/drawing/2014/main" val="10001"/>
                  </a:ext>
                </a:extLst>
              </a:tr>
              <a:tr h="1031570">
                <a:tc>
                  <a:txBody>
                    <a:bodyPr/>
                    <a:lstStyle/>
                    <a:p>
                      <a:pPr>
                        <a:lnSpc>
                          <a:spcPct val="115000"/>
                        </a:lnSpc>
                        <a:spcAft>
                          <a:spcPts val="0"/>
                        </a:spcAft>
                      </a:pPr>
                      <a:r>
                        <a:rPr lang="en-GB" sz="1800">
                          <a:effectLst/>
                        </a:rPr>
                        <a:t>Post-harvest management</a:t>
                      </a:r>
                      <a:endParaRPr lang="en-US" sz="1800">
                        <a:solidFill>
                          <a:srgbClr val="5F497A"/>
                        </a:solidFill>
                        <a:effectLst/>
                        <a:latin typeface="Times New Roman"/>
                        <a:ea typeface="SimSun"/>
                        <a:cs typeface="Arial"/>
                      </a:endParaRPr>
                    </a:p>
                  </a:txBody>
                  <a:tcPr marL="68580" marR="68580" marT="0" marB="0"/>
                </a:tc>
                <a:tc>
                  <a:txBody>
                    <a:bodyPr/>
                    <a:lstStyle/>
                    <a:p>
                      <a:pPr marL="342900" lvl="0" indent="-342900" rtl="0">
                        <a:lnSpc>
                          <a:spcPct val="115000"/>
                        </a:lnSpc>
                        <a:spcAft>
                          <a:spcPts val="0"/>
                        </a:spcAft>
                        <a:buFont typeface="Symbol"/>
                        <a:buChar char=""/>
                      </a:pPr>
                      <a:r>
                        <a:rPr lang="en-GB" sz="1600">
                          <a:effectLst/>
                        </a:rPr>
                        <a:t>Off-season supply</a:t>
                      </a:r>
                      <a:endParaRPr lang="en-US" sz="1600">
                        <a:effectLst/>
                      </a:endParaRPr>
                    </a:p>
                    <a:p>
                      <a:pPr marL="342900" lvl="0" indent="-342900">
                        <a:lnSpc>
                          <a:spcPct val="115000"/>
                        </a:lnSpc>
                        <a:spcAft>
                          <a:spcPts val="0"/>
                        </a:spcAft>
                        <a:buFont typeface="Symbol"/>
                        <a:buChar char=""/>
                      </a:pPr>
                      <a:r>
                        <a:rPr lang="en-GB" sz="1600">
                          <a:effectLst/>
                        </a:rPr>
                        <a:t>Storage &amp; transport</a:t>
                      </a:r>
                      <a:endParaRPr lang="en-US" sz="1600">
                        <a:effectLst/>
                      </a:endParaRPr>
                    </a:p>
                    <a:p>
                      <a:pPr marL="342900" lvl="0" indent="-342900">
                        <a:lnSpc>
                          <a:spcPct val="115000"/>
                        </a:lnSpc>
                        <a:spcAft>
                          <a:spcPts val="0"/>
                        </a:spcAft>
                        <a:buFont typeface="Symbol"/>
                        <a:buChar char=""/>
                      </a:pPr>
                      <a:r>
                        <a:rPr lang="en-GB" sz="1600">
                          <a:effectLst/>
                        </a:rPr>
                        <a:t>Women’s income and time allocation</a:t>
                      </a:r>
                      <a:endParaRPr lang="en-US" sz="1600">
                        <a:effectLst/>
                      </a:endParaRPr>
                    </a:p>
                    <a:p>
                      <a:pPr marL="342900" lvl="0" indent="-342900">
                        <a:lnSpc>
                          <a:spcPct val="115000"/>
                        </a:lnSpc>
                        <a:spcAft>
                          <a:spcPts val="0"/>
                        </a:spcAft>
                        <a:buFont typeface="Symbol"/>
                        <a:buChar char=""/>
                      </a:pPr>
                      <a:r>
                        <a:rPr lang="en-GB" sz="1600">
                          <a:effectLst/>
                        </a:rPr>
                        <a:t>Processing (germination, roasting, dehydration, preservation)</a:t>
                      </a:r>
                      <a:endParaRPr lang="en-US" sz="1600">
                        <a:solidFill>
                          <a:srgbClr val="5F497A"/>
                        </a:solidFill>
                        <a:effectLst/>
                        <a:latin typeface="Times New Roman"/>
                        <a:ea typeface="SimSun"/>
                        <a:cs typeface="Arial"/>
                      </a:endParaRPr>
                    </a:p>
                  </a:txBody>
                  <a:tcPr marL="68580" marR="68580" marT="0" marB="0"/>
                </a:tc>
                <a:extLst>
                  <a:ext uri="{0D108BD9-81ED-4DB2-BD59-A6C34878D82A}">
                    <a16:rowId xmlns:a16="http://schemas.microsoft.com/office/drawing/2014/main" val="10002"/>
                  </a:ext>
                </a:extLst>
              </a:tr>
              <a:tr h="771521">
                <a:tc>
                  <a:txBody>
                    <a:bodyPr/>
                    <a:lstStyle/>
                    <a:p>
                      <a:pPr>
                        <a:lnSpc>
                          <a:spcPct val="115000"/>
                        </a:lnSpc>
                        <a:spcAft>
                          <a:spcPts val="0"/>
                        </a:spcAft>
                      </a:pPr>
                      <a:r>
                        <a:rPr lang="en-GB" sz="1800">
                          <a:effectLst/>
                        </a:rPr>
                        <a:t>Trade and marketing</a:t>
                      </a:r>
                      <a:endParaRPr lang="en-US" sz="1800">
                        <a:solidFill>
                          <a:srgbClr val="5F497A"/>
                        </a:solidFill>
                        <a:effectLst/>
                        <a:latin typeface="Times New Roman"/>
                        <a:ea typeface="SimSun"/>
                        <a:cs typeface="Arial"/>
                      </a:endParaRPr>
                    </a:p>
                  </a:txBody>
                  <a:tcPr marL="68580" marR="68580" marT="0" marB="0"/>
                </a:tc>
                <a:tc>
                  <a:txBody>
                    <a:bodyPr/>
                    <a:lstStyle/>
                    <a:p>
                      <a:pPr marL="342900" lvl="0" indent="-342900" rtl="0">
                        <a:lnSpc>
                          <a:spcPct val="115000"/>
                        </a:lnSpc>
                        <a:spcAft>
                          <a:spcPts val="0"/>
                        </a:spcAft>
                        <a:buFont typeface="Symbol"/>
                        <a:buChar char=""/>
                      </a:pPr>
                      <a:r>
                        <a:rPr lang="en-GB" sz="1600">
                          <a:effectLst/>
                        </a:rPr>
                        <a:t>Trade: linking small producers to markets; prices</a:t>
                      </a:r>
                      <a:endParaRPr lang="en-US" sz="1600">
                        <a:effectLst/>
                      </a:endParaRPr>
                    </a:p>
                    <a:p>
                      <a:pPr marL="342900" lvl="0" indent="-342900">
                        <a:lnSpc>
                          <a:spcPct val="115000"/>
                        </a:lnSpc>
                        <a:spcAft>
                          <a:spcPts val="0"/>
                        </a:spcAft>
                        <a:buFont typeface="Symbol"/>
                        <a:buChar char=""/>
                      </a:pPr>
                      <a:r>
                        <a:rPr lang="en-GB" sz="1600">
                          <a:effectLst/>
                        </a:rPr>
                        <a:t>Marketing: commodity groups, agri-business knowledge centres, labelling, nutrition education </a:t>
                      </a:r>
                      <a:endParaRPr lang="en-US" sz="1600">
                        <a:solidFill>
                          <a:srgbClr val="5F497A"/>
                        </a:solidFill>
                        <a:effectLst/>
                        <a:latin typeface="Times New Roman"/>
                        <a:ea typeface="SimSun"/>
                        <a:cs typeface="Arial"/>
                      </a:endParaRPr>
                    </a:p>
                  </a:txBody>
                  <a:tcPr marL="68580" marR="68580" marT="0" marB="0"/>
                </a:tc>
                <a:extLst>
                  <a:ext uri="{0D108BD9-81ED-4DB2-BD59-A6C34878D82A}">
                    <a16:rowId xmlns:a16="http://schemas.microsoft.com/office/drawing/2014/main" val="10003"/>
                  </a:ext>
                </a:extLst>
              </a:tr>
              <a:tr h="771521">
                <a:tc>
                  <a:txBody>
                    <a:bodyPr/>
                    <a:lstStyle/>
                    <a:p>
                      <a:pPr>
                        <a:lnSpc>
                          <a:spcPct val="115000"/>
                        </a:lnSpc>
                        <a:spcAft>
                          <a:spcPts val="0"/>
                        </a:spcAft>
                      </a:pPr>
                      <a:r>
                        <a:rPr lang="en-GB" sz="1800">
                          <a:effectLst/>
                        </a:rPr>
                        <a:t>Preparation and consumption</a:t>
                      </a:r>
                      <a:endParaRPr lang="en-US" sz="1800">
                        <a:solidFill>
                          <a:srgbClr val="5F497A"/>
                        </a:solidFill>
                        <a:effectLst/>
                        <a:latin typeface="Times New Roman"/>
                        <a:ea typeface="SimSun"/>
                        <a:cs typeface="Arial"/>
                      </a:endParaRPr>
                    </a:p>
                  </a:txBody>
                  <a:tcPr marL="68580" marR="68580" marT="0" marB="0"/>
                </a:tc>
                <a:tc>
                  <a:txBody>
                    <a:bodyPr/>
                    <a:lstStyle/>
                    <a:p>
                      <a:pPr marL="342900" lvl="0" indent="-342900" rtl="0">
                        <a:lnSpc>
                          <a:spcPct val="115000"/>
                        </a:lnSpc>
                        <a:spcAft>
                          <a:spcPts val="0"/>
                        </a:spcAft>
                        <a:buFont typeface="Symbol"/>
                        <a:buChar char=""/>
                      </a:pPr>
                      <a:r>
                        <a:rPr lang="en-GB" sz="1600" dirty="0">
                          <a:effectLst/>
                        </a:rPr>
                        <a:t>Preparation: cooking demonstrations</a:t>
                      </a:r>
                      <a:endParaRPr lang="en-US" sz="1600" dirty="0">
                        <a:effectLst/>
                      </a:endParaRPr>
                    </a:p>
                    <a:p>
                      <a:pPr marL="342900" lvl="0" indent="-342900">
                        <a:lnSpc>
                          <a:spcPct val="115000"/>
                        </a:lnSpc>
                        <a:spcAft>
                          <a:spcPts val="0"/>
                        </a:spcAft>
                        <a:buFont typeface="Symbol"/>
                        <a:buChar char=""/>
                      </a:pPr>
                      <a:r>
                        <a:rPr lang="en-GB" sz="1600" dirty="0">
                          <a:effectLst/>
                        </a:rPr>
                        <a:t>Consumption: consumption surveys; school meals; adapt to individuals</a:t>
                      </a:r>
                      <a:endParaRPr lang="en-US" sz="1600" dirty="0">
                        <a:solidFill>
                          <a:srgbClr val="5F497A"/>
                        </a:solidFill>
                        <a:effectLst/>
                        <a:latin typeface="Times New Roman"/>
                        <a:ea typeface="SimSun"/>
                        <a:cs typeface="Arial"/>
                      </a:endParaRPr>
                    </a:p>
                  </a:txBody>
                  <a:tcPr marL="68580" marR="68580" marT="0" marB="0"/>
                </a:tc>
                <a:extLst>
                  <a:ext uri="{0D108BD9-81ED-4DB2-BD59-A6C34878D82A}">
                    <a16:rowId xmlns:a16="http://schemas.microsoft.com/office/drawing/2014/main" val="10004"/>
                  </a:ext>
                </a:extLst>
              </a:tr>
            </a:tbl>
          </a:graphicData>
        </a:graphic>
      </p:graphicFrame>
      <p:sp>
        <p:nvSpPr>
          <p:cNvPr id="3" name="TextBox 2"/>
          <p:cNvSpPr txBox="1"/>
          <p:nvPr/>
        </p:nvSpPr>
        <p:spPr>
          <a:xfrm>
            <a:off x="6843675" y="1211945"/>
            <a:ext cx="483850" cy="4296770"/>
          </a:xfrm>
          <a:prstGeom prst="rect">
            <a:avLst/>
          </a:prstGeom>
          <a:solidFill>
            <a:schemeClr val="accent3">
              <a:lumMod val="60000"/>
              <a:lumOff val="40000"/>
            </a:schemeClr>
          </a:solidFill>
        </p:spPr>
        <p:txBody>
          <a:bodyPr vert="eaVert" wrap="square" rtlCol="0">
            <a:spAutoFit/>
          </a:bodyPr>
          <a:lstStyle/>
          <a:p>
            <a:pPr algn="ctr" defTabSz="740664">
              <a:spcAft>
                <a:spcPts val="600"/>
              </a:spcAft>
            </a:pPr>
            <a:r>
              <a:rPr lang="en-GB" sz="1944" b="1" kern="1200">
                <a:solidFill>
                  <a:schemeClr val="tx1"/>
                </a:solidFill>
                <a:latin typeface="+mn-lt"/>
                <a:ea typeface="+mn-ea"/>
                <a:cs typeface="+mn-cs"/>
              </a:rPr>
              <a:t>FOOD SAFETY</a:t>
            </a:r>
            <a:endParaRPr lang="en-US" sz="2400" b="1"/>
          </a:p>
        </p:txBody>
      </p:sp>
      <p:sp>
        <p:nvSpPr>
          <p:cNvPr id="5" name="TextBox 4"/>
          <p:cNvSpPr txBox="1"/>
          <p:nvPr/>
        </p:nvSpPr>
        <p:spPr>
          <a:xfrm>
            <a:off x="7302810" y="1211945"/>
            <a:ext cx="483850" cy="4296770"/>
          </a:xfrm>
          <a:prstGeom prst="rect">
            <a:avLst/>
          </a:prstGeom>
          <a:solidFill>
            <a:schemeClr val="accent6">
              <a:lumMod val="60000"/>
              <a:lumOff val="40000"/>
            </a:schemeClr>
          </a:solidFill>
        </p:spPr>
        <p:txBody>
          <a:bodyPr vert="eaVert" wrap="square" rtlCol="0">
            <a:spAutoFit/>
          </a:bodyPr>
          <a:lstStyle/>
          <a:p>
            <a:pPr algn="ctr" defTabSz="740664">
              <a:spcAft>
                <a:spcPts val="600"/>
              </a:spcAft>
            </a:pPr>
            <a:r>
              <a:rPr lang="en-GB" sz="1944" b="1" kern="1200">
                <a:solidFill>
                  <a:schemeClr val="tx1"/>
                </a:solidFill>
                <a:latin typeface="+mn-lt"/>
                <a:ea typeface="+mn-ea"/>
                <a:cs typeface="+mn-cs"/>
              </a:rPr>
              <a:t>GENDER</a:t>
            </a:r>
            <a:endParaRPr lang="en-US" sz="2400" b="1"/>
          </a:p>
        </p:txBody>
      </p:sp>
    </p:spTree>
    <p:extLst>
      <p:ext uri="{BB962C8B-B14F-4D97-AF65-F5344CB8AC3E}">
        <p14:creationId xmlns:p14="http://schemas.microsoft.com/office/powerpoint/2010/main" val="13382692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a:xfrm>
            <a:off x="1830828" y="434530"/>
            <a:ext cx="7772400" cy="609600"/>
          </a:xfrm>
        </p:spPr>
        <p:txBody>
          <a:bodyPr>
            <a:normAutofit fontScale="90000"/>
          </a:bodyPr>
          <a:lstStyle/>
          <a:p>
            <a:r>
              <a:rPr lang="en-US" altLang="en-US" sz="3200" b="1" dirty="0">
                <a:solidFill>
                  <a:srgbClr val="002060"/>
                </a:solidFill>
              </a:rPr>
              <a:t>Nutrition Sensitive and Specific interventions </a:t>
            </a:r>
          </a:p>
        </p:txBody>
      </p:sp>
      <p:pic>
        <p:nvPicPr>
          <p:cNvPr id="2" name="Picture 1" descr="A diagram of a child nutrition&#10;&#10;Description automatically generated">
            <a:extLst>
              <a:ext uri="{FF2B5EF4-FFF2-40B4-BE49-F238E27FC236}">
                <a16:creationId xmlns:a16="http://schemas.microsoft.com/office/drawing/2014/main" id="{2C3742E2-8934-EFC8-E125-6F58B76AF845}"/>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89314" y="1158620"/>
            <a:ext cx="9365354" cy="5406363"/>
          </a:xfrm>
          <a:prstGeom prst="rect">
            <a:avLst/>
          </a:prstGeom>
          <a:noFill/>
        </p:spPr>
      </p:pic>
      <p:sp>
        <p:nvSpPr>
          <p:cNvPr id="4" name="TextBox 3">
            <a:extLst>
              <a:ext uri="{FF2B5EF4-FFF2-40B4-BE49-F238E27FC236}">
                <a16:creationId xmlns:a16="http://schemas.microsoft.com/office/drawing/2014/main" id="{ACF5A841-13A6-5DD8-6331-02478B08C8C6}"/>
              </a:ext>
            </a:extLst>
          </p:cNvPr>
          <p:cNvSpPr txBox="1"/>
          <p:nvPr/>
        </p:nvSpPr>
        <p:spPr>
          <a:xfrm>
            <a:off x="968828" y="6014355"/>
            <a:ext cx="6096000" cy="665118"/>
          </a:xfrm>
          <a:prstGeom prst="rect">
            <a:avLst/>
          </a:prstGeom>
          <a:noFill/>
        </p:spPr>
        <p:txBody>
          <a:bodyPr wrap="square">
            <a:spAutoFit/>
          </a:bodyPr>
          <a:lstStyle/>
          <a:p>
            <a:pPr algn="ctr">
              <a:lnSpc>
                <a:spcPct val="107000"/>
              </a:lnSpc>
              <a:spcAft>
                <a:spcPts val="800"/>
              </a:spcAft>
            </a:pPr>
            <a:r>
              <a:rPr lang="en-US" sz="1800" b="1" dirty="0">
                <a:effectLst/>
                <a:latin typeface="Times New Roman" panose="02020603050405020304" pitchFamily="18" charset="0"/>
                <a:ea typeface="Calibri" panose="020F0502020204030204" pitchFamily="34" charset="0"/>
                <a:cs typeface="Cordia New" panose="020B0304020202020204" pitchFamily="34" charset="-34"/>
              </a:rPr>
              <a:t>UNICEF conceptual framework and nutrition-specific and nutrition-sensitive interventions </a:t>
            </a:r>
            <a:r>
              <a:rPr lang="en-US" sz="1400" dirty="0">
                <a:effectLst/>
                <a:latin typeface="Times New Roman" panose="02020603050405020304" pitchFamily="18" charset="0"/>
                <a:ea typeface="Calibri" panose="020F0502020204030204" pitchFamily="34" charset="0"/>
                <a:cs typeface="Cordia New" panose="020B0304020202020204" pitchFamily="34" charset="-34"/>
              </a:rPr>
              <a:t> </a:t>
            </a:r>
            <a:r>
              <a:rPr lang="en-US" sz="1400" dirty="0">
                <a:solidFill>
                  <a:srgbClr val="000000"/>
                </a:solidFill>
                <a:effectLst/>
                <a:latin typeface="Times New Roman" panose="02020603050405020304" pitchFamily="18" charset="0"/>
                <a:ea typeface="Calibri" panose="020F0502020204030204" pitchFamily="34" charset="0"/>
                <a:cs typeface="Cordia New" panose="020B0304020202020204" pitchFamily="34" charset="-34"/>
              </a:rPr>
              <a:t>(Source: Levinson et al., 2013)</a:t>
            </a:r>
            <a:endParaRPr lang="en-LA" sz="1800" dirty="0">
              <a:effectLst/>
              <a:latin typeface="Calibri" panose="020F0502020204030204" pitchFamily="34" charset="0"/>
              <a:ea typeface="Calibri" panose="020F0502020204030204" pitchFamily="34" charset="0"/>
              <a:cs typeface="Cordia New" panose="020B0304020202020204" pitchFamily="34" charset="-34"/>
            </a:endParaRPr>
          </a:p>
        </p:txBody>
      </p:sp>
    </p:spTree>
    <p:extLst>
      <p:ext uri="{BB962C8B-B14F-4D97-AF65-F5344CB8AC3E}">
        <p14:creationId xmlns:p14="http://schemas.microsoft.com/office/powerpoint/2010/main" val="29408672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C51C91D-65B9-FC45-0A6C-0961A49074D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41822" y="859972"/>
            <a:ext cx="10138727" cy="4397827"/>
          </a:xfrm>
          <a:prstGeom prst="rect">
            <a:avLst/>
          </a:prstGeom>
          <a:noFill/>
          <a:ln>
            <a:noFill/>
          </a:ln>
        </p:spPr>
      </p:pic>
      <p:sp>
        <p:nvSpPr>
          <p:cNvPr id="6" name="TextBox 5">
            <a:extLst>
              <a:ext uri="{FF2B5EF4-FFF2-40B4-BE49-F238E27FC236}">
                <a16:creationId xmlns:a16="http://schemas.microsoft.com/office/drawing/2014/main" id="{9BC02F62-9B4D-DE15-DA25-EE5444A55FA8}"/>
              </a:ext>
            </a:extLst>
          </p:cNvPr>
          <p:cNvSpPr txBox="1"/>
          <p:nvPr/>
        </p:nvSpPr>
        <p:spPr>
          <a:xfrm>
            <a:off x="2536371" y="239486"/>
            <a:ext cx="5715000" cy="369332"/>
          </a:xfrm>
          <a:prstGeom prst="rect">
            <a:avLst/>
          </a:prstGeom>
          <a:noFill/>
        </p:spPr>
        <p:txBody>
          <a:bodyPr wrap="square" rtlCol="0">
            <a:spAutoFit/>
          </a:bodyPr>
          <a:lstStyle/>
          <a:p>
            <a:r>
              <a:rPr lang="en-US" dirty="0"/>
              <a:t>Nutrition Sensitive Agriculture Pathway</a:t>
            </a:r>
            <a:endParaRPr lang="en-LA" dirty="0"/>
          </a:p>
        </p:txBody>
      </p:sp>
      <p:sp>
        <p:nvSpPr>
          <p:cNvPr id="8" name="TextBox 7">
            <a:extLst>
              <a:ext uri="{FF2B5EF4-FFF2-40B4-BE49-F238E27FC236}">
                <a16:creationId xmlns:a16="http://schemas.microsoft.com/office/drawing/2014/main" id="{8D3863B7-2B54-D6CB-1C75-3FBFB039B3D0}"/>
              </a:ext>
            </a:extLst>
          </p:cNvPr>
          <p:cNvSpPr txBox="1"/>
          <p:nvPr/>
        </p:nvSpPr>
        <p:spPr>
          <a:xfrm>
            <a:off x="2808515" y="5257799"/>
            <a:ext cx="6096000" cy="709233"/>
          </a:xfrm>
          <a:prstGeom prst="rect">
            <a:avLst/>
          </a:prstGeom>
          <a:noFill/>
        </p:spPr>
        <p:txBody>
          <a:bodyPr wrap="square">
            <a:spAutoFit/>
          </a:bodyPr>
          <a:lstStyle/>
          <a:p>
            <a:pPr>
              <a:lnSpc>
                <a:spcPct val="115000"/>
              </a:lnSpc>
              <a:spcAft>
                <a:spcPts val="800"/>
              </a:spcAft>
            </a:pPr>
            <a:r>
              <a:rPr lang="en-US" sz="1800" b="1" dirty="0">
                <a:effectLst/>
                <a:latin typeface="Times New Roman" panose="02020603050405020304" pitchFamily="18" charset="0"/>
                <a:ea typeface="Calibri" panose="020F0502020204030204" pitchFamily="34" charset="0"/>
                <a:cs typeface="Cordia New" panose="020B0304020202020204" pitchFamily="34" charset="-34"/>
              </a:rPr>
              <a:t>Figure 2: The conceptual pathways between agriculture and nutrition </a:t>
            </a:r>
            <a:r>
              <a:rPr lang="en-US" sz="1800" dirty="0">
                <a:solidFill>
                  <a:srgbClr val="000000"/>
                </a:solidFill>
                <a:effectLst/>
                <a:latin typeface="Times New Roman" panose="02020603050405020304" pitchFamily="18" charset="0"/>
                <a:ea typeface="Times New Roman" panose="02020603050405020304" pitchFamily="18" charset="0"/>
                <a:cs typeface="Cordia New" panose="020B0304020202020204" pitchFamily="34" charset="-34"/>
              </a:rPr>
              <a:t>(</a:t>
            </a:r>
            <a:r>
              <a:rPr lang="en-US" sz="1800" dirty="0" err="1">
                <a:solidFill>
                  <a:srgbClr val="000000"/>
                </a:solidFill>
                <a:effectLst/>
                <a:latin typeface="Times New Roman" panose="02020603050405020304" pitchFamily="18" charset="0"/>
                <a:ea typeface="Times New Roman" panose="02020603050405020304" pitchFamily="18" charset="0"/>
                <a:cs typeface="Cordia New" panose="020B0304020202020204" pitchFamily="34" charset="-34"/>
              </a:rPr>
              <a:t>Herforth</a:t>
            </a:r>
            <a:r>
              <a:rPr lang="en-US" sz="1800" dirty="0">
                <a:solidFill>
                  <a:srgbClr val="000000"/>
                </a:solidFill>
                <a:effectLst/>
                <a:latin typeface="Times New Roman" panose="02020603050405020304" pitchFamily="18" charset="0"/>
                <a:ea typeface="Times New Roman" panose="02020603050405020304" pitchFamily="18" charset="0"/>
                <a:cs typeface="Cordia New" panose="020B0304020202020204" pitchFamily="34" charset="-34"/>
              </a:rPr>
              <a:t> and Harris 2014b)</a:t>
            </a:r>
            <a:endParaRPr lang="en-LA" sz="1600" dirty="0">
              <a:effectLst/>
              <a:latin typeface="Calibri" panose="020F0502020204030204" pitchFamily="34" charset="0"/>
              <a:ea typeface="Calibri" panose="020F0502020204030204" pitchFamily="34" charset="0"/>
              <a:cs typeface="Cordia New" panose="020B0304020202020204" pitchFamily="34" charset="-34"/>
            </a:endParaRPr>
          </a:p>
        </p:txBody>
      </p:sp>
    </p:spTree>
    <p:extLst>
      <p:ext uri="{BB962C8B-B14F-4D97-AF65-F5344CB8AC3E}">
        <p14:creationId xmlns:p14="http://schemas.microsoft.com/office/powerpoint/2010/main" val="10131328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96550A-2B25-3B02-EB01-18B1F2184034}"/>
              </a:ext>
            </a:extLst>
          </p:cNvPr>
          <p:cNvSpPr>
            <a:spLocks noGrp="1"/>
          </p:cNvSpPr>
          <p:nvPr>
            <p:ph type="title"/>
          </p:nvPr>
        </p:nvSpPr>
        <p:spPr>
          <a:xfrm>
            <a:off x="267128" y="271835"/>
            <a:ext cx="6201791" cy="1495425"/>
          </a:xfrm>
        </p:spPr>
        <p:txBody>
          <a:bodyPr>
            <a:normAutofit/>
          </a:bodyPr>
          <a:lstStyle/>
          <a:p>
            <a:pPr algn="ctr"/>
            <a:r>
              <a:rPr lang="en-US" sz="2500" b="1" dirty="0">
                <a:solidFill>
                  <a:srgbClr val="00B0F0"/>
                </a:solidFill>
                <a:latin typeface="AcuminPro-Regular"/>
              </a:rPr>
              <a:t>U</a:t>
            </a:r>
            <a:r>
              <a:rPr lang="en-US" sz="2500" b="1" i="0" u="none" strike="noStrike" baseline="0" dirty="0">
                <a:solidFill>
                  <a:srgbClr val="00B0F0"/>
                </a:solidFill>
                <a:latin typeface="AcuminPro-Regular"/>
              </a:rPr>
              <a:t>pdated Vision, Mission, and </a:t>
            </a:r>
            <a:r>
              <a:rPr lang="en-US" sz="2500" b="1" dirty="0">
                <a:solidFill>
                  <a:srgbClr val="00B0F0"/>
                </a:solidFill>
                <a:latin typeface="AcuminPro-Regular"/>
              </a:rPr>
              <a:t>o</a:t>
            </a:r>
            <a:r>
              <a:rPr lang="en-US" sz="2500" b="1" i="0" u="none" strike="noStrike" baseline="0" dirty="0">
                <a:solidFill>
                  <a:srgbClr val="00B0F0"/>
                </a:solidFill>
                <a:latin typeface="AcuminPro-Regular"/>
              </a:rPr>
              <a:t>verall goal of the National Nutrition Strategy and Plan of Action : 2021-2025</a:t>
            </a:r>
            <a:endParaRPr lang="en-US" sz="2500" b="1" dirty="0">
              <a:solidFill>
                <a:srgbClr val="00B0F0"/>
              </a:solidFill>
            </a:endParaRPr>
          </a:p>
        </p:txBody>
      </p:sp>
      <p:sp>
        <p:nvSpPr>
          <p:cNvPr id="15" name="Content Placeholder 2">
            <a:extLst>
              <a:ext uri="{FF2B5EF4-FFF2-40B4-BE49-F238E27FC236}">
                <a16:creationId xmlns:a16="http://schemas.microsoft.com/office/drawing/2014/main" id="{636BC265-C024-9F15-A3B0-3F9EB88D2D6A}"/>
              </a:ext>
            </a:extLst>
          </p:cNvPr>
          <p:cNvSpPr>
            <a:spLocks noGrp="1"/>
          </p:cNvSpPr>
          <p:nvPr>
            <p:ph idx="1"/>
          </p:nvPr>
        </p:nvSpPr>
        <p:spPr>
          <a:xfrm>
            <a:off x="267128" y="1677874"/>
            <a:ext cx="6929263" cy="4540263"/>
          </a:xfrm>
        </p:spPr>
        <p:txBody>
          <a:bodyPr>
            <a:normAutofit lnSpcReduction="10000"/>
          </a:bodyPr>
          <a:lstStyle/>
          <a:p>
            <a:pPr marL="0" indent="0">
              <a:buNone/>
            </a:pPr>
            <a:endParaRPr lang="en-US" sz="1100" b="0" i="0" u="none" strike="noStrike" baseline="0" dirty="0">
              <a:latin typeface="AcuminPro-Regular"/>
            </a:endParaRPr>
          </a:p>
          <a:p>
            <a:pPr marL="0" indent="0">
              <a:buNone/>
            </a:pPr>
            <a:r>
              <a:rPr lang="en-US" sz="1600" b="1" i="0" u="none" strike="noStrike" baseline="0" dirty="0">
                <a:solidFill>
                  <a:srgbClr val="002060"/>
                </a:solidFill>
                <a:latin typeface="AcuminPro-Bold"/>
              </a:rPr>
              <a:t>VISION : </a:t>
            </a:r>
            <a:r>
              <a:rPr lang="en-US" sz="1600" b="0" i="0" u="none" strike="noStrike" baseline="0" dirty="0">
                <a:solidFill>
                  <a:srgbClr val="002060"/>
                </a:solidFill>
                <a:latin typeface="AcuminVariableConcept"/>
              </a:rPr>
              <a:t>A prosperous country, with a healthy, food-secure population, with reduced malnutrition and poverty.</a:t>
            </a:r>
          </a:p>
          <a:p>
            <a:pPr marL="0" indent="0">
              <a:buNone/>
            </a:pPr>
            <a:r>
              <a:rPr lang="en-US" sz="1600" b="1" i="0" u="none" strike="noStrike" baseline="0" dirty="0">
                <a:solidFill>
                  <a:srgbClr val="002060"/>
                </a:solidFill>
                <a:latin typeface="AcuminPro-Bold"/>
              </a:rPr>
              <a:t>MISSION : </a:t>
            </a:r>
            <a:r>
              <a:rPr lang="en-US" sz="1600" b="0" i="0" u="none" strike="noStrike" baseline="0" dirty="0">
                <a:solidFill>
                  <a:srgbClr val="002060"/>
                </a:solidFill>
                <a:latin typeface="AcuminVariableConcept"/>
              </a:rPr>
              <a:t>Create an enabling environment to reduce all forms of malnutrition in Lao PDR, focus on nutrition priorities, and ensure effective multisectoral coordination, implementation, and monitoring and evaluation at all levels.</a:t>
            </a:r>
          </a:p>
          <a:p>
            <a:pPr marL="0" indent="0">
              <a:buNone/>
            </a:pPr>
            <a:r>
              <a:rPr lang="en-US" sz="1600" b="1" i="0" u="none" strike="noStrike" baseline="0" dirty="0">
                <a:solidFill>
                  <a:srgbClr val="002060"/>
                </a:solidFill>
                <a:latin typeface="AcuminPro-Bold"/>
              </a:rPr>
              <a:t>OVERALL GOAL</a:t>
            </a:r>
          </a:p>
          <a:p>
            <a:pPr marL="0" indent="0">
              <a:buNone/>
            </a:pPr>
            <a:r>
              <a:rPr lang="en-US" sz="1600" b="0" i="0" u="none" strike="noStrike" baseline="0" dirty="0">
                <a:solidFill>
                  <a:srgbClr val="002060"/>
                </a:solidFill>
                <a:latin typeface="AcuminVariableConcept"/>
              </a:rPr>
              <a:t>To reduce malnutrition among women and children and improve the nutritional status of all Lao people so that they are healthy and have a high quality of life, and thus contribute to the achievement of national socio-economic development targets by 2025.</a:t>
            </a:r>
          </a:p>
          <a:p>
            <a:pPr marL="0" indent="0">
              <a:buNone/>
            </a:pPr>
            <a:r>
              <a:rPr lang="en-US" sz="1600" b="1" i="0" u="none" strike="noStrike" baseline="0" dirty="0">
                <a:solidFill>
                  <a:srgbClr val="002060"/>
                </a:solidFill>
                <a:latin typeface="AcuminPro-Regular"/>
              </a:rPr>
              <a:t>INDICATORS </a:t>
            </a:r>
            <a:r>
              <a:rPr lang="en-US" sz="1600" b="0" i="0" u="none" strike="noStrike" baseline="0" dirty="0">
                <a:solidFill>
                  <a:srgbClr val="002060"/>
                </a:solidFill>
                <a:latin typeface="AcuminPro-Regular"/>
              </a:rPr>
              <a:t>for the overall </a:t>
            </a:r>
            <a:r>
              <a:rPr lang="en-US" sz="1600" dirty="0">
                <a:solidFill>
                  <a:srgbClr val="002060"/>
                </a:solidFill>
                <a:latin typeface="AcuminPro-Regular"/>
              </a:rPr>
              <a:t>g</a:t>
            </a:r>
            <a:r>
              <a:rPr lang="en-US" sz="1600" b="0" i="0" u="none" strike="noStrike" baseline="0" dirty="0">
                <a:solidFill>
                  <a:srgbClr val="002060"/>
                </a:solidFill>
                <a:latin typeface="AcuminPro-Regular"/>
              </a:rPr>
              <a:t>oal are targeted towards: (1) stunting in children under 5 years of age, (2) wasting in children under 5 years of age, (3) underweight in children under 5 years of age, (4) anemia in children aged 6-59 months, (5) anemia in women of reproductive age (15-49 years), (6) infants born with low birth weight, (7) overweight in children under 5 years of age; (8) infants under 6 months of age who are exclusively breastfed. </a:t>
            </a:r>
          </a:p>
          <a:p>
            <a:pPr marL="0" indent="0">
              <a:buNone/>
            </a:pPr>
            <a:r>
              <a:rPr lang="en-US" sz="1600" b="1" i="0" u="none" strike="noStrike" baseline="0" dirty="0">
                <a:solidFill>
                  <a:srgbClr val="002060"/>
                </a:solidFill>
                <a:latin typeface="AcuminPro-Regular"/>
              </a:rPr>
              <a:t>NUTRITION</a:t>
            </a:r>
            <a:r>
              <a:rPr lang="en-US" sz="1600" b="0" i="0" u="none" strike="noStrike" baseline="0" dirty="0">
                <a:solidFill>
                  <a:srgbClr val="002060"/>
                </a:solidFill>
                <a:latin typeface="AcuminPro-Regular"/>
              </a:rPr>
              <a:t> contributes to broader national health indicators</a:t>
            </a:r>
            <a:r>
              <a:rPr lang="en-US" sz="1600" b="0" i="0" u="none" strike="noStrike" baseline="0" dirty="0">
                <a:latin typeface="AcuminPro-Regular"/>
              </a:rPr>
              <a:t>.</a:t>
            </a:r>
            <a:endParaRPr lang="en-US" sz="1600" dirty="0"/>
          </a:p>
        </p:txBody>
      </p:sp>
      <p:pic>
        <p:nvPicPr>
          <p:cNvPr id="5" name="Picture 4" descr="Vegetables and fruits in a row">
            <a:extLst>
              <a:ext uri="{FF2B5EF4-FFF2-40B4-BE49-F238E27FC236}">
                <a16:creationId xmlns:a16="http://schemas.microsoft.com/office/drawing/2014/main" id="{46B171CC-1B9B-0852-311F-7D88ECAB8EBA}"/>
              </a:ext>
            </a:extLst>
          </p:cNvPr>
          <p:cNvPicPr>
            <a:picLocks noChangeAspect="1"/>
          </p:cNvPicPr>
          <p:nvPr/>
        </p:nvPicPr>
        <p:blipFill rotWithShape="1">
          <a:blip r:embed="rId2"/>
          <a:srcRect l="13861" r="37544" b="-1"/>
          <a:stretch/>
        </p:blipFill>
        <p:spPr>
          <a:xfrm>
            <a:off x="7199440" y="10"/>
            <a:ext cx="4992560" cy="6857990"/>
          </a:xfrm>
          <a:prstGeom prst="rect">
            <a:avLst/>
          </a:prstGeom>
          <a:effectLst/>
        </p:spPr>
      </p:pic>
    </p:spTree>
    <p:extLst>
      <p:ext uri="{BB962C8B-B14F-4D97-AF65-F5344CB8AC3E}">
        <p14:creationId xmlns:p14="http://schemas.microsoft.com/office/powerpoint/2010/main" val="1045885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45D489D-16E1-484D-867B-144368D74B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49A496F5-B01E-4BF8-9D1E-C4E53B6F96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52257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Arc 12">
            <a:extLst>
              <a:ext uri="{FF2B5EF4-FFF2-40B4-BE49-F238E27FC236}">
                <a16:creationId xmlns:a16="http://schemas.microsoft.com/office/drawing/2014/main" id="{6E895C8D-1379-40B8-8B1B-B6F5AEAF0A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746107">
            <a:off x="2906963" y="1348064"/>
            <a:ext cx="2987899" cy="2987899"/>
          </a:xfrm>
          <a:prstGeom prst="arc">
            <a:avLst>
              <a:gd name="adj1" fmla="val 14612914"/>
              <a:gd name="adj2" fmla="val 0"/>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C1227A41-0BB4-10D3-8DB7-A736D6754D83}"/>
              </a:ext>
            </a:extLst>
          </p:cNvPr>
          <p:cNvSpPr>
            <a:spLocks noGrp="1"/>
          </p:cNvSpPr>
          <p:nvPr>
            <p:ph type="title"/>
          </p:nvPr>
        </p:nvSpPr>
        <p:spPr>
          <a:xfrm>
            <a:off x="838200" y="643467"/>
            <a:ext cx="2951205" cy="5571066"/>
          </a:xfrm>
        </p:spPr>
        <p:txBody>
          <a:bodyPr>
            <a:normAutofit/>
          </a:bodyPr>
          <a:lstStyle/>
          <a:p>
            <a:r>
              <a:rPr lang="en-US" sz="3700" b="1">
                <a:solidFill>
                  <a:srgbClr val="FFFFFF"/>
                </a:solidFill>
              </a:rPr>
              <a:t>NPAN : STRATEGIC FRAMEWORK </a:t>
            </a:r>
          </a:p>
        </p:txBody>
      </p:sp>
      <p:graphicFrame>
        <p:nvGraphicFramePr>
          <p:cNvPr id="5" name="Content Placeholder 2">
            <a:extLst>
              <a:ext uri="{FF2B5EF4-FFF2-40B4-BE49-F238E27FC236}">
                <a16:creationId xmlns:a16="http://schemas.microsoft.com/office/drawing/2014/main" id="{F46D2242-C5E9-BBE5-C5F1-85EC8409BD1A}"/>
              </a:ext>
            </a:extLst>
          </p:cNvPr>
          <p:cNvGraphicFramePr>
            <a:graphicFrameLocks noGrp="1"/>
          </p:cNvGraphicFramePr>
          <p:nvPr>
            <p:ph idx="1"/>
            <p:extLst>
              <p:ext uri="{D42A27DB-BD31-4B8C-83A1-F6EECF244321}">
                <p14:modId xmlns:p14="http://schemas.microsoft.com/office/powerpoint/2010/main" val="3687467266"/>
              </p:ext>
            </p:extLst>
          </p:nvPr>
        </p:nvGraphicFramePr>
        <p:xfrm>
          <a:off x="5237018" y="653693"/>
          <a:ext cx="6303729" cy="556083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659024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9949" name="Rectangle 39948">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23" name="Picture 2" descr="C:\Users\Charity\Documents\Cambodia 2010_June\Files from Koungry_15Aug2010\Siem Reap Field Photos_Jul10\IMG_4530.JPG"/>
          <p:cNvPicPr>
            <a:picLocks noChangeAspect="1" noChangeArrowheads="1"/>
          </p:cNvPicPr>
          <p:nvPr/>
        </p:nvPicPr>
        <p:blipFill rotWithShape="1">
          <a:blip r:embed="rId3" cstate="print"/>
          <a:srcRect l="12229"/>
          <a:stretch/>
        </p:blipFill>
        <p:spPr bwMode="auto">
          <a:xfrm>
            <a:off x="-174430" y="0"/>
            <a:ext cx="9669642" cy="6857990"/>
          </a:xfrm>
          <a:prstGeom prst="rect">
            <a:avLst/>
          </a:prstGeom>
          <a:noFill/>
        </p:spPr>
      </p:pic>
      <p:sp>
        <p:nvSpPr>
          <p:cNvPr id="39951" name="Rectangle 39950">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937" name="Title 1"/>
          <p:cNvSpPr>
            <a:spLocks noGrp="1"/>
          </p:cNvSpPr>
          <p:nvPr>
            <p:ph type="title" idx="4294967295"/>
          </p:nvPr>
        </p:nvSpPr>
        <p:spPr>
          <a:xfrm>
            <a:off x="5121973" y="365125"/>
            <a:ext cx="6950283" cy="1899912"/>
          </a:xfrm>
          <a:solidFill>
            <a:schemeClr val="accent3">
              <a:lumMod val="20000"/>
              <a:lumOff val="80000"/>
            </a:schemeClr>
          </a:solidFill>
        </p:spPr>
        <p:txBody>
          <a:bodyPr vert="horz" lIns="91440" tIns="45720" rIns="91440" bIns="45720" rtlCol="0" anchor="ctr" anchorCtr="0">
            <a:normAutofit fontScale="90000"/>
          </a:bodyPr>
          <a:lstStyle/>
          <a:p>
            <a:pPr algn="ctr">
              <a:defRPr/>
            </a:pPr>
            <a:br>
              <a:rPr lang="en-US" sz="1900" dirty="0"/>
            </a:br>
            <a:r>
              <a:rPr lang="en-US" sz="3100" b="1" dirty="0">
                <a:solidFill>
                  <a:srgbClr val="00B0F0"/>
                </a:solidFill>
              </a:rPr>
              <a:t>Identification of What Could be Feasible -</a:t>
            </a:r>
            <a:br>
              <a:rPr lang="en-US" sz="3100" b="1" dirty="0">
                <a:solidFill>
                  <a:srgbClr val="00B0F0"/>
                </a:solidFill>
              </a:rPr>
            </a:br>
            <a:r>
              <a:rPr lang="en-US" sz="3100" b="1" dirty="0">
                <a:solidFill>
                  <a:srgbClr val="00B0F0"/>
                </a:solidFill>
              </a:rPr>
              <a:t>Seasonal Food Availability Calendars</a:t>
            </a:r>
            <a:br>
              <a:rPr lang="en-US" sz="3100" b="1" dirty="0">
                <a:solidFill>
                  <a:srgbClr val="00B0F0"/>
                </a:solidFill>
              </a:rPr>
            </a:br>
            <a:endParaRPr lang="en-US" sz="3100" b="1" dirty="0">
              <a:solidFill>
                <a:srgbClr val="00B0F0"/>
              </a:solidFill>
            </a:endParaRPr>
          </a:p>
        </p:txBody>
      </p:sp>
      <p:sp>
        <p:nvSpPr>
          <p:cNvPr id="3" name="Content Placeholder 2"/>
          <p:cNvSpPr>
            <a:spLocks noGrp="1"/>
          </p:cNvSpPr>
          <p:nvPr>
            <p:ph idx="4294967295"/>
          </p:nvPr>
        </p:nvSpPr>
        <p:spPr>
          <a:xfrm>
            <a:off x="6827603" y="2377556"/>
            <a:ext cx="5244653" cy="3742762"/>
          </a:xfrm>
          <a:solidFill>
            <a:schemeClr val="accent3">
              <a:lumMod val="20000"/>
              <a:lumOff val="80000"/>
            </a:schemeClr>
          </a:solidFill>
        </p:spPr>
        <p:txBody>
          <a:bodyPr vert="horz" lIns="91440" tIns="45720" rIns="91440" bIns="45720" numCol="2" rtlCol="0">
            <a:normAutofit/>
          </a:bodyPr>
          <a:lstStyle/>
          <a:p>
            <a:pPr>
              <a:buClrTx/>
              <a:defRPr/>
            </a:pPr>
            <a:r>
              <a:rPr lang="en-US" sz="2000" dirty="0">
                <a:solidFill>
                  <a:srgbClr val="002060"/>
                </a:solidFill>
              </a:rPr>
              <a:t>Dialogue with community:</a:t>
            </a:r>
          </a:p>
          <a:p>
            <a:pPr>
              <a:buClrTx/>
              <a:defRPr/>
            </a:pPr>
            <a:r>
              <a:rPr lang="en-US" sz="2000" dirty="0">
                <a:solidFill>
                  <a:srgbClr val="002060"/>
                </a:solidFill>
              </a:rPr>
              <a:t>Types of foods produced or collected from nature</a:t>
            </a:r>
          </a:p>
          <a:p>
            <a:pPr>
              <a:buClrTx/>
              <a:defRPr/>
            </a:pPr>
            <a:r>
              <a:rPr lang="en-US" sz="2000" dirty="0">
                <a:solidFill>
                  <a:srgbClr val="002060"/>
                </a:solidFill>
              </a:rPr>
              <a:t>Seasons when the foods are available</a:t>
            </a:r>
          </a:p>
          <a:p>
            <a:pPr>
              <a:defRPr/>
            </a:pPr>
            <a:r>
              <a:rPr lang="en-US" sz="2000" dirty="0">
                <a:solidFill>
                  <a:srgbClr val="002060"/>
                </a:solidFill>
              </a:rPr>
              <a:t>Implication of the food availability-access - ability to prepare balanced CF and family meals  </a:t>
            </a:r>
          </a:p>
          <a:p>
            <a:pPr marL="0" indent="0">
              <a:buClrTx/>
              <a:buNone/>
              <a:defRPr/>
            </a:pPr>
            <a:endParaRPr lang="en-US" sz="2000" dirty="0">
              <a:effectLst/>
            </a:endParaRPr>
          </a:p>
        </p:txBody>
      </p:sp>
    </p:spTree>
    <p:extLst>
      <p:ext uri="{BB962C8B-B14F-4D97-AF65-F5344CB8AC3E}">
        <p14:creationId xmlns:p14="http://schemas.microsoft.com/office/powerpoint/2010/main" val="16346917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58BA9C-EE61-3AC1-9842-CA2C4B0D91F3}"/>
              </a:ext>
            </a:extLst>
          </p:cNvPr>
          <p:cNvSpPr>
            <a:spLocks noGrp="1"/>
          </p:cNvSpPr>
          <p:nvPr>
            <p:ph type="title"/>
          </p:nvPr>
        </p:nvSpPr>
        <p:spPr>
          <a:xfrm>
            <a:off x="838200" y="557188"/>
            <a:ext cx="10515600" cy="1133499"/>
          </a:xfrm>
        </p:spPr>
        <p:txBody>
          <a:bodyPr>
            <a:normAutofit/>
          </a:bodyPr>
          <a:lstStyle/>
          <a:p>
            <a:pPr algn="ctr"/>
            <a:r>
              <a:rPr lang="en-US" sz="3600" b="1" dirty="0">
                <a:solidFill>
                  <a:srgbClr val="0070C0"/>
                </a:solidFill>
              </a:rPr>
              <a:t>Key recommendations for improving nutrition through food systems </a:t>
            </a:r>
          </a:p>
        </p:txBody>
      </p:sp>
      <p:graphicFrame>
        <p:nvGraphicFramePr>
          <p:cNvPr id="15" name="Content Placeholder 2">
            <a:extLst>
              <a:ext uri="{FF2B5EF4-FFF2-40B4-BE49-F238E27FC236}">
                <a16:creationId xmlns:a16="http://schemas.microsoft.com/office/drawing/2014/main" id="{24357558-66EC-4B3E-32D1-6830AC235CAC}"/>
              </a:ext>
            </a:extLst>
          </p:cNvPr>
          <p:cNvGraphicFramePr>
            <a:graphicFrameLocks noGrp="1"/>
          </p:cNvGraphicFramePr>
          <p:nvPr>
            <p:ph idx="1"/>
            <p:extLst>
              <p:ext uri="{D42A27DB-BD31-4B8C-83A1-F6EECF244321}">
                <p14:modId xmlns:p14="http://schemas.microsoft.com/office/powerpoint/2010/main" val="1914628714"/>
              </p:ext>
            </p:extLst>
          </p:nvPr>
        </p:nvGraphicFramePr>
        <p:xfrm>
          <a:off x="838200" y="1828800"/>
          <a:ext cx="10515600" cy="4352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9678552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52B939-D09F-D63C-7C0A-230B5E6C9766}"/>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A41E576C-92B7-6B35-0787-74FBECEA8B9D}"/>
              </a:ext>
            </a:extLst>
          </p:cNvPr>
          <p:cNvSpPr>
            <a:spLocks noGrp="1"/>
          </p:cNvSpPr>
          <p:nvPr>
            <p:ph idx="1"/>
          </p:nvPr>
        </p:nvSpPr>
        <p:spPr/>
        <p:txBody>
          <a:bodyPr anchor="ctr">
            <a:normAutofit/>
          </a:bodyPr>
          <a:lstStyle/>
          <a:p>
            <a:pPr marL="0" indent="0" algn="ctr">
              <a:buNone/>
            </a:pPr>
            <a:r>
              <a:rPr lang="en-US" sz="7200" b="1" dirty="0"/>
              <a:t>Post-learning activities</a:t>
            </a:r>
          </a:p>
        </p:txBody>
      </p:sp>
      <p:sp>
        <p:nvSpPr>
          <p:cNvPr id="4" name="Slide Number Placeholder 3">
            <a:extLst>
              <a:ext uri="{FF2B5EF4-FFF2-40B4-BE49-F238E27FC236}">
                <a16:creationId xmlns:a16="http://schemas.microsoft.com/office/drawing/2014/main" id="{26AADD08-FAC2-D879-6D43-38A25FC80F3F}"/>
              </a:ext>
            </a:extLst>
          </p:cNvPr>
          <p:cNvSpPr>
            <a:spLocks noGrp="1"/>
          </p:cNvSpPr>
          <p:nvPr>
            <p:ph type="sldNum" sz="quarter" idx="12"/>
          </p:nvPr>
        </p:nvSpPr>
        <p:spPr/>
        <p:txBody>
          <a:bodyPr/>
          <a:lstStyle/>
          <a:p>
            <a:fld id="{BB7217B5-ED1B-4422-BB90-71357A4EBF56}" type="slidenum">
              <a:rPr lang="en-US" smtClean="0"/>
              <a:pPr/>
              <a:t>27</a:t>
            </a:fld>
            <a:endParaRPr lang="en-US"/>
          </a:p>
        </p:txBody>
      </p:sp>
    </p:spTree>
    <p:extLst>
      <p:ext uri="{BB962C8B-B14F-4D97-AF65-F5344CB8AC3E}">
        <p14:creationId xmlns:p14="http://schemas.microsoft.com/office/powerpoint/2010/main" val="338608048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58372" descr="Different types of vegetables">
            <a:extLst>
              <a:ext uri="{FF2B5EF4-FFF2-40B4-BE49-F238E27FC236}">
                <a16:creationId xmlns:a16="http://schemas.microsoft.com/office/drawing/2014/main" id="{75AA8CC5-7BA5-5A84-45DE-C1541D61E1B3}"/>
              </a:ext>
            </a:extLst>
          </p:cNvPr>
          <p:cNvPicPr>
            <a:picLocks noChangeAspect="1"/>
          </p:cNvPicPr>
          <p:nvPr/>
        </p:nvPicPr>
        <p:blipFill rotWithShape="1">
          <a:blip r:embed="rId3"/>
          <a:srcRect t="9010" b="3802"/>
          <a:stretch/>
        </p:blipFill>
        <p:spPr>
          <a:xfrm>
            <a:off x="103294" y="3273806"/>
            <a:ext cx="6448424" cy="3752849"/>
          </a:xfrm>
          <a:custGeom>
            <a:avLst/>
            <a:gdLst/>
            <a:ahLst/>
            <a:cxnLst/>
            <a:rect l="l" t="t" r="r" b="b"/>
            <a:pathLst>
              <a:path w="6448424" h="3752849">
                <a:moveTo>
                  <a:pt x="0" y="0"/>
                </a:moveTo>
                <a:lnTo>
                  <a:pt x="137978" y="22215"/>
                </a:lnTo>
                <a:cubicBezTo>
                  <a:pt x="196046" y="32277"/>
                  <a:pt x="252469" y="42437"/>
                  <a:pt x="295660" y="49771"/>
                </a:cubicBezTo>
                <a:cubicBezTo>
                  <a:pt x="364885" y="66610"/>
                  <a:pt x="403214" y="32071"/>
                  <a:pt x="456941" y="65635"/>
                </a:cubicBezTo>
                <a:cubicBezTo>
                  <a:pt x="529612" y="69090"/>
                  <a:pt x="662508" y="71245"/>
                  <a:pt x="731691" y="70501"/>
                </a:cubicBezTo>
                <a:cubicBezTo>
                  <a:pt x="768741" y="62400"/>
                  <a:pt x="808263" y="64633"/>
                  <a:pt x="841820" y="61171"/>
                </a:cubicBezTo>
                <a:cubicBezTo>
                  <a:pt x="958973" y="43639"/>
                  <a:pt x="1009730" y="45863"/>
                  <a:pt x="1068219" y="39136"/>
                </a:cubicBezTo>
                <a:cubicBezTo>
                  <a:pt x="1104329" y="33447"/>
                  <a:pt x="1156536" y="44203"/>
                  <a:pt x="1174190" y="38808"/>
                </a:cubicBezTo>
                <a:cubicBezTo>
                  <a:pt x="1188943" y="36385"/>
                  <a:pt x="1213832" y="14880"/>
                  <a:pt x="1225923" y="34507"/>
                </a:cubicBezTo>
                <a:cubicBezTo>
                  <a:pt x="1305283" y="8501"/>
                  <a:pt x="1319617" y="30839"/>
                  <a:pt x="1385617" y="18003"/>
                </a:cubicBezTo>
                <a:cubicBezTo>
                  <a:pt x="1461876" y="-26747"/>
                  <a:pt x="1519510" y="56342"/>
                  <a:pt x="1563967" y="4638"/>
                </a:cubicBezTo>
                <a:lnTo>
                  <a:pt x="1676634" y="10582"/>
                </a:lnTo>
                <a:lnTo>
                  <a:pt x="1769429" y="20265"/>
                </a:lnTo>
                <a:cubicBezTo>
                  <a:pt x="1790625" y="23534"/>
                  <a:pt x="1880369" y="18448"/>
                  <a:pt x="1900584" y="27732"/>
                </a:cubicBezTo>
                <a:cubicBezTo>
                  <a:pt x="2072430" y="22762"/>
                  <a:pt x="2014935" y="5831"/>
                  <a:pt x="2127041" y="22101"/>
                </a:cubicBezTo>
                <a:cubicBezTo>
                  <a:pt x="2168847" y="65820"/>
                  <a:pt x="2153052" y="28773"/>
                  <a:pt x="2211644" y="44507"/>
                </a:cubicBezTo>
                <a:cubicBezTo>
                  <a:pt x="2211201" y="9921"/>
                  <a:pt x="2277596" y="73686"/>
                  <a:pt x="2299605" y="38004"/>
                </a:cubicBezTo>
                <a:cubicBezTo>
                  <a:pt x="2309570" y="41997"/>
                  <a:pt x="2318531" y="46991"/>
                  <a:pt x="2327359" y="52270"/>
                </a:cubicBezTo>
                <a:lnTo>
                  <a:pt x="2331995" y="55017"/>
                </a:lnTo>
                <a:lnTo>
                  <a:pt x="2353777" y="59755"/>
                </a:lnTo>
                <a:lnTo>
                  <a:pt x="2355893" y="68914"/>
                </a:lnTo>
                <a:lnTo>
                  <a:pt x="2385794" y="81650"/>
                </a:lnTo>
                <a:cubicBezTo>
                  <a:pt x="2397613" y="85211"/>
                  <a:pt x="2411061" y="87627"/>
                  <a:pt x="2427010" y="88184"/>
                </a:cubicBezTo>
                <a:cubicBezTo>
                  <a:pt x="2486314" y="76422"/>
                  <a:pt x="2553170" y="126870"/>
                  <a:pt x="2627153" y="110451"/>
                </a:cubicBezTo>
                <a:cubicBezTo>
                  <a:pt x="2653722" y="107383"/>
                  <a:pt x="2732043" y="116068"/>
                  <a:pt x="2744462" y="128780"/>
                </a:cubicBezTo>
                <a:cubicBezTo>
                  <a:pt x="2760299" y="132873"/>
                  <a:pt x="2780248" y="130843"/>
                  <a:pt x="2785202" y="143610"/>
                </a:cubicBezTo>
                <a:cubicBezTo>
                  <a:pt x="2794558" y="159316"/>
                  <a:pt x="2856498" y="142821"/>
                  <a:pt x="2844667" y="159029"/>
                </a:cubicBezTo>
                <a:cubicBezTo>
                  <a:pt x="2888530" y="147871"/>
                  <a:pt x="2914187" y="181391"/>
                  <a:pt x="2946649" y="192330"/>
                </a:cubicBezTo>
                <a:cubicBezTo>
                  <a:pt x="2981872" y="180417"/>
                  <a:pt x="3015239" y="215115"/>
                  <a:pt x="3088812" y="226485"/>
                </a:cubicBezTo>
                <a:cubicBezTo>
                  <a:pt x="3127734" y="212524"/>
                  <a:pt x="3138301" y="234381"/>
                  <a:pt x="3208669" y="217774"/>
                </a:cubicBezTo>
                <a:cubicBezTo>
                  <a:pt x="3242208" y="219284"/>
                  <a:pt x="3229623" y="233297"/>
                  <a:pt x="3290045" y="235553"/>
                </a:cubicBezTo>
                <a:cubicBezTo>
                  <a:pt x="3399655" y="215239"/>
                  <a:pt x="3444518" y="245862"/>
                  <a:pt x="3529335" y="249571"/>
                </a:cubicBezTo>
                <a:cubicBezTo>
                  <a:pt x="3623697" y="257405"/>
                  <a:pt x="3587652" y="268832"/>
                  <a:pt x="3716766" y="252690"/>
                </a:cubicBezTo>
                <a:cubicBezTo>
                  <a:pt x="3723469" y="267318"/>
                  <a:pt x="3737863" y="269842"/>
                  <a:pt x="3765333" y="266823"/>
                </a:cubicBezTo>
                <a:cubicBezTo>
                  <a:pt x="3810754" y="271601"/>
                  <a:pt x="3792745" y="303866"/>
                  <a:pt x="3846897" y="290090"/>
                </a:cubicBezTo>
                <a:cubicBezTo>
                  <a:pt x="3830941" y="306608"/>
                  <a:pt x="3929114" y="308026"/>
                  <a:pt x="3900217" y="323590"/>
                </a:cubicBezTo>
                <a:cubicBezTo>
                  <a:pt x="3922367" y="343425"/>
                  <a:pt x="3948574" y="318948"/>
                  <a:pt x="3971444" y="336662"/>
                </a:cubicBezTo>
                <a:cubicBezTo>
                  <a:pt x="4002781" y="344193"/>
                  <a:pt x="3960997" y="315419"/>
                  <a:pt x="3997868" y="318867"/>
                </a:cubicBezTo>
                <a:cubicBezTo>
                  <a:pt x="4041159" y="326219"/>
                  <a:pt x="4055435" y="293981"/>
                  <a:pt x="4070852" y="339615"/>
                </a:cubicBezTo>
                <a:cubicBezTo>
                  <a:pt x="4121286" y="335828"/>
                  <a:pt x="4121920" y="355506"/>
                  <a:pt x="4180483" y="373369"/>
                </a:cubicBezTo>
                <a:cubicBezTo>
                  <a:pt x="4211379" y="366707"/>
                  <a:pt x="4230171" y="374664"/>
                  <a:pt x="4246264" y="387458"/>
                </a:cubicBezTo>
                <a:cubicBezTo>
                  <a:pt x="4308508" y="393310"/>
                  <a:pt x="4357326" y="416142"/>
                  <a:pt x="4423169" y="431783"/>
                </a:cubicBezTo>
                <a:lnTo>
                  <a:pt x="4446752" y="435383"/>
                </a:lnTo>
                <a:lnTo>
                  <a:pt x="4446954" y="435566"/>
                </a:lnTo>
                <a:cubicBezTo>
                  <a:pt x="4508528" y="480137"/>
                  <a:pt x="4617740" y="529869"/>
                  <a:pt x="4662523" y="553169"/>
                </a:cubicBezTo>
                <a:cubicBezTo>
                  <a:pt x="4720320" y="547046"/>
                  <a:pt x="4678644" y="560102"/>
                  <a:pt x="4715641" y="575354"/>
                </a:cubicBezTo>
                <a:cubicBezTo>
                  <a:pt x="4682056" y="593278"/>
                  <a:pt x="4768370" y="586520"/>
                  <a:pt x="4742071" y="614016"/>
                </a:cubicBezTo>
                <a:cubicBezTo>
                  <a:pt x="4749637" y="615922"/>
                  <a:pt x="4757797" y="616899"/>
                  <a:pt x="4766183" y="617675"/>
                </a:cubicBezTo>
                <a:lnTo>
                  <a:pt x="4770562" y="618094"/>
                </a:lnTo>
                <a:lnTo>
                  <a:pt x="4783240" y="624350"/>
                </a:lnTo>
                <a:lnTo>
                  <a:pt x="4792882" y="620401"/>
                </a:lnTo>
                <a:lnTo>
                  <a:pt x="4816310" y="625721"/>
                </a:lnTo>
                <a:cubicBezTo>
                  <a:pt x="4824144" y="628595"/>
                  <a:pt x="4831482" y="632720"/>
                  <a:pt x="4837953" y="638824"/>
                </a:cubicBezTo>
                <a:cubicBezTo>
                  <a:pt x="4848645" y="668753"/>
                  <a:pt x="4922266" y="669148"/>
                  <a:pt x="4933914" y="707398"/>
                </a:cubicBezTo>
                <a:cubicBezTo>
                  <a:pt x="4940833" y="719653"/>
                  <a:pt x="4978358" y="746502"/>
                  <a:pt x="4995259" y="744825"/>
                </a:cubicBezTo>
                <a:cubicBezTo>
                  <a:pt x="5005107" y="749034"/>
                  <a:pt x="5010567" y="758092"/>
                  <a:pt x="5024744" y="753396"/>
                </a:cubicBezTo>
                <a:cubicBezTo>
                  <a:pt x="5047511" y="761361"/>
                  <a:pt x="5109162" y="783016"/>
                  <a:pt x="5131877" y="792613"/>
                </a:cubicBezTo>
                <a:cubicBezTo>
                  <a:pt x="5132671" y="802792"/>
                  <a:pt x="5144554" y="806683"/>
                  <a:pt x="5161031" y="810975"/>
                </a:cubicBezTo>
                <a:lnTo>
                  <a:pt x="5176815" y="815342"/>
                </a:lnTo>
                <a:lnTo>
                  <a:pt x="5180064" y="831233"/>
                </a:lnTo>
                <a:cubicBezTo>
                  <a:pt x="5202966" y="819270"/>
                  <a:pt x="5188976" y="863361"/>
                  <a:pt x="5215059" y="865080"/>
                </a:cubicBezTo>
                <a:cubicBezTo>
                  <a:pt x="5235765" y="864786"/>
                  <a:pt x="5236347" y="878098"/>
                  <a:pt x="5245643" y="887119"/>
                </a:cubicBezTo>
                <a:cubicBezTo>
                  <a:pt x="5267660" y="891609"/>
                  <a:pt x="5295742" y="939348"/>
                  <a:pt x="5295952" y="957174"/>
                </a:cubicBezTo>
                <a:cubicBezTo>
                  <a:pt x="5284322" y="1008946"/>
                  <a:pt x="5374979" y="1038019"/>
                  <a:pt x="5367826" y="1079140"/>
                </a:cubicBezTo>
                <a:cubicBezTo>
                  <a:pt x="5371668" y="1089190"/>
                  <a:pt x="5377921" y="1097135"/>
                  <a:pt x="5385646" y="1103730"/>
                </a:cubicBezTo>
                <a:lnTo>
                  <a:pt x="5410965" y="1119397"/>
                </a:lnTo>
                <a:lnTo>
                  <a:pt x="5436960" y="1130910"/>
                </a:lnTo>
                <a:lnTo>
                  <a:pt x="5442083" y="1133134"/>
                </a:lnTo>
                <a:cubicBezTo>
                  <a:pt x="5451910" y="1137346"/>
                  <a:pt x="5457170" y="1169188"/>
                  <a:pt x="5465219" y="1174479"/>
                </a:cubicBezTo>
                <a:cubicBezTo>
                  <a:pt x="5488744" y="1195184"/>
                  <a:pt x="5467141" y="1223401"/>
                  <a:pt x="5488171" y="1238604"/>
                </a:cubicBezTo>
                <a:cubicBezTo>
                  <a:pt x="5523491" y="1271811"/>
                  <a:pt x="5486623" y="1305961"/>
                  <a:pt x="5562172" y="1320840"/>
                </a:cubicBezTo>
                <a:cubicBezTo>
                  <a:pt x="5601634" y="1385316"/>
                  <a:pt x="5636528" y="1453139"/>
                  <a:pt x="5686905" y="1512529"/>
                </a:cubicBezTo>
                <a:cubicBezTo>
                  <a:pt x="5729049" y="1575678"/>
                  <a:pt x="5699691" y="1553768"/>
                  <a:pt x="5748726" y="1623716"/>
                </a:cubicBezTo>
                <a:cubicBezTo>
                  <a:pt x="5783098" y="1689734"/>
                  <a:pt x="5789710" y="1639740"/>
                  <a:pt x="5842593" y="1726595"/>
                </a:cubicBezTo>
                <a:cubicBezTo>
                  <a:pt x="5837824" y="1733043"/>
                  <a:pt x="5862023" y="1845188"/>
                  <a:pt x="5861042" y="1851837"/>
                </a:cubicBezTo>
                <a:cubicBezTo>
                  <a:pt x="5874156" y="1887981"/>
                  <a:pt x="5901790" y="1919218"/>
                  <a:pt x="5921290" y="1943460"/>
                </a:cubicBezTo>
                <a:lnTo>
                  <a:pt x="5978046" y="1997284"/>
                </a:lnTo>
                <a:lnTo>
                  <a:pt x="5992479" y="2056720"/>
                </a:lnTo>
                <a:cubicBezTo>
                  <a:pt x="6011078" y="2079033"/>
                  <a:pt x="6072687" y="2117397"/>
                  <a:pt x="6089639" y="2131171"/>
                </a:cubicBezTo>
                <a:lnTo>
                  <a:pt x="6094199" y="2139379"/>
                </a:lnTo>
                <a:lnTo>
                  <a:pt x="6094822" y="2139386"/>
                </a:lnTo>
                <a:cubicBezTo>
                  <a:pt x="6096947" y="2140841"/>
                  <a:pt x="6098876" y="2143416"/>
                  <a:pt x="6100692" y="2147736"/>
                </a:cubicBezTo>
                <a:lnTo>
                  <a:pt x="6102516" y="2154343"/>
                </a:lnTo>
                <a:lnTo>
                  <a:pt x="6111361" y="2170264"/>
                </a:lnTo>
                <a:lnTo>
                  <a:pt x="6215475" y="2270153"/>
                </a:lnTo>
                <a:lnTo>
                  <a:pt x="6255966" y="2335401"/>
                </a:lnTo>
                <a:lnTo>
                  <a:pt x="6272711" y="2385144"/>
                </a:lnTo>
                <a:cubicBezTo>
                  <a:pt x="6282320" y="2406495"/>
                  <a:pt x="6299066" y="2405139"/>
                  <a:pt x="6304347" y="2439388"/>
                </a:cubicBezTo>
                <a:cubicBezTo>
                  <a:pt x="6297131" y="2486231"/>
                  <a:pt x="6325530" y="2500962"/>
                  <a:pt x="6326729" y="2549400"/>
                </a:cubicBezTo>
                <a:cubicBezTo>
                  <a:pt x="6325926" y="2572066"/>
                  <a:pt x="6339111" y="2599957"/>
                  <a:pt x="6344663" y="2628839"/>
                </a:cubicBezTo>
                <a:lnTo>
                  <a:pt x="6375811" y="2639204"/>
                </a:lnTo>
                <a:cubicBezTo>
                  <a:pt x="6375427" y="2643533"/>
                  <a:pt x="6375041" y="2647863"/>
                  <a:pt x="6374657" y="2652193"/>
                </a:cubicBezTo>
                <a:cubicBezTo>
                  <a:pt x="6373555" y="2658134"/>
                  <a:pt x="6371943" y="2662665"/>
                  <a:pt x="6369740" y="2664642"/>
                </a:cubicBezTo>
                <a:cubicBezTo>
                  <a:pt x="6368032" y="2674540"/>
                  <a:pt x="6371528" y="2686899"/>
                  <a:pt x="6361964" y="2690172"/>
                </a:cubicBezTo>
                <a:cubicBezTo>
                  <a:pt x="6350507" y="2696218"/>
                  <a:pt x="6369375" y="2734440"/>
                  <a:pt x="6355511" y="2727335"/>
                </a:cubicBezTo>
                <a:cubicBezTo>
                  <a:pt x="6358746" y="2734104"/>
                  <a:pt x="6360434" y="2742096"/>
                  <a:pt x="6361058" y="2750592"/>
                </a:cubicBezTo>
                <a:cubicBezTo>
                  <a:pt x="6361013" y="2751998"/>
                  <a:pt x="6360970" y="2753408"/>
                  <a:pt x="6360926" y="2754814"/>
                </a:cubicBezTo>
                <a:lnTo>
                  <a:pt x="6339285" y="2810353"/>
                </a:lnTo>
                <a:cubicBezTo>
                  <a:pt x="6360091" y="2854187"/>
                  <a:pt x="6313103" y="2870086"/>
                  <a:pt x="6325672" y="2908809"/>
                </a:cubicBezTo>
                <a:cubicBezTo>
                  <a:pt x="6341563" y="2966972"/>
                  <a:pt x="6291836" y="2935388"/>
                  <a:pt x="6333498" y="3009772"/>
                </a:cubicBezTo>
                <a:cubicBezTo>
                  <a:pt x="6345476" y="3039254"/>
                  <a:pt x="6345955" y="3068963"/>
                  <a:pt x="6334947" y="3095405"/>
                </a:cubicBezTo>
                <a:lnTo>
                  <a:pt x="6344768" y="3155941"/>
                </a:lnTo>
                <a:cubicBezTo>
                  <a:pt x="6348643" y="3153663"/>
                  <a:pt x="6311793" y="3186588"/>
                  <a:pt x="6314754" y="3197987"/>
                </a:cubicBezTo>
                <a:cubicBezTo>
                  <a:pt x="6318695" y="3221971"/>
                  <a:pt x="6319257" y="3226752"/>
                  <a:pt x="6304230" y="3239690"/>
                </a:cubicBezTo>
                <a:cubicBezTo>
                  <a:pt x="6306321" y="3248567"/>
                  <a:pt x="6307305" y="3254005"/>
                  <a:pt x="6308837" y="3264003"/>
                </a:cubicBezTo>
                <a:cubicBezTo>
                  <a:pt x="6301812" y="3288243"/>
                  <a:pt x="6298529" y="3302527"/>
                  <a:pt x="6309285" y="3324103"/>
                </a:cubicBezTo>
                <a:cubicBezTo>
                  <a:pt x="6301188" y="3343007"/>
                  <a:pt x="6329285" y="3359307"/>
                  <a:pt x="6342503" y="3405661"/>
                </a:cubicBezTo>
                <a:cubicBezTo>
                  <a:pt x="6338012" y="3447477"/>
                  <a:pt x="6408325" y="3505721"/>
                  <a:pt x="6401531" y="3550593"/>
                </a:cubicBezTo>
                <a:cubicBezTo>
                  <a:pt x="6395655" y="3579549"/>
                  <a:pt x="6423437" y="3594758"/>
                  <a:pt x="6427705" y="3624684"/>
                </a:cubicBezTo>
                <a:cubicBezTo>
                  <a:pt x="6416402" y="3629199"/>
                  <a:pt x="6435787" y="3639516"/>
                  <a:pt x="6448424" y="3657106"/>
                </a:cubicBezTo>
                <a:lnTo>
                  <a:pt x="6444014" y="3752742"/>
                </a:lnTo>
                <a:cubicBezTo>
                  <a:pt x="6443990" y="3752777"/>
                  <a:pt x="6443967" y="3752813"/>
                  <a:pt x="6443946" y="3752849"/>
                </a:cubicBezTo>
                <a:lnTo>
                  <a:pt x="0" y="3752849"/>
                </a:lnTo>
                <a:close/>
              </a:path>
            </a:pathLst>
          </a:custGeom>
        </p:spPr>
      </p:pic>
      <p:sp>
        <p:nvSpPr>
          <p:cNvPr id="2" name="Title 1"/>
          <p:cNvSpPr>
            <a:spLocks noGrp="1"/>
          </p:cNvSpPr>
          <p:nvPr>
            <p:ph type="title"/>
          </p:nvPr>
        </p:nvSpPr>
        <p:spPr>
          <a:xfrm>
            <a:off x="965198" y="188664"/>
            <a:ext cx="10388601" cy="923348"/>
          </a:xfrm>
          <a:solidFill>
            <a:schemeClr val="accent1">
              <a:lumMod val="20000"/>
              <a:lumOff val="80000"/>
            </a:schemeClr>
          </a:solidFill>
        </p:spPr>
        <p:txBody>
          <a:bodyPr>
            <a:normAutofit/>
          </a:bodyPr>
          <a:lstStyle/>
          <a:p>
            <a:r>
              <a:rPr lang="en-US" dirty="0">
                <a:latin typeface="Times New Roman" panose="02020603050405020304" pitchFamily="18" charset="0"/>
                <a:cs typeface="Times New Roman" panose="02020603050405020304" pitchFamily="18" charset="0"/>
              </a:rPr>
              <a:t>Summary and conclusion</a:t>
            </a:r>
          </a:p>
        </p:txBody>
      </p:sp>
      <p:sp>
        <p:nvSpPr>
          <p:cNvPr id="3" name="Content Placeholder 2"/>
          <p:cNvSpPr>
            <a:spLocks noGrp="1"/>
          </p:cNvSpPr>
          <p:nvPr>
            <p:ph idx="1"/>
          </p:nvPr>
        </p:nvSpPr>
        <p:spPr>
          <a:xfrm>
            <a:off x="569843" y="1267206"/>
            <a:ext cx="11251851" cy="4323588"/>
          </a:xfrm>
          <a:solidFill>
            <a:schemeClr val="accent1">
              <a:lumMod val="20000"/>
              <a:lumOff val="80000"/>
            </a:schemeClr>
          </a:solidFill>
        </p:spPr>
        <p:txBody>
          <a:bodyPr>
            <a:noAutofit/>
          </a:bodyPr>
          <a:lstStyle/>
          <a:p>
            <a:pPr>
              <a:buFont typeface="Wingdings" pitchFamily="2" charset="2"/>
              <a:buChar char="v"/>
            </a:pPr>
            <a:r>
              <a:rPr lang="en-US" altLang="en-US" sz="1800" dirty="0"/>
              <a:t>Mainstream nutrition in food security policies and programs (agricultural, health, social protection policies and education programs)</a:t>
            </a:r>
          </a:p>
          <a:p>
            <a:pPr>
              <a:buFont typeface="Wingdings" pitchFamily="2" charset="2"/>
              <a:buChar char="v"/>
            </a:pPr>
            <a:r>
              <a:rPr lang="en-US" altLang="en-US" sz="1800" dirty="0"/>
              <a:t>Accelerate diversification in food production combined with nutrition education</a:t>
            </a:r>
          </a:p>
          <a:p>
            <a:pPr>
              <a:buFont typeface="Wingdings" pitchFamily="2" charset="2"/>
              <a:buChar char="v"/>
            </a:pPr>
            <a:r>
              <a:rPr lang="en-US" altLang="en-US" sz="1800" dirty="0"/>
              <a:t>Disseminate nutrition messages through agriculture extension and farmers field schools, women farmer groups</a:t>
            </a:r>
          </a:p>
          <a:p>
            <a:pPr>
              <a:buFont typeface="Wingdings" pitchFamily="2" charset="2"/>
              <a:buChar char="v"/>
            </a:pPr>
            <a:r>
              <a:rPr lang="en-US" altLang="en-US" sz="1800" dirty="0"/>
              <a:t>Ensure food safety, hygiene and quality through comprehensive strategies </a:t>
            </a:r>
          </a:p>
          <a:p>
            <a:pPr>
              <a:buFont typeface="Wingdings" pitchFamily="2" charset="2"/>
              <a:buChar char="v"/>
            </a:pPr>
            <a:r>
              <a:rPr lang="en-US" altLang="en-US" sz="1800" dirty="0"/>
              <a:t>Address issues of climate change, environment, biodiversity and sustainable diets </a:t>
            </a:r>
          </a:p>
          <a:p>
            <a:pPr>
              <a:buFont typeface="Wingdings" pitchFamily="2" charset="2"/>
              <a:buChar char="v"/>
            </a:pPr>
            <a:r>
              <a:rPr lang="fr-FR" altLang="en-US" sz="1800" dirty="0" err="1"/>
              <a:t>Establish</a:t>
            </a:r>
            <a:r>
              <a:rPr lang="fr-FR" altLang="en-US" sz="1800" dirty="0"/>
              <a:t> </a:t>
            </a:r>
            <a:r>
              <a:rPr lang="fr-FR" altLang="en-US" sz="1800" dirty="0" err="1"/>
              <a:t>methods</a:t>
            </a:r>
            <a:r>
              <a:rPr lang="fr-FR" altLang="en-US" sz="1800" dirty="0"/>
              <a:t> to </a:t>
            </a:r>
            <a:r>
              <a:rPr lang="fr-FR" altLang="en-US" sz="1800" dirty="0" err="1"/>
              <a:t>quantify</a:t>
            </a:r>
            <a:r>
              <a:rPr lang="fr-FR" altLang="en-US" sz="1800" dirty="0"/>
              <a:t> </a:t>
            </a:r>
            <a:r>
              <a:rPr lang="fr-FR" altLang="en-US" sz="1800" dirty="0" err="1"/>
              <a:t>food</a:t>
            </a:r>
            <a:r>
              <a:rPr lang="fr-FR" altLang="en-US" sz="1800" dirty="0"/>
              <a:t> </a:t>
            </a:r>
            <a:r>
              <a:rPr lang="fr-FR" altLang="en-US" sz="1800" dirty="0" err="1"/>
              <a:t>losses</a:t>
            </a:r>
            <a:r>
              <a:rPr lang="fr-FR" altLang="en-US" sz="1800" dirty="0"/>
              <a:t> and </a:t>
            </a:r>
            <a:r>
              <a:rPr lang="fr-FR" altLang="en-US" sz="1800" dirty="0" err="1"/>
              <a:t>food</a:t>
            </a:r>
            <a:r>
              <a:rPr lang="fr-FR" altLang="en-US" sz="1800" dirty="0"/>
              <a:t> </a:t>
            </a:r>
            <a:r>
              <a:rPr lang="fr-FR" altLang="en-US" sz="1800" dirty="0" err="1"/>
              <a:t>waste</a:t>
            </a:r>
            <a:r>
              <a:rPr lang="fr-FR" altLang="en-US" sz="1800" dirty="0"/>
              <a:t> </a:t>
            </a:r>
            <a:endParaRPr lang="en-US" altLang="en-US" sz="1800" dirty="0"/>
          </a:p>
          <a:p>
            <a:pPr>
              <a:buFont typeface="Wingdings" pitchFamily="2" charset="2"/>
              <a:buChar char="v"/>
            </a:pPr>
            <a:r>
              <a:rPr lang="en-US" altLang="en-US" sz="1800" dirty="0"/>
              <a:t>Increase financing and investment for nutrition-sensitive agriculture and food security </a:t>
            </a:r>
            <a:r>
              <a:rPr lang="en-US" altLang="en-US" sz="1800" dirty="0" err="1"/>
              <a:t>programmes</a:t>
            </a:r>
            <a:endParaRPr lang="en-US" altLang="en-US" sz="1800" dirty="0"/>
          </a:p>
          <a:p>
            <a:pPr>
              <a:buFont typeface="Wingdings" pitchFamily="2" charset="2"/>
              <a:buChar char="v"/>
            </a:pPr>
            <a:r>
              <a:rPr lang="en-US" altLang="en-US" sz="1800" dirty="0"/>
              <a:t>Enhance capacity of agriculture staff in development, implementation, monitoring and evaluation of nutrition-sensitive food security </a:t>
            </a:r>
            <a:r>
              <a:rPr lang="en-US" altLang="en-US" sz="1800" dirty="0" err="1"/>
              <a:t>programmes</a:t>
            </a:r>
            <a:endParaRPr lang="en-US" altLang="en-US" sz="1800" dirty="0"/>
          </a:p>
          <a:p>
            <a:pPr>
              <a:buFont typeface="Wingdings" pitchFamily="2" charset="2"/>
              <a:buChar char="v"/>
            </a:pPr>
            <a:r>
              <a:rPr lang="en-US" altLang="en-US" sz="1800" dirty="0"/>
              <a:t>Support to food and nutrition security policy implementation and country investment plan monitoring</a:t>
            </a:r>
          </a:p>
        </p:txBody>
      </p:sp>
      <p:sp>
        <p:nvSpPr>
          <p:cNvPr id="4" name="Slide Number Placeholder 3"/>
          <p:cNvSpPr>
            <a:spLocks noGrp="1"/>
          </p:cNvSpPr>
          <p:nvPr>
            <p:ph type="sldNum" sz="quarter" idx="12"/>
          </p:nvPr>
        </p:nvSpPr>
        <p:spPr/>
        <p:txBody>
          <a:bodyPr/>
          <a:lstStyle/>
          <a:p>
            <a:fld id="{BB7217B5-ED1B-4422-BB90-71357A4EBF56}" type="slidenum">
              <a:rPr lang="en-US" smtClean="0"/>
              <a:pPr/>
              <a:t>28</a:t>
            </a:fld>
            <a:endParaRPr lang="en-US"/>
          </a:p>
        </p:txBody>
      </p:sp>
    </p:spTree>
    <p:extLst>
      <p:ext uri="{BB962C8B-B14F-4D97-AF65-F5344CB8AC3E}">
        <p14:creationId xmlns:p14="http://schemas.microsoft.com/office/powerpoint/2010/main" val="62180465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AE5A94-7907-5DA7-57F6-882F29537DA4}"/>
              </a:ext>
            </a:extLst>
          </p:cNvPr>
          <p:cNvSpPr>
            <a:spLocks noGrp="1"/>
          </p:cNvSpPr>
          <p:nvPr>
            <p:ph type="title"/>
          </p:nvPr>
        </p:nvSpPr>
        <p:spPr>
          <a:xfrm>
            <a:off x="723900" y="0"/>
            <a:ext cx="10515600" cy="511175"/>
          </a:xfrm>
        </p:spPr>
        <p:txBody>
          <a:bodyPr>
            <a:normAutofit fontScale="90000"/>
          </a:bodyPr>
          <a:lstStyle/>
          <a:p>
            <a:r>
              <a:rPr lang="en-US" dirty="0"/>
              <a:t>Post quiz  (test)</a:t>
            </a:r>
          </a:p>
        </p:txBody>
      </p:sp>
      <p:sp>
        <p:nvSpPr>
          <p:cNvPr id="3" name="Content Placeholder 2">
            <a:extLst>
              <a:ext uri="{FF2B5EF4-FFF2-40B4-BE49-F238E27FC236}">
                <a16:creationId xmlns:a16="http://schemas.microsoft.com/office/drawing/2014/main" id="{413D5548-D6B6-DA8D-2FDE-E36A057B7038}"/>
              </a:ext>
            </a:extLst>
          </p:cNvPr>
          <p:cNvSpPr>
            <a:spLocks noGrp="1"/>
          </p:cNvSpPr>
          <p:nvPr>
            <p:ph idx="1"/>
          </p:nvPr>
        </p:nvSpPr>
        <p:spPr>
          <a:xfrm>
            <a:off x="738188" y="511175"/>
            <a:ext cx="10515600" cy="606425"/>
          </a:xfrm>
        </p:spPr>
        <p:txBody>
          <a:bodyPr>
            <a:normAutofit/>
          </a:bodyPr>
          <a:lstStyle/>
          <a:p>
            <a:r>
              <a:rPr lang="en-US" sz="1600" dirty="0">
                <a:solidFill>
                  <a:srgbClr val="C00000"/>
                </a:solidFill>
              </a:rPr>
              <a:t>This quiz is used to test the knowledge of students related to this lessons that they just finished learning. You can add 5-10 questions. Types of questions could be: MCQ, True or False, Matching, Fill in short words. </a:t>
            </a:r>
          </a:p>
        </p:txBody>
      </p:sp>
      <p:sp>
        <p:nvSpPr>
          <p:cNvPr id="4" name="Slide Number Placeholder 3">
            <a:extLst>
              <a:ext uri="{FF2B5EF4-FFF2-40B4-BE49-F238E27FC236}">
                <a16:creationId xmlns:a16="http://schemas.microsoft.com/office/drawing/2014/main" id="{DD9F5B7E-BC30-7B42-D5AD-A6EA0A29D2A8}"/>
              </a:ext>
            </a:extLst>
          </p:cNvPr>
          <p:cNvSpPr>
            <a:spLocks noGrp="1"/>
          </p:cNvSpPr>
          <p:nvPr>
            <p:ph type="sldNum" sz="quarter" idx="12"/>
          </p:nvPr>
        </p:nvSpPr>
        <p:spPr/>
        <p:txBody>
          <a:bodyPr/>
          <a:lstStyle/>
          <a:p>
            <a:fld id="{BB7217B5-ED1B-4422-BB90-71357A4EBF56}" type="slidenum">
              <a:rPr lang="en-US" smtClean="0"/>
              <a:pPr/>
              <a:t>29</a:t>
            </a:fld>
            <a:endParaRPr lang="en-US"/>
          </a:p>
        </p:txBody>
      </p:sp>
      <p:graphicFrame>
        <p:nvGraphicFramePr>
          <p:cNvPr id="5" name="Table 4">
            <a:extLst>
              <a:ext uri="{FF2B5EF4-FFF2-40B4-BE49-F238E27FC236}">
                <a16:creationId xmlns:a16="http://schemas.microsoft.com/office/drawing/2014/main" id="{41302376-CA85-F9E6-5EA3-92D8B257391D}"/>
              </a:ext>
            </a:extLst>
          </p:cNvPr>
          <p:cNvGraphicFramePr>
            <a:graphicFrameLocks noGrp="1"/>
          </p:cNvGraphicFramePr>
          <p:nvPr>
            <p:extLst>
              <p:ext uri="{D42A27DB-BD31-4B8C-83A1-F6EECF244321}">
                <p14:modId xmlns:p14="http://schemas.microsoft.com/office/powerpoint/2010/main" val="1090749344"/>
              </p:ext>
            </p:extLst>
          </p:nvPr>
        </p:nvGraphicFramePr>
        <p:xfrm>
          <a:off x="587376" y="1265219"/>
          <a:ext cx="11299825" cy="4741044"/>
        </p:xfrm>
        <a:graphic>
          <a:graphicData uri="http://schemas.openxmlformats.org/drawingml/2006/table">
            <a:tbl>
              <a:tblPr firstRow="1" bandRow="1">
                <a:tableStyleId>{5C22544A-7EE6-4342-B048-85BDC9FD1C3A}</a:tableStyleId>
              </a:tblPr>
              <a:tblGrid>
                <a:gridCol w="2824956">
                  <a:extLst>
                    <a:ext uri="{9D8B030D-6E8A-4147-A177-3AD203B41FA5}">
                      <a16:colId xmlns:a16="http://schemas.microsoft.com/office/drawing/2014/main" val="20000"/>
                    </a:ext>
                  </a:extLst>
                </a:gridCol>
                <a:gridCol w="4938088">
                  <a:extLst>
                    <a:ext uri="{9D8B030D-6E8A-4147-A177-3AD203B41FA5}">
                      <a16:colId xmlns:a16="http://schemas.microsoft.com/office/drawing/2014/main" val="20001"/>
                    </a:ext>
                  </a:extLst>
                </a:gridCol>
                <a:gridCol w="817163">
                  <a:extLst>
                    <a:ext uri="{9D8B030D-6E8A-4147-A177-3AD203B41FA5}">
                      <a16:colId xmlns:a16="http://schemas.microsoft.com/office/drawing/2014/main" val="20002"/>
                    </a:ext>
                  </a:extLst>
                </a:gridCol>
                <a:gridCol w="2719618">
                  <a:extLst>
                    <a:ext uri="{9D8B030D-6E8A-4147-A177-3AD203B41FA5}">
                      <a16:colId xmlns:a16="http://schemas.microsoft.com/office/drawing/2014/main" val="20003"/>
                    </a:ext>
                  </a:extLst>
                </a:gridCol>
              </a:tblGrid>
              <a:tr h="443690">
                <a:tc>
                  <a:txBody>
                    <a:bodyPr/>
                    <a:lstStyle/>
                    <a:p>
                      <a:r>
                        <a:rPr lang="en-US" sz="1200" b="0" dirty="0">
                          <a:solidFill>
                            <a:schemeClr val="tx1"/>
                          </a:solidFill>
                          <a:latin typeface="Times New Roman" panose="02020603050405020304" pitchFamily="18" charset="0"/>
                          <a:cs typeface="Times New Roman" panose="02020603050405020304" pitchFamily="18" charset="0"/>
                        </a:rPr>
                        <a:t>Questions</a:t>
                      </a:r>
                    </a:p>
                  </a:txBody>
                  <a:tcPr marT="42745" marB="42745"/>
                </a:tc>
                <a:tc>
                  <a:txBody>
                    <a:bodyPr/>
                    <a:lstStyle/>
                    <a:p>
                      <a:r>
                        <a:rPr lang="en-US" sz="1200" b="0" dirty="0">
                          <a:solidFill>
                            <a:schemeClr val="tx1"/>
                          </a:solidFill>
                          <a:latin typeface="Times New Roman" panose="02020603050405020304" pitchFamily="18" charset="0"/>
                          <a:cs typeface="Times New Roman" panose="02020603050405020304" pitchFamily="18" charset="0"/>
                        </a:rPr>
                        <a:t>Possible answer</a:t>
                      </a:r>
                    </a:p>
                  </a:txBody>
                  <a:tcPr marT="42745" marB="42745"/>
                </a:tc>
                <a:tc>
                  <a:txBody>
                    <a:bodyPr/>
                    <a:lstStyle/>
                    <a:p>
                      <a:r>
                        <a:rPr lang="en-US" sz="1200" b="0" dirty="0">
                          <a:solidFill>
                            <a:schemeClr val="tx1"/>
                          </a:solidFill>
                          <a:latin typeface="Times New Roman" panose="02020603050405020304" pitchFamily="18" charset="0"/>
                          <a:cs typeface="Times New Roman" panose="02020603050405020304" pitchFamily="18" charset="0"/>
                        </a:rPr>
                        <a:t>Correct Answer</a:t>
                      </a:r>
                    </a:p>
                  </a:txBody>
                  <a:tcPr marT="42745" marB="42745"/>
                </a:tc>
                <a:tc>
                  <a:txBody>
                    <a:bodyPr/>
                    <a:lstStyle/>
                    <a:p>
                      <a:r>
                        <a:rPr lang="en-US" sz="1200" b="0" dirty="0">
                          <a:solidFill>
                            <a:schemeClr val="tx1"/>
                          </a:solidFill>
                          <a:latin typeface="Times New Roman" panose="02020603050405020304" pitchFamily="18" charset="0"/>
                          <a:cs typeface="Times New Roman" panose="02020603050405020304" pitchFamily="18" charset="0"/>
                        </a:rPr>
                        <a:t>Feedback</a:t>
                      </a:r>
                    </a:p>
                  </a:txBody>
                  <a:tcPr marT="42745" marB="42745"/>
                </a:tc>
                <a:extLst>
                  <a:ext uri="{0D108BD9-81ED-4DB2-BD59-A6C34878D82A}">
                    <a16:rowId xmlns:a16="http://schemas.microsoft.com/office/drawing/2014/main" val="10000"/>
                  </a:ext>
                </a:extLst>
              </a:tr>
              <a:tr h="1136695">
                <a:tc>
                  <a:txBody>
                    <a:bodyPr/>
                    <a:lstStyle/>
                    <a:p>
                      <a:r>
                        <a:rPr lang="en-US" sz="1200" b="0" dirty="0">
                          <a:solidFill>
                            <a:schemeClr val="tx1"/>
                          </a:solidFill>
                          <a:latin typeface="Times New Roman" panose="02020603050405020304" pitchFamily="18" charset="0"/>
                          <a:cs typeface="Times New Roman" panose="02020603050405020304" pitchFamily="18" charset="0"/>
                        </a:rPr>
                        <a:t>Q1: </a:t>
                      </a:r>
                      <a:r>
                        <a:rPr lang="en-US" sz="1200" b="0" i="0" u="none" strike="noStrike" kern="1200" baseline="0" dirty="0">
                          <a:solidFill>
                            <a:schemeClr val="tx1"/>
                          </a:solidFill>
                          <a:latin typeface="Times New Roman" panose="02020603050405020304" pitchFamily="18" charset="0"/>
                          <a:ea typeface="+mn-ea"/>
                          <a:cs typeface="Times New Roman" panose="02020603050405020304" pitchFamily="18" charset="0"/>
                        </a:rPr>
                        <a:t> </a:t>
                      </a:r>
                      <a:r>
                        <a:rPr lang="en-LA" sz="1200" b="0" kern="1200" dirty="0">
                          <a:solidFill>
                            <a:schemeClr val="dk1"/>
                          </a:solidFill>
                          <a:effectLst/>
                          <a:latin typeface="Times New Roman" panose="02020603050405020304" pitchFamily="18" charset="0"/>
                          <a:ea typeface="+mn-ea"/>
                          <a:cs typeface="Times New Roman" panose="02020603050405020304" pitchFamily="18" charset="0"/>
                        </a:rPr>
                        <a:t>Which of the following agricultural practices is considered a nutrition-sensitive approach? </a:t>
                      </a:r>
                      <a:endParaRPr lang="en-US" sz="1200" b="0" dirty="0">
                        <a:solidFill>
                          <a:schemeClr val="tx1"/>
                        </a:solidFill>
                        <a:latin typeface="Times New Roman" panose="02020603050405020304" pitchFamily="18" charset="0"/>
                        <a:cs typeface="Times New Roman" panose="02020603050405020304" pitchFamily="18" charset="0"/>
                      </a:endParaRPr>
                    </a:p>
                  </a:txBody>
                  <a:tcPr marT="42745" marB="42745"/>
                </a:tc>
                <a:tc>
                  <a:txBody>
                    <a:bodyPr/>
                    <a:lstStyle/>
                    <a:p>
                      <a:pPr marL="174625" indent="-174625">
                        <a:buAutoNum type="alphaUcPeriod"/>
                      </a:pPr>
                      <a:r>
                        <a:rPr lang="en-LA" sz="1200" b="0" kern="1200" dirty="0">
                          <a:solidFill>
                            <a:schemeClr val="dk1"/>
                          </a:solidFill>
                          <a:effectLst/>
                          <a:latin typeface="Times New Roman" panose="02020603050405020304" pitchFamily="18" charset="0"/>
                          <a:ea typeface="+mn-ea"/>
                          <a:cs typeface="Times New Roman" panose="02020603050405020304" pitchFamily="18" charset="0"/>
                        </a:rPr>
                        <a:t>) Monocropping of a single grain like wheat or corn. </a:t>
                      </a:r>
                    </a:p>
                    <a:p>
                      <a:pPr marL="174625" indent="-174625">
                        <a:buAutoNum type="alphaUcPeriod"/>
                      </a:pPr>
                      <a:r>
                        <a:rPr lang="en-LA" sz="1200" b="0" kern="1200" dirty="0">
                          <a:solidFill>
                            <a:schemeClr val="dk1"/>
                          </a:solidFill>
                          <a:effectLst/>
                          <a:latin typeface="Times New Roman" panose="02020603050405020304" pitchFamily="18" charset="0"/>
                          <a:ea typeface="+mn-ea"/>
                          <a:cs typeface="Times New Roman" panose="02020603050405020304" pitchFamily="18" charset="0"/>
                        </a:rPr>
                        <a:t> Using biofortified crops like iron-rich beans or vitamin A-rich sweet potatoes.</a:t>
                      </a:r>
                    </a:p>
                    <a:p>
                      <a:pPr marL="174625" indent="-174625">
                        <a:buAutoNum type="alphaUcPeriod"/>
                      </a:pPr>
                      <a:r>
                        <a:rPr lang="en-LA" sz="1200" b="0" kern="1200" dirty="0">
                          <a:solidFill>
                            <a:schemeClr val="dk1"/>
                          </a:solidFill>
                          <a:effectLst/>
                          <a:latin typeface="Times New Roman" panose="02020603050405020304" pitchFamily="18" charset="0"/>
                          <a:ea typeface="+mn-ea"/>
                          <a:cs typeface="Times New Roman" panose="02020603050405020304" pitchFamily="18" charset="0"/>
                        </a:rPr>
                        <a:t> Large-scale livestock farming for meat exports. </a:t>
                      </a:r>
                    </a:p>
                    <a:p>
                      <a:pPr marL="174625" indent="-174625">
                        <a:buAutoNum type="alphaUcPeriod"/>
                      </a:pPr>
                      <a:r>
                        <a:rPr lang="en-LA" sz="1200" b="0" kern="1200" dirty="0">
                          <a:solidFill>
                            <a:schemeClr val="dk1"/>
                          </a:solidFill>
                          <a:effectLst/>
                          <a:latin typeface="Times New Roman" panose="02020603050405020304" pitchFamily="18" charset="0"/>
                          <a:ea typeface="+mn-ea"/>
                          <a:cs typeface="Times New Roman" panose="02020603050405020304" pitchFamily="18" charset="0"/>
                        </a:rPr>
                        <a:t> Subsidizing sugar and oil production</a:t>
                      </a:r>
                      <a:r>
                        <a:rPr lang="en-LA" sz="1200" b="0" dirty="0">
                          <a:effectLst/>
                          <a:latin typeface="Times New Roman" panose="02020603050405020304" pitchFamily="18" charset="0"/>
                          <a:cs typeface="Times New Roman" panose="02020603050405020304" pitchFamily="18" charset="0"/>
                        </a:rPr>
                        <a:t> </a:t>
                      </a:r>
                      <a:endParaRPr lang="en-US" sz="1200" b="0" kern="1200" dirty="0">
                        <a:solidFill>
                          <a:schemeClr val="tx1"/>
                        </a:solidFill>
                        <a:latin typeface="Times New Roman" panose="02020603050405020304" pitchFamily="18" charset="0"/>
                        <a:ea typeface="+mn-ea"/>
                        <a:cs typeface="Times New Roman" panose="02020603050405020304" pitchFamily="18" charset="0"/>
                      </a:endParaRPr>
                    </a:p>
                  </a:txBody>
                  <a:tcPr marT="42745" marB="42745"/>
                </a:tc>
                <a:tc>
                  <a:txBody>
                    <a:bodyPr/>
                    <a:lstStyle/>
                    <a:p>
                      <a:r>
                        <a:rPr lang="en-US" sz="1200" b="0" dirty="0">
                          <a:solidFill>
                            <a:schemeClr val="tx1"/>
                          </a:solidFill>
                          <a:latin typeface="Times New Roman" panose="02020603050405020304" pitchFamily="18" charset="0"/>
                          <a:cs typeface="Times New Roman" panose="02020603050405020304" pitchFamily="18" charset="0"/>
                        </a:rPr>
                        <a:t>B</a:t>
                      </a:r>
                    </a:p>
                  </a:txBody>
                  <a:tcPr marT="42745" marB="42745"/>
                </a:tc>
                <a:tc>
                  <a:txBody>
                    <a:bodyPr/>
                    <a:lstStyle/>
                    <a:p>
                      <a:r>
                        <a:rPr lang="en-LA" sz="1200" b="0" kern="1200" dirty="0">
                          <a:solidFill>
                            <a:schemeClr val="dk1"/>
                          </a:solidFill>
                          <a:effectLst/>
                          <a:latin typeface="Times New Roman" panose="02020603050405020304" pitchFamily="18" charset="0"/>
                          <a:ea typeface="+mn-ea"/>
                          <a:cs typeface="Times New Roman" panose="02020603050405020304" pitchFamily="18" charset="0"/>
                        </a:rPr>
                        <a:t>Using biofortified crops like iron-rich beans or vitamin A-rich sweet potatoes.</a:t>
                      </a:r>
                    </a:p>
                  </a:txBody>
                  <a:tcPr marT="42745" marB="42745"/>
                </a:tc>
                <a:extLst>
                  <a:ext uri="{0D108BD9-81ED-4DB2-BD59-A6C34878D82A}">
                    <a16:rowId xmlns:a16="http://schemas.microsoft.com/office/drawing/2014/main" val="10001"/>
                  </a:ext>
                </a:extLst>
              </a:tr>
              <a:tr h="963444">
                <a:tc>
                  <a:txBody>
                    <a:bodyPr/>
                    <a:lstStyle/>
                    <a:p>
                      <a:r>
                        <a:rPr lang="en-US" sz="1200" dirty="0">
                          <a:solidFill>
                            <a:schemeClr val="tx1"/>
                          </a:solidFill>
                          <a:latin typeface="Times New Roman" panose="02020603050405020304" pitchFamily="18" charset="0"/>
                          <a:cs typeface="Times New Roman" panose="02020603050405020304" pitchFamily="18" charset="0"/>
                        </a:rPr>
                        <a:t>Q2: </a:t>
                      </a:r>
                      <a:r>
                        <a:rPr lang="en-LA" sz="1200" b="0" kern="1200" dirty="0">
                          <a:solidFill>
                            <a:schemeClr val="dk1"/>
                          </a:solidFill>
                          <a:effectLst/>
                          <a:latin typeface="Times New Roman" panose="02020603050405020304" pitchFamily="18" charset="0"/>
                          <a:ea typeface="+mn-ea"/>
                          <a:cs typeface="Times New Roman" panose="02020603050405020304" pitchFamily="18" charset="0"/>
                        </a:rPr>
                        <a:t>Why is the involvement of women in agriculture crucial for nutrition outcomes? </a:t>
                      </a:r>
                      <a:endParaRPr lang="en-US" sz="1200" b="0" dirty="0">
                        <a:solidFill>
                          <a:schemeClr val="tx1"/>
                        </a:solidFill>
                        <a:latin typeface="Times New Roman" panose="02020603050405020304" pitchFamily="18" charset="0"/>
                        <a:cs typeface="Times New Roman" panose="02020603050405020304" pitchFamily="18" charset="0"/>
                      </a:endParaRPr>
                    </a:p>
                  </a:txBody>
                  <a:tcPr marT="42745" marB="42745"/>
                </a:tc>
                <a:tc>
                  <a:txBody>
                    <a:bodyPr/>
                    <a:lstStyle/>
                    <a:p>
                      <a:pPr marL="228600" marR="0" lvl="0" indent="-228600" algn="l" defTabSz="914400" rtl="0" eaLnBrk="1" fontAlgn="auto" latinLnBrk="0" hangingPunct="1">
                        <a:lnSpc>
                          <a:spcPct val="100000"/>
                        </a:lnSpc>
                        <a:spcBef>
                          <a:spcPts val="0"/>
                        </a:spcBef>
                        <a:spcAft>
                          <a:spcPts val="0"/>
                        </a:spcAft>
                        <a:buClrTx/>
                        <a:buSzTx/>
                        <a:buFontTx/>
                        <a:buAutoNum type="alphaUcPeriod"/>
                        <a:tabLst/>
                        <a:defRPr/>
                      </a:pPr>
                      <a:r>
                        <a:rPr lang="en-LA" sz="1200" kern="1200" dirty="0">
                          <a:solidFill>
                            <a:schemeClr val="dk1"/>
                          </a:solidFill>
                          <a:effectLst/>
                          <a:latin typeface="Times New Roman" panose="02020603050405020304" pitchFamily="18" charset="0"/>
                          <a:ea typeface="+mn-ea"/>
                          <a:cs typeface="Times New Roman" panose="02020603050405020304" pitchFamily="18" charset="0"/>
                        </a:rPr>
                        <a:t>) Women are typically responsible for all crop sales. </a:t>
                      </a:r>
                    </a:p>
                    <a:p>
                      <a:pPr marL="228600" marR="0" lvl="0" indent="-228600" algn="l" defTabSz="914400" rtl="0" eaLnBrk="1" fontAlgn="auto" latinLnBrk="0" hangingPunct="1">
                        <a:lnSpc>
                          <a:spcPct val="100000"/>
                        </a:lnSpc>
                        <a:spcBef>
                          <a:spcPts val="0"/>
                        </a:spcBef>
                        <a:spcAft>
                          <a:spcPts val="0"/>
                        </a:spcAft>
                        <a:buClrTx/>
                        <a:buSzTx/>
                        <a:buFontTx/>
                        <a:buAutoNum type="alphaUcPeriod"/>
                        <a:tabLst/>
                        <a:defRPr/>
                      </a:pPr>
                      <a:r>
                        <a:rPr lang="en-LA" sz="1200" kern="1200" dirty="0">
                          <a:solidFill>
                            <a:schemeClr val="dk1"/>
                          </a:solidFill>
                          <a:effectLst/>
                          <a:latin typeface="Times New Roman" panose="02020603050405020304" pitchFamily="18" charset="0"/>
                          <a:ea typeface="+mn-ea"/>
                          <a:cs typeface="Times New Roman" panose="02020603050405020304" pitchFamily="18" charset="0"/>
                        </a:rPr>
                        <a:t>Women are the main consumers of agricultural products. </a:t>
                      </a:r>
                    </a:p>
                    <a:p>
                      <a:pPr marL="228600" marR="0" lvl="0" indent="-228600" algn="l" defTabSz="914400" rtl="0" eaLnBrk="1" fontAlgn="auto" latinLnBrk="0" hangingPunct="1">
                        <a:lnSpc>
                          <a:spcPct val="100000"/>
                        </a:lnSpc>
                        <a:spcBef>
                          <a:spcPts val="0"/>
                        </a:spcBef>
                        <a:spcAft>
                          <a:spcPts val="0"/>
                        </a:spcAft>
                        <a:buClrTx/>
                        <a:buSzTx/>
                        <a:buFontTx/>
                        <a:buAutoNum type="alphaUcPeriod"/>
                        <a:tabLst/>
                        <a:defRPr/>
                      </a:pPr>
                      <a:r>
                        <a:rPr lang="en-LA" sz="1200" kern="1200" dirty="0">
                          <a:solidFill>
                            <a:schemeClr val="dk1"/>
                          </a:solidFill>
                          <a:effectLst/>
                          <a:latin typeface="Times New Roman" panose="02020603050405020304" pitchFamily="18" charset="0"/>
                          <a:ea typeface="+mn-ea"/>
                          <a:cs typeface="Times New Roman" panose="02020603050405020304" pitchFamily="18" charset="0"/>
                        </a:rPr>
                        <a:t>Women often control the household budget for food and manage child feeding. </a:t>
                      </a:r>
                    </a:p>
                    <a:p>
                      <a:pPr marL="228600" marR="0" lvl="0" indent="-228600" algn="l" defTabSz="914400" rtl="0" eaLnBrk="1" fontAlgn="auto" latinLnBrk="0" hangingPunct="1">
                        <a:lnSpc>
                          <a:spcPct val="100000"/>
                        </a:lnSpc>
                        <a:spcBef>
                          <a:spcPts val="0"/>
                        </a:spcBef>
                        <a:spcAft>
                          <a:spcPts val="0"/>
                        </a:spcAft>
                        <a:buClrTx/>
                        <a:buSzTx/>
                        <a:buFontTx/>
                        <a:buAutoNum type="alphaUcPeriod"/>
                        <a:tabLst/>
                        <a:defRPr/>
                      </a:pPr>
                      <a:r>
                        <a:rPr lang="en-LA" sz="1200" kern="1200" dirty="0">
                          <a:solidFill>
                            <a:schemeClr val="dk1"/>
                          </a:solidFill>
                          <a:effectLst/>
                          <a:latin typeface="Times New Roman" panose="02020603050405020304" pitchFamily="18" charset="0"/>
                          <a:ea typeface="+mn-ea"/>
                          <a:cs typeface="Times New Roman" panose="02020603050405020304" pitchFamily="18" charset="0"/>
                        </a:rPr>
                        <a:t> Women have more experience with modern farming techniques.</a:t>
                      </a:r>
                    </a:p>
                    <a:p>
                      <a:pPr marL="228600" indent="-228600">
                        <a:buAutoNum type="alphaUcPeriod"/>
                      </a:pPr>
                      <a:endParaRPr lang="en-US" sz="1200" kern="1200" dirty="0">
                        <a:solidFill>
                          <a:schemeClr val="tx1"/>
                        </a:solidFill>
                        <a:latin typeface="Times New Roman" panose="02020603050405020304" pitchFamily="18" charset="0"/>
                        <a:ea typeface="+mn-ea"/>
                        <a:cs typeface="Times New Roman" panose="02020603050405020304" pitchFamily="18" charset="0"/>
                      </a:endParaRPr>
                    </a:p>
                  </a:txBody>
                  <a:tcPr marT="42745" marB="42745"/>
                </a:tc>
                <a:tc>
                  <a:txBody>
                    <a:bodyPr/>
                    <a:lstStyle/>
                    <a:p>
                      <a:r>
                        <a:rPr lang="en-US" sz="1200" dirty="0">
                          <a:solidFill>
                            <a:schemeClr val="tx1"/>
                          </a:solidFill>
                          <a:latin typeface="Times New Roman" panose="02020603050405020304" pitchFamily="18" charset="0"/>
                          <a:cs typeface="Times New Roman" panose="02020603050405020304" pitchFamily="18" charset="0"/>
                        </a:rPr>
                        <a:t>C</a:t>
                      </a:r>
                    </a:p>
                  </a:txBody>
                  <a:tcPr marT="42745" marB="42745"/>
                </a:tc>
                <a:tc>
                  <a:txBody>
                    <a:bodyPr/>
                    <a:lstStyle/>
                    <a:p>
                      <a:r>
                        <a:rPr lang="en-LA" sz="1200" kern="1200" dirty="0">
                          <a:solidFill>
                            <a:schemeClr val="dk1"/>
                          </a:solidFill>
                          <a:effectLst/>
                          <a:latin typeface="Times New Roman" panose="02020603050405020304" pitchFamily="18" charset="0"/>
                          <a:ea typeface="+mn-ea"/>
                          <a:cs typeface="Times New Roman" panose="02020603050405020304" pitchFamily="18" charset="0"/>
                        </a:rPr>
                        <a:t>Women often control the household budget for food and manage child feeding.</a:t>
                      </a:r>
                    </a:p>
                  </a:txBody>
                  <a:tcPr marT="42745" marB="42745"/>
                </a:tc>
                <a:extLst>
                  <a:ext uri="{0D108BD9-81ED-4DB2-BD59-A6C34878D82A}">
                    <a16:rowId xmlns:a16="http://schemas.microsoft.com/office/drawing/2014/main" val="10002"/>
                  </a:ext>
                </a:extLst>
              </a:tr>
              <a:tr h="970439">
                <a:tc>
                  <a: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dirty="0">
                          <a:solidFill>
                            <a:schemeClr val="tx1"/>
                          </a:solidFill>
                          <a:latin typeface="Times New Roman" panose="02020603050405020304" pitchFamily="18" charset="0"/>
                          <a:cs typeface="Times New Roman" panose="02020603050405020304" pitchFamily="18" charset="0"/>
                        </a:rPr>
                        <a:t>Q3: </a:t>
                      </a:r>
                      <a:r>
                        <a:rPr lang="en-US" sz="1200" b="0" i="0" u="none" strike="noStrike" kern="1200" baseline="0" dirty="0">
                          <a:solidFill>
                            <a:schemeClr val="tx1"/>
                          </a:solidFill>
                          <a:latin typeface="Times New Roman" panose="02020603050405020304" pitchFamily="18" charset="0"/>
                          <a:ea typeface="+mn-ea"/>
                          <a:cs typeface="Times New Roman" panose="02020603050405020304" pitchFamily="18" charset="0"/>
                        </a:rPr>
                        <a:t> Child malnutrition include wasting, underweight, stunting and overweight.</a:t>
                      </a:r>
                      <a:endParaRPr lang="en-US" sz="1200" dirty="0">
                        <a:solidFill>
                          <a:schemeClr val="tx1"/>
                        </a:solidFill>
                        <a:latin typeface="Times New Roman" panose="02020603050405020304" pitchFamily="18" charset="0"/>
                        <a:cs typeface="Times New Roman" panose="02020603050405020304" pitchFamily="18" charset="0"/>
                      </a:endParaRPr>
                    </a:p>
                  </a:txBody>
                  <a:tcPr marT="42745" marB="42745"/>
                </a:tc>
                <a:tc>
                  <a:txBody>
                    <a:bodyPr/>
                    <a:lstStyle/>
                    <a:p>
                      <a:pPr marL="228600" indent="-228600">
                        <a:buAutoNum type="alphaUcPeriod"/>
                      </a:pPr>
                      <a:r>
                        <a:rPr lang="en-US" sz="1200" kern="1200" dirty="0">
                          <a:solidFill>
                            <a:schemeClr val="tx1"/>
                          </a:solidFill>
                          <a:latin typeface="Times New Roman" panose="02020603050405020304" pitchFamily="18" charset="0"/>
                          <a:ea typeface="+mn-ea"/>
                          <a:cs typeface="Times New Roman" panose="02020603050405020304" pitchFamily="18" charset="0"/>
                        </a:rPr>
                        <a:t>True</a:t>
                      </a:r>
                    </a:p>
                    <a:p>
                      <a:pPr marL="228600" indent="-228600">
                        <a:buAutoNum type="alphaUcPeriod"/>
                      </a:pPr>
                      <a:r>
                        <a:rPr lang="en-US" sz="1200" kern="1200" dirty="0">
                          <a:solidFill>
                            <a:schemeClr val="tx1"/>
                          </a:solidFill>
                          <a:latin typeface="Times New Roman" panose="02020603050405020304" pitchFamily="18" charset="0"/>
                          <a:ea typeface="+mn-ea"/>
                          <a:cs typeface="Times New Roman" panose="02020603050405020304" pitchFamily="18" charset="0"/>
                        </a:rPr>
                        <a:t>False</a:t>
                      </a:r>
                    </a:p>
                  </a:txBody>
                  <a:tcPr marT="42745" marB="42745"/>
                </a:tc>
                <a:tc>
                  <a:txBody>
                    <a:bodyPr/>
                    <a:lstStyle/>
                    <a:p>
                      <a:r>
                        <a:rPr lang="en-US" sz="1200" dirty="0">
                          <a:solidFill>
                            <a:schemeClr val="tx1"/>
                          </a:solidFill>
                          <a:latin typeface="Times New Roman" panose="02020603050405020304" pitchFamily="18" charset="0"/>
                          <a:cs typeface="Times New Roman" panose="02020603050405020304" pitchFamily="18" charset="0"/>
                        </a:rPr>
                        <a:t>True</a:t>
                      </a:r>
                    </a:p>
                  </a:txBody>
                  <a:tcPr marT="42745" marB="42745"/>
                </a:tc>
                <a:tc>
                  <a:txBody>
                    <a:bodyPr/>
                    <a:lstStyle/>
                    <a:p>
                      <a:r>
                        <a:rPr lang="en-US" sz="1200" dirty="0">
                          <a:solidFill>
                            <a:schemeClr val="tx1"/>
                          </a:solidFill>
                          <a:latin typeface="Times New Roman" panose="02020603050405020304" pitchFamily="18" charset="0"/>
                          <a:cs typeface="Times New Roman" panose="02020603050405020304" pitchFamily="18" charset="0"/>
                        </a:rPr>
                        <a:t>In rural areas. Malnutrition of children showed in stunting, wasting and underweight while in urban and semi-urban areas, child overweight was increased</a:t>
                      </a:r>
                    </a:p>
                  </a:txBody>
                  <a:tcPr marT="42745" marB="42745"/>
                </a:tc>
                <a:extLst>
                  <a:ext uri="{0D108BD9-81ED-4DB2-BD59-A6C34878D82A}">
                    <a16:rowId xmlns:a16="http://schemas.microsoft.com/office/drawing/2014/main" val="10003"/>
                  </a:ext>
                </a:extLst>
              </a:tr>
              <a:tr h="970439">
                <a:tc>
                  <a:txBody>
                    <a:bodyPr/>
                    <a:lstStyle/>
                    <a:p>
                      <a:r>
                        <a:rPr lang="en-US" sz="1200" dirty="0">
                          <a:solidFill>
                            <a:schemeClr val="tx1"/>
                          </a:solidFill>
                          <a:latin typeface="Times New Roman" panose="02020603050405020304" pitchFamily="18" charset="0"/>
                          <a:cs typeface="Times New Roman" panose="02020603050405020304" pitchFamily="18" charset="0"/>
                        </a:rPr>
                        <a:t>Q4: </a:t>
                      </a:r>
                      <a:r>
                        <a:rPr lang="en-US" sz="1200" b="0" i="0" u="none" strike="noStrike" kern="1200" baseline="0" dirty="0">
                          <a:solidFill>
                            <a:schemeClr val="tx1"/>
                          </a:solidFill>
                          <a:latin typeface="Times New Roman" panose="02020603050405020304" pitchFamily="18" charset="0"/>
                          <a:ea typeface="+mn-ea"/>
                          <a:cs typeface="Times New Roman" panose="02020603050405020304" pitchFamily="18" charset="0"/>
                        </a:rPr>
                        <a:t> </a:t>
                      </a:r>
                      <a:r>
                        <a:rPr lang="en-LA" sz="1200" b="1" kern="1200" dirty="0">
                          <a:solidFill>
                            <a:schemeClr val="dk1"/>
                          </a:solidFill>
                          <a:effectLst/>
                          <a:latin typeface="Times New Roman" panose="02020603050405020304" pitchFamily="18" charset="0"/>
                          <a:ea typeface="+mn-ea"/>
                          <a:cs typeface="Times New Roman" panose="02020603050405020304" pitchFamily="18" charset="0"/>
                        </a:rPr>
                        <a:t>Which of the following is NOT a direct outcome of a successful nutrition-sensitive agriculture project?</a:t>
                      </a:r>
                      <a:r>
                        <a:rPr lang="en-LA" sz="1200" kern="1200" dirty="0">
                          <a:solidFill>
                            <a:schemeClr val="dk1"/>
                          </a:solidFill>
                          <a:effectLst/>
                          <a:latin typeface="Times New Roman" panose="02020603050405020304" pitchFamily="18" charset="0"/>
                          <a:ea typeface="+mn-ea"/>
                          <a:cs typeface="Times New Roman" panose="02020603050405020304" pitchFamily="18" charset="0"/>
                        </a:rPr>
                        <a:t> </a:t>
                      </a:r>
                      <a:endParaRPr lang="en-US" sz="1200" dirty="0">
                        <a:solidFill>
                          <a:schemeClr val="tx1"/>
                        </a:solidFill>
                        <a:latin typeface="Times New Roman" panose="02020603050405020304" pitchFamily="18" charset="0"/>
                        <a:cs typeface="Times New Roman" panose="02020603050405020304" pitchFamily="18" charset="0"/>
                      </a:endParaRPr>
                    </a:p>
                  </a:txBody>
                  <a:tcPr marT="42745" marB="42745"/>
                </a:tc>
                <a:tc>
                  <a:txBody>
                    <a:bodyPr/>
                    <a:lstStyle/>
                    <a:p>
                      <a:pPr marL="174625" indent="-174625">
                        <a:buAutoNum type="alphaUcPeriod"/>
                      </a:pPr>
                      <a:r>
                        <a:rPr lang="en-LA" sz="1200" kern="1200" dirty="0">
                          <a:solidFill>
                            <a:schemeClr val="dk1"/>
                          </a:solidFill>
                          <a:effectLst/>
                          <a:latin typeface="Times New Roman" panose="02020603050405020304" pitchFamily="18" charset="0"/>
                          <a:ea typeface="+mn-ea"/>
                          <a:cs typeface="Times New Roman" panose="02020603050405020304" pitchFamily="18" charset="0"/>
                        </a:rPr>
                        <a:t>) Reduced rates of stunting in children. b) Increased household income from crop sales. c) The eradication of all infectious diseases. d) Improved food safety and hygiene at the household level.</a:t>
                      </a:r>
                      <a:r>
                        <a:rPr lang="en-LA" sz="1200" dirty="0">
                          <a:effectLst/>
                          <a:latin typeface="Times New Roman" panose="02020603050405020304" pitchFamily="18" charset="0"/>
                          <a:cs typeface="Times New Roman" panose="02020603050405020304" pitchFamily="18" charset="0"/>
                        </a:rPr>
                        <a:t> </a:t>
                      </a:r>
                      <a:endParaRPr lang="en-US" sz="1200" kern="1200" dirty="0">
                        <a:solidFill>
                          <a:schemeClr val="tx1"/>
                        </a:solidFill>
                        <a:latin typeface="Times New Roman" panose="02020603050405020304" pitchFamily="18" charset="0"/>
                        <a:ea typeface="+mn-ea"/>
                        <a:cs typeface="Times New Roman" panose="02020603050405020304" pitchFamily="18" charset="0"/>
                      </a:endParaRPr>
                    </a:p>
                  </a:txBody>
                  <a:tcPr marT="42745" marB="42745"/>
                </a:tc>
                <a:tc>
                  <a:txBody>
                    <a:bodyPr/>
                    <a:lstStyle/>
                    <a:p>
                      <a:r>
                        <a:rPr lang="en-US" sz="1200" dirty="0">
                          <a:solidFill>
                            <a:schemeClr val="tx1"/>
                          </a:solidFill>
                          <a:latin typeface="Times New Roman" panose="02020603050405020304" pitchFamily="18" charset="0"/>
                          <a:cs typeface="Times New Roman" panose="02020603050405020304" pitchFamily="18" charset="0"/>
                        </a:rPr>
                        <a:t>C</a:t>
                      </a:r>
                    </a:p>
                  </a:txBody>
                  <a:tcPr marT="42745" marB="42745"/>
                </a:tc>
                <a:tc>
                  <a: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LA" sz="1200" kern="1200" dirty="0">
                          <a:solidFill>
                            <a:schemeClr val="dk1"/>
                          </a:solidFill>
                          <a:effectLst/>
                          <a:latin typeface="Times New Roman" panose="02020603050405020304" pitchFamily="18" charset="0"/>
                          <a:ea typeface="+mn-ea"/>
                          <a:cs typeface="Times New Roman" panose="02020603050405020304" pitchFamily="18" charset="0"/>
                        </a:rPr>
                        <a:t>The eradication of all infectious diseases</a:t>
                      </a:r>
                      <a:r>
                        <a:rPr lang="en-LA" sz="1200" dirty="0">
                          <a:effectLst/>
                          <a:latin typeface="Times New Roman" panose="02020603050405020304" pitchFamily="18" charset="0"/>
                          <a:cs typeface="Times New Roman" panose="02020603050405020304" pitchFamily="18" charset="0"/>
                        </a:rPr>
                        <a:t> </a:t>
                      </a:r>
                      <a:endParaRPr lang="en-US" sz="1200" kern="1200" dirty="0">
                        <a:solidFill>
                          <a:schemeClr val="tx1"/>
                        </a:solidFill>
                        <a:latin typeface="Times New Roman" panose="02020603050405020304" pitchFamily="18" charset="0"/>
                        <a:ea typeface="+mn-ea"/>
                        <a:cs typeface="Times New Roman" panose="02020603050405020304" pitchFamily="18" charset="0"/>
                      </a:endParaRPr>
                    </a:p>
                  </a:txBody>
                  <a:tcPr marT="42745" marB="42745"/>
                </a:tc>
                <a:extLst>
                  <a:ext uri="{0D108BD9-81ED-4DB2-BD59-A6C34878D82A}">
                    <a16:rowId xmlns:a16="http://schemas.microsoft.com/office/drawing/2014/main" val="242978148"/>
                  </a:ext>
                </a:extLst>
              </a:tr>
            </a:tbl>
          </a:graphicData>
        </a:graphic>
      </p:graphicFrame>
    </p:spTree>
    <p:extLst>
      <p:ext uri="{BB962C8B-B14F-4D97-AF65-F5344CB8AC3E}">
        <p14:creationId xmlns:p14="http://schemas.microsoft.com/office/powerpoint/2010/main" val="5947516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B13F8F-1860-CAE2-2FFB-E9AC9890729A}"/>
              </a:ext>
            </a:extLst>
          </p:cNvPr>
          <p:cNvSpPr>
            <a:spLocks noGrp="1"/>
          </p:cNvSpPr>
          <p:nvPr>
            <p:ph type="title"/>
          </p:nvPr>
        </p:nvSpPr>
        <p:spPr>
          <a:xfrm>
            <a:off x="838200" y="365126"/>
            <a:ext cx="10515600" cy="920336"/>
          </a:xfrm>
          <a:solidFill>
            <a:schemeClr val="accent5">
              <a:lumMod val="20000"/>
              <a:lumOff val="80000"/>
            </a:schemeClr>
          </a:solidFill>
        </p:spPr>
        <p:txBody>
          <a:bodyPr/>
          <a:lstStyle/>
          <a:p>
            <a:pPr algn="ctr"/>
            <a:r>
              <a:rPr lang="en-US" b="1" dirty="0"/>
              <a:t>Lesson learning outcomes </a:t>
            </a:r>
          </a:p>
        </p:txBody>
      </p:sp>
      <p:sp>
        <p:nvSpPr>
          <p:cNvPr id="3" name="Content Placeholder 2">
            <a:extLst>
              <a:ext uri="{FF2B5EF4-FFF2-40B4-BE49-F238E27FC236}">
                <a16:creationId xmlns:a16="http://schemas.microsoft.com/office/drawing/2014/main" id="{265FA85B-B586-7B95-1D60-38418F4972EC}"/>
              </a:ext>
            </a:extLst>
          </p:cNvPr>
          <p:cNvSpPr>
            <a:spLocks noGrp="1"/>
          </p:cNvSpPr>
          <p:nvPr>
            <p:ph idx="1"/>
          </p:nvPr>
        </p:nvSpPr>
        <p:spPr>
          <a:solidFill>
            <a:schemeClr val="accent5">
              <a:lumMod val="20000"/>
              <a:lumOff val="80000"/>
            </a:schemeClr>
          </a:solidFill>
        </p:spPr>
        <p:txBody>
          <a:bodyPr>
            <a:normAutofit fontScale="92500" lnSpcReduction="20000"/>
          </a:bodyPr>
          <a:lstStyle/>
          <a:p>
            <a:pPr marL="0" indent="0">
              <a:buNone/>
            </a:pPr>
            <a:r>
              <a:rPr lang="en-US" b="1" dirty="0">
                <a:latin typeface="Times New Roman" panose="02020603050405020304" pitchFamily="18" charset="0"/>
                <a:cs typeface="Times New Roman" panose="02020603050405020304" pitchFamily="18" charset="0"/>
              </a:rPr>
              <a:t>After completing this lesson, the students will be able to:</a:t>
            </a:r>
          </a:p>
          <a:p>
            <a:pPr marL="0" indent="0">
              <a:lnSpc>
                <a:spcPct val="150000"/>
              </a:lnSpc>
              <a:buNone/>
            </a:pPr>
            <a:r>
              <a:rPr lang="en-US" dirty="0">
                <a:latin typeface="Times New Roman" panose="02020603050405020304" pitchFamily="18" charset="0"/>
                <a:cs typeface="Times New Roman" panose="02020603050405020304" pitchFamily="18" charset="0"/>
              </a:rPr>
              <a:t>- Understand nutrition challenges, Why is it important for development? Common nutritional statues and deficiencies (stunting, wasting, underweight, vitamin/mineral deficiencies) and their impact on health, education, and the economy.</a:t>
            </a:r>
          </a:p>
          <a:p>
            <a:pPr marL="0" indent="0">
              <a:lnSpc>
                <a:spcPct val="150000"/>
              </a:lnSpc>
              <a:buNone/>
            </a:pPr>
            <a:r>
              <a:rPr lang="en-US" dirty="0">
                <a:latin typeface="Times New Roman" panose="02020603050405020304" pitchFamily="18" charset="0"/>
                <a:cs typeface="Times New Roman" panose="02020603050405020304" pitchFamily="18" charset="0"/>
              </a:rPr>
              <a:t>- Understand Nutrition Sensitive Agriculture. How is it different from conventional agriculture and What is the main goal of NSA (improving nutrition through the food system).</a:t>
            </a:r>
          </a:p>
        </p:txBody>
      </p:sp>
      <p:sp>
        <p:nvSpPr>
          <p:cNvPr id="4" name="Slide Number Placeholder 3">
            <a:extLst>
              <a:ext uri="{FF2B5EF4-FFF2-40B4-BE49-F238E27FC236}">
                <a16:creationId xmlns:a16="http://schemas.microsoft.com/office/drawing/2014/main" id="{9CCEDF13-BC08-3E4F-426B-E20DC5B84A2F}"/>
              </a:ext>
            </a:extLst>
          </p:cNvPr>
          <p:cNvSpPr>
            <a:spLocks noGrp="1"/>
          </p:cNvSpPr>
          <p:nvPr>
            <p:ph type="sldNum" sz="quarter" idx="12"/>
          </p:nvPr>
        </p:nvSpPr>
        <p:spPr/>
        <p:txBody>
          <a:bodyPr/>
          <a:lstStyle/>
          <a:p>
            <a:fld id="{BB7217B5-ED1B-4422-BB90-71357A4EBF56}" type="slidenum">
              <a:rPr lang="en-US" smtClean="0"/>
              <a:pPr/>
              <a:t>3</a:t>
            </a:fld>
            <a:endParaRPr lang="en-US"/>
          </a:p>
        </p:txBody>
      </p:sp>
    </p:spTree>
    <p:extLst>
      <p:ext uri="{BB962C8B-B14F-4D97-AF65-F5344CB8AC3E}">
        <p14:creationId xmlns:p14="http://schemas.microsoft.com/office/powerpoint/2010/main" val="165561116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145F41-A268-7EF2-F707-245666CBAEF4}"/>
              </a:ext>
            </a:extLst>
          </p:cNvPr>
          <p:cNvSpPr>
            <a:spLocks noGrp="1"/>
          </p:cNvSpPr>
          <p:nvPr>
            <p:ph type="title"/>
          </p:nvPr>
        </p:nvSpPr>
        <p:spPr/>
        <p:txBody>
          <a:bodyPr/>
          <a:lstStyle/>
          <a:p>
            <a:r>
              <a:rPr lang="en-US" dirty="0"/>
              <a:t>Assignment/Homework/Case study</a:t>
            </a:r>
          </a:p>
        </p:txBody>
      </p:sp>
      <p:sp>
        <p:nvSpPr>
          <p:cNvPr id="4" name="Slide Number Placeholder 3">
            <a:extLst>
              <a:ext uri="{FF2B5EF4-FFF2-40B4-BE49-F238E27FC236}">
                <a16:creationId xmlns:a16="http://schemas.microsoft.com/office/drawing/2014/main" id="{A32456AC-3190-07D2-F5B6-BC6FE39275CD}"/>
              </a:ext>
            </a:extLst>
          </p:cNvPr>
          <p:cNvSpPr>
            <a:spLocks noGrp="1"/>
          </p:cNvSpPr>
          <p:nvPr>
            <p:ph type="sldNum" sz="quarter" idx="12"/>
          </p:nvPr>
        </p:nvSpPr>
        <p:spPr/>
        <p:txBody>
          <a:bodyPr/>
          <a:lstStyle/>
          <a:p>
            <a:fld id="{BB7217B5-ED1B-4422-BB90-71357A4EBF56}" type="slidenum">
              <a:rPr lang="en-US" smtClean="0"/>
              <a:pPr/>
              <a:t>30</a:t>
            </a:fld>
            <a:endParaRPr lang="en-US"/>
          </a:p>
        </p:txBody>
      </p:sp>
      <p:graphicFrame>
        <p:nvGraphicFramePr>
          <p:cNvPr id="5" name="Group 135">
            <a:extLst>
              <a:ext uri="{FF2B5EF4-FFF2-40B4-BE49-F238E27FC236}">
                <a16:creationId xmlns:a16="http://schemas.microsoft.com/office/drawing/2014/main" id="{C9A95DD5-DB8A-8CA2-52DB-DC54D86878CB}"/>
              </a:ext>
            </a:extLst>
          </p:cNvPr>
          <p:cNvGraphicFramePr>
            <a:graphicFrameLocks noGrp="1"/>
          </p:cNvGraphicFramePr>
          <p:nvPr>
            <p:extLst>
              <p:ext uri="{D42A27DB-BD31-4B8C-83A1-F6EECF244321}">
                <p14:modId xmlns:p14="http://schemas.microsoft.com/office/powerpoint/2010/main" val="436131138"/>
              </p:ext>
            </p:extLst>
          </p:nvPr>
        </p:nvGraphicFramePr>
        <p:xfrm>
          <a:off x="715617" y="1855303"/>
          <a:ext cx="9533283" cy="3481467"/>
        </p:xfrm>
        <a:graphic>
          <a:graphicData uri="http://schemas.openxmlformats.org/drawingml/2006/table">
            <a:tbl>
              <a:tblPr/>
              <a:tblGrid>
                <a:gridCol w="9533283">
                  <a:extLst>
                    <a:ext uri="{9D8B030D-6E8A-4147-A177-3AD203B41FA5}">
                      <a16:colId xmlns:a16="http://schemas.microsoft.com/office/drawing/2014/main" val="20000"/>
                    </a:ext>
                  </a:extLst>
                </a:gridCol>
              </a:tblGrid>
              <a:tr h="364104">
                <a:tc>
                  <a:txBody>
                    <a:bodyPr/>
                    <a:lstStyle>
                      <a:lvl1pPr>
                        <a:spcBef>
                          <a:spcPct val="20000"/>
                        </a:spcBef>
                        <a:buFont typeface="Arial" panose="020B0604020202020204" pitchFamily="34" charset="0"/>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0" fontAlgn="base" latinLnBrk="0" hangingPunct="0">
                        <a:lnSpc>
                          <a:spcPct val="100000"/>
                        </a:lnSpc>
                        <a:spcBef>
                          <a:spcPct val="20000"/>
                        </a:spcBef>
                        <a:spcAft>
                          <a:spcPct val="0"/>
                        </a:spcAft>
                        <a:buClrTx/>
                        <a:buSzTx/>
                        <a:buFont typeface="Arial" panose="020B0604020202020204" pitchFamily="34" charset="0"/>
                        <a:buNone/>
                        <a:tabLst/>
                      </a:pPr>
                      <a:r>
                        <a:rPr kumimoji="0" lang="en-US" altLang="ko-KR" sz="1400" b="0" i="0" u="none" strike="noStrike" cap="none" normalizeH="0" baseline="0" dirty="0">
                          <a:ln>
                            <a:noFill/>
                          </a:ln>
                          <a:solidFill>
                            <a:schemeClr val="bg1"/>
                          </a:solidFill>
                          <a:effectLst/>
                          <a:latin typeface="Verdana" panose="020B0604030504040204" pitchFamily="34" charset="0"/>
                          <a:ea typeface="Gulim" pitchFamily="34" charset="-127"/>
                        </a:rPr>
                        <a:t>Assignment</a:t>
                      </a:r>
                    </a:p>
                  </a:txBody>
                  <a:tcPr marT="45733" marB="45733" horzOverflow="overflow">
                    <a:lnL w="28575"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rgbClr val="777777"/>
                    </a:solidFill>
                  </a:tcPr>
                </a:tc>
                <a:extLst>
                  <a:ext uri="{0D108BD9-81ED-4DB2-BD59-A6C34878D82A}">
                    <a16:rowId xmlns:a16="http://schemas.microsoft.com/office/drawing/2014/main" val="10000"/>
                  </a:ext>
                </a:extLst>
              </a:tr>
              <a:tr h="3117363">
                <a:tc>
                  <a:txBody>
                    <a:bodyPr/>
                    <a:lstStyle>
                      <a:lvl1pPr marL="228600" indent="-228600">
                        <a:spcBef>
                          <a:spcPct val="20000"/>
                        </a:spcBef>
                        <a:buFont typeface="Arial" panose="020B0604020202020204" pitchFamily="34" charset="0"/>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9pPr>
                    </a:lstStyle>
                    <a:p>
                      <a:pPr marL="285750" indent="-285750">
                        <a:buFontTx/>
                        <a:buChar char="-"/>
                      </a:pPr>
                      <a:r>
                        <a:rPr kumimoji="0" lang="en-US" sz="1600" b="0" i="0" u="none" strike="noStrike" kern="1200" cap="none" normalizeH="0" baseline="0" dirty="0">
                          <a:ln>
                            <a:noFill/>
                          </a:ln>
                          <a:solidFill>
                            <a:schemeClr val="tx1"/>
                          </a:solidFill>
                          <a:effectLst/>
                          <a:latin typeface="Verdana" panose="020B0604030504040204" pitchFamily="34" charset="0"/>
                          <a:ea typeface="MS PGothic" panose="020B0600070205080204" pitchFamily="34" charset="-128"/>
                          <a:cs typeface="+mn-cs"/>
                        </a:rPr>
                        <a:t>Project team: create 4 teams (5-6 students/team) per group A, B, C, D</a:t>
                      </a:r>
                    </a:p>
                    <a:p>
                      <a:pPr marL="285750" indent="-285750">
                        <a:buFontTx/>
                        <a:buChar char="-"/>
                      </a:pPr>
                      <a:r>
                        <a:rPr kumimoji="0" lang="en-US" sz="1600" b="0" i="0" u="none" strike="noStrike" kern="1200" cap="none" normalizeH="0" baseline="0" dirty="0">
                          <a:ln>
                            <a:noFill/>
                          </a:ln>
                          <a:solidFill>
                            <a:schemeClr val="tx1"/>
                          </a:solidFill>
                          <a:effectLst/>
                          <a:latin typeface="Verdana" panose="020B0604030504040204" pitchFamily="34" charset="0"/>
                          <a:ea typeface="MS PGothic" panose="020B0600070205080204" pitchFamily="34" charset="-128"/>
                          <a:cs typeface="+mn-cs"/>
                        </a:rPr>
                        <a:t>Students needs to provide the ideas generation and selection of an school garden to produce foods in the context of their home town.</a:t>
                      </a:r>
                    </a:p>
                  </a:txBody>
                  <a:tcPr marT="45733" marB="45733" horzOverflow="overflow">
                    <a:lnL w="28575"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2312229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61E001-24A5-D16F-ED69-7BAF5C293A68}"/>
              </a:ext>
            </a:extLst>
          </p:cNvPr>
          <p:cNvSpPr>
            <a:spLocks noGrp="1"/>
          </p:cNvSpPr>
          <p:nvPr>
            <p:ph type="title"/>
          </p:nvPr>
        </p:nvSpPr>
        <p:spPr/>
        <p:txBody>
          <a:bodyPr/>
          <a:lstStyle/>
          <a:p>
            <a:r>
              <a:rPr lang="en-US" dirty="0"/>
              <a:t>Reference</a:t>
            </a:r>
          </a:p>
        </p:txBody>
      </p:sp>
      <p:sp>
        <p:nvSpPr>
          <p:cNvPr id="4" name="Slide Number Placeholder 3">
            <a:extLst>
              <a:ext uri="{FF2B5EF4-FFF2-40B4-BE49-F238E27FC236}">
                <a16:creationId xmlns:a16="http://schemas.microsoft.com/office/drawing/2014/main" id="{5C7843B9-CE1E-C32C-49BC-D99DEDF871A6}"/>
              </a:ext>
            </a:extLst>
          </p:cNvPr>
          <p:cNvSpPr>
            <a:spLocks noGrp="1"/>
          </p:cNvSpPr>
          <p:nvPr>
            <p:ph type="sldNum" sz="quarter" idx="12"/>
          </p:nvPr>
        </p:nvSpPr>
        <p:spPr/>
        <p:txBody>
          <a:bodyPr/>
          <a:lstStyle/>
          <a:p>
            <a:fld id="{BB7217B5-ED1B-4422-BB90-71357A4EBF56}" type="slidenum">
              <a:rPr lang="en-US" smtClean="0"/>
              <a:pPr/>
              <a:t>31</a:t>
            </a:fld>
            <a:endParaRPr lang="en-US"/>
          </a:p>
        </p:txBody>
      </p:sp>
      <p:sp>
        <p:nvSpPr>
          <p:cNvPr id="5" name="TextBox 1">
            <a:extLst>
              <a:ext uri="{FF2B5EF4-FFF2-40B4-BE49-F238E27FC236}">
                <a16:creationId xmlns:a16="http://schemas.microsoft.com/office/drawing/2014/main" id="{AC183BF7-3EDE-A836-B20C-068D772E0B19}"/>
              </a:ext>
            </a:extLst>
          </p:cNvPr>
          <p:cNvSpPr txBox="1">
            <a:spLocks noChangeArrowheads="1"/>
          </p:cNvSpPr>
          <p:nvPr/>
        </p:nvSpPr>
        <p:spPr bwMode="auto">
          <a:xfrm>
            <a:off x="1240366" y="1727369"/>
            <a:ext cx="9440334" cy="34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r>
              <a:rPr lang="nl-NL" sz="1400" dirty="0" err="1"/>
              <a:t>Mahaman</a:t>
            </a:r>
            <a:r>
              <a:rPr lang="nl-NL" sz="1400" dirty="0"/>
              <a:t> </a:t>
            </a:r>
            <a:r>
              <a:rPr lang="nl-NL" sz="1400" dirty="0" err="1"/>
              <a:t>Dioula</a:t>
            </a:r>
            <a:r>
              <a:rPr lang="nl-NL" sz="1400" dirty="0"/>
              <a:t>, B., </a:t>
            </a:r>
            <a:r>
              <a:rPr lang="nl-NL" sz="1400" dirty="0" err="1"/>
              <a:t>Deret</a:t>
            </a:r>
            <a:r>
              <a:rPr lang="nl-NL" sz="1400" dirty="0"/>
              <a:t>, H., Morel, J., du </a:t>
            </a:r>
            <a:r>
              <a:rPr lang="nl-NL" sz="1400" dirty="0" err="1"/>
              <a:t>Vachat</a:t>
            </a:r>
            <a:r>
              <a:rPr lang="nl-NL" sz="1400" dirty="0"/>
              <a:t>, E., &amp; </a:t>
            </a:r>
            <a:r>
              <a:rPr lang="nl-NL" sz="1400" dirty="0" err="1"/>
              <a:t>Kiaya</a:t>
            </a:r>
            <a:r>
              <a:rPr lang="nl-NL" sz="1400" dirty="0"/>
              <a:t>, V. (2013). </a:t>
            </a:r>
            <a:r>
              <a:rPr lang="en-US" sz="1400" i="1" dirty="0"/>
              <a:t>Enhancing the role of smallholder farmers in achieving sustainable food and nutrition security</a:t>
            </a:r>
            <a:r>
              <a:rPr lang="en-US" sz="1400" dirty="0"/>
              <a:t>. </a:t>
            </a:r>
            <a:r>
              <a:rPr lang="en-US" sz="1400" dirty="0" err="1"/>
              <a:t>www.fao.org</a:t>
            </a:r>
            <a:r>
              <a:rPr lang="en-US" sz="1400" dirty="0"/>
              <a:t>/publications</a:t>
            </a:r>
          </a:p>
          <a:p>
            <a:r>
              <a:rPr lang="en-US" sz="1400" dirty="0"/>
              <a:t>Mary, S., Saravia-</a:t>
            </a:r>
            <a:r>
              <a:rPr lang="en-US" sz="1400" dirty="0" err="1"/>
              <a:t>Matus</a:t>
            </a:r>
            <a:r>
              <a:rPr lang="en-US" sz="1400" dirty="0"/>
              <a:t>, S., &amp; Gomez y Paloma, S. (2018). Does nutrition-sensitive aid reduce the prevalence of undernourishment? </a:t>
            </a:r>
            <a:r>
              <a:rPr lang="en-US" sz="1400" i="1" dirty="0"/>
              <a:t>Food Policy</a:t>
            </a:r>
            <a:r>
              <a:rPr lang="en-US" sz="1400" dirty="0"/>
              <a:t>, </a:t>
            </a:r>
            <a:r>
              <a:rPr lang="en-US" sz="1400" i="1" dirty="0"/>
              <a:t>74</a:t>
            </a:r>
            <a:r>
              <a:rPr lang="en-US" sz="1400" dirty="0"/>
              <a:t>, 100–116. https://</a:t>
            </a:r>
            <a:r>
              <a:rPr lang="en-US" sz="1400" dirty="0" err="1"/>
              <a:t>doi.org</a:t>
            </a:r>
            <a:r>
              <a:rPr lang="en-US" sz="1400" dirty="0"/>
              <a:t>/10.1016/j.foodpol.2017.11.008</a:t>
            </a:r>
          </a:p>
          <a:p>
            <a:r>
              <a:rPr lang="en-US" sz="1400" dirty="0"/>
              <a:t>Nguyen, D. D., Di Prima, S., </a:t>
            </a:r>
            <a:r>
              <a:rPr lang="en-US" sz="1400" dirty="0" err="1"/>
              <a:t>Huijzendveld</a:t>
            </a:r>
            <a:r>
              <a:rPr lang="en-US" sz="1400" dirty="0"/>
              <a:t>, R., Wright, E. P., </a:t>
            </a:r>
            <a:r>
              <a:rPr lang="en-US" sz="1400" dirty="0" err="1"/>
              <a:t>Essink</a:t>
            </a:r>
            <a:r>
              <a:rPr lang="en-US" sz="1400" dirty="0"/>
              <a:t>, D., &amp; </a:t>
            </a:r>
            <a:r>
              <a:rPr lang="en-US" sz="1400" dirty="0" err="1"/>
              <a:t>Broerse</a:t>
            </a:r>
            <a:r>
              <a:rPr lang="en-US" sz="1400" dirty="0"/>
              <a:t>, J. E. W. (2022). Qualitative evidence for improved caring, feeding and food production practices after nutrition-sensitive agriculture interventions in rural Vietnam. </a:t>
            </a:r>
            <a:r>
              <a:rPr lang="en-US" sz="1400" i="1" dirty="0"/>
              <a:t>Agriculture &amp; Food Security</a:t>
            </a:r>
            <a:r>
              <a:rPr lang="en-US" sz="1400" dirty="0"/>
              <a:t>, </a:t>
            </a:r>
            <a:r>
              <a:rPr lang="en-US" sz="1400" i="1" dirty="0"/>
              <a:t>11</a:t>
            </a:r>
            <a:r>
              <a:rPr lang="en-US" sz="1400" dirty="0"/>
              <a:t>(1), 29. https://</a:t>
            </a:r>
            <a:r>
              <a:rPr lang="en-US" sz="1400" dirty="0" err="1"/>
              <a:t>doi.org</a:t>
            </a:r>
            <a:r>
              <a:rPr lang="en-US" sz="1400" dirty="0"/>
              <a:t>/10.1186/s40066-021-00350-5</a:t>
            </a:r>
          </a:p>
          <a:p>
            <a:r>
              <a:rPr lang="en-US" sz="1400" dirty="0"/>
              <a:t>Nolan, G., </a:t>
            </a:r>
            <a:r>
              <a:rPr lang="en-US" sz="1400" dirty="0" err="1"/>
              <a:t>Mcfarland</a:t>
            </a:r>
            <a:r>
              <a:rPr lang="en-US" sz="1400" dirty="0"/>
              <a:t>, A., </a:t>
            </a:r>
            <a:r>
              <a:rPr lang="en-US" sz="1400" dirty="0" err="1"/>
              <a:t>Zajicek</a:t>
            </a:r>
            <a:r>
              <a:rPr lang="en-US" sz="1400" dirty="0"/>
              <a:t>, J., &amp; </a:t>
            </a:r>
            <a:r>
              <a:rPr lang="en-US" sz="1400" dirty="0" err="1"/>
              <a:t>Waliczek</a:t>
            </a:r>
            <a:r>
              <a:rPr lang="en-US" sz="1400" dirty="0"/>
              <a:t>, T. (2012). The Effects of Nutrition Education and Gardening on Attitudes, Preferences, and Knowledge of Minority Second to Fifth Graders in the Rio Grande Valley Toward Fruit and Vegetables. </a:t>
            </a:r>
            <a:r>
              <a:rPr lang="en-US" sz="1400" i="1" dirty="0" err="1"/>
              <a:t>HortTechnology</a:t>
            </a:r>
            <a:r>
              <a:rPr lang="en-US" sz="1400" dirty="0"/>
              <a:t>, </a:t>
            </a:r>
            <a:r>
              <a:rPr lang="en-US" sz="1400" i="1" dirty="0"/>
              <a:t>22</a:t>
            </a:r>
            <a:r>
              <a:rPr lang="en-US" sz="1400" dirty="0"/>
              <a:t>, 299–304. https://</a:t>
            </a:r>
            <a:r>
              <a:rPr lang="en-US" sz="1400" dirty="0" err="1"/>
              <a:t>doi.org</a:t>
            </a:r>
            <a:r>
              <a:rPr lang="en-US" sz="1400" dirty="0"/>
              <a:t>/10.21273/HORTTECH.22.3.299</a:t>
            </a:r>
          </a:p>
          <a:p>
            <a:r>
              <a:rPr lang="en-US" sz="1400" dirty="0"/>
              <a:t>NWO. (2019). </a:t>
            </a:r>
            <a:r>
              <a:rPr lang="en-US" sz="1400" i="1" dirty="0"/>
              <a:t>Scaling-up nutrition-sensitive agricultural initiatives in poor mountainous areas in Vietnam and Lao PDR</a:t>
            </a:r>
            <a:r>
              <a:rPr lang="en-US" sz="1400" dirty="0"/>
              <a:t>.</a:t>
            </a:r>
          </a:p>
          <a:p>
            <a:pPr marL="0" lvl="0" indent="0" eaLnBrk="1" latinLnBrk="1" hangingPunct="1"/>
            <a:endParaRPr lang="en-US" altLang="en-US" sz="1000" dirty="0"/>
          </a:p>
        </p:txBody>
      </p:sp>
    </p:spTree>
    <p:extLst>
      <p:ext uri="{BB962C8B-B14F-4D97-AF65-F5344CB8AC3E}">
        <p14:creationId xmlns:p14="http://schemas.microsoft.com/office/powerpoint/2010/main" val="287891224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293808-2608-4F6E-1224-4111E0C99CD2}"/>
              </a:ext>
            </a:extLst>
          </p:cNvPr>
          <p:cNvSpPr>
            <a:spLocks noGrp="1"/>
          </p:cNvSpPr>
          <p:nvPr>
            <p:ph type="title"/>
          </p:nvPr>
        </p:nvSpPr>
        <p:spPr>
          <a:xfrm>
            <a:off x="838200" y="93918"/>
            <a:ext cx="10515600" cy="688975"/>
          </a:xfrm>
        </p:spPr>
        <p:txBody>
          <a:bodyPr>
            <a:normAutofit fontScale="90000"/>
          </a:bodyPr>
          <a:lstStyle/>
          <a:p>
            <a:r>
              <a:rPr lang="en-US" dirty="0"/>
              <a:t>Next lesson</a:t>
            </a:r>
          </a:p>
        </p:txBody>
      </p:sp>
      <p:sp>
        <p:nvSpPr>
          <p:cNvPr id="3" name="Content Placeholder 2">
            <a:extLst>
              <a:ext uri="{FF2B5EF4-FFF2-40B4-BE49-F238E27FC236}">
                <a16:creationId xmlns:a16="http://schemas.microsoft.com/office/drawing/2014/main" id="{54F33712-21B9-E42A-F009-064E95834ECD}"/>
              </a:ext>
            </a:extLst>
          </p:cNvPr>
          <p:cNvSpPr>
            <a:spLocks noGrp="1"/>
          </p:cNvSpPr>
          <p:nvPr>
            <p:ph idx="1"/>
          </p:nvPr>
        </p:nvSpPr>
        <p:spPr>
          <a:xfrm>
            <a:off x="838200" y="718870"/>
            <a:ext cx="10515600" cy="812799"/>
          </a:xfrm>
        </p:spPr>
        <p:txBody>
          <a:bodyPr>
            <a:normAutofit/>
          </a:bodyPr>
          <a:lstStyle/>
          <a:p>
            <a:r>
              <a:rPr lang="en-US" sz="2000" i="1" dirty="0">
                <a:solidFill>
                  <a:srgbClr val="C00000"/>
                </a:solidFill>
              </a:rPr>
              <a:t>This is the end of the lesson. </a:t>
            </a:r>
          </a:p>
          <a:p>
            <a:r>
              <a:rPr lang="en-US" sz="2000" i="1" dirty="0">
                <a:solidFill>
                  <a:srgbClr val="C00000"/>
                </a:solidFill>
              </a:rPr>
              <a:t>Ending message and introduction to next lesson including lesson title and topics should be given</a:t>
            </a:r>
            <a:r>
              <a:rPr lang="en-US" sz="2000" i="1" dirty="0"/>
              <a:t>.</a:t>
            </a:r>
          </a:p>
          <a:p>
            <a:endParaRPr lang="en-US" sz="2000" dirty="0"/>
          </a:p>
        </p:txBody>
      </p:sp>
      <p:sp>
        <p:nvSpPr>
          <p:cNvPr id="4" name="Slide Number Placeholder 3">
            <a:extLst>
              <a:ext uri="{FF2B5EF4-FFF2-40B4-BE49-F238E27FC236}">
                <a16:creationId xmlns:a16="http://schemas.microsoft.com/office/drawing/2014/main" id="{D036890E-50B2-C302-3EA7-FE2AC527349A}"/>
              </a:ext>
            </a:extLst>
          </p:cNvPr>
          <p:cNvSpPr>
            <a:spLocks noGrp="1"/>
          </p:cNvSpPr>
          <p:nvPr>
            <p:ph type="sldNum" sz="quarter" idx="12"/>
          </p:nvPr>
        </p:nvSpPr>
        <p:spPr/>
        <p:txBody>
          <a:bodyPr/>
          <a:lstStyle/>
          <a:p>
            <a:fld id="{BB7217B5-ED1B-4422-BB90-71357A4EBF56}" type="slidenum">
              <a:rPr lang="en-US" smtClean="0"/>
              <a:pPr/>
              <a:t>32</a:t>
            </a:fld>
            <a:endParaRPr lang="en-US"/>
          </a:p>
        </p:txBody>
      </p:sp>
      <p:graphicFrame>
        <p:nvGraphicFramePr>
          <p:cNvPr id="5" name="Group 4">
            <a:extLst>
              <a:ext uri="{FF2B5EF4-FFF2-40B4-BE49-F238E27FC236}">
                <a16:creationId xmlns:a16="http://schemas.microsoft.com/office/drawing/2014/main" id="{E12CDAA9-F648-99B8-595E-367AC0735E1B}"/>
              </a:ext>
            </a:extLst>
          </p:cNvPr>
          <p:cNvGraphicFramePr>
            <a:graphicFrameLocks noGrp="1"/>
          </p:cNvGraphicFramePr>
          <p:nvPr>
            <p:extLst>
              <p:ext uri="{D42A27DB-BD31-4B8C-83A1-F6EECF244321}">
                <p14:modId xmlns:p14="http://schemas.microsoft.com/office/powerpoint/2010/main" val="1265322374"/>
              </p:ext>
            </p:extLst>
          </p:nvPr>
        </p:nvGraphicFramePr>
        <p:xfrm>
          <a:off x="838200" y="1778254"/>
          <a:ext cx="9592028" cy="3064669"/>
        </p:xfrm>
        <a:graphic>
          <a:graphicData uri="http://schemas.openxmlformats.org/drawingml/2006/table">
            <a:tbl>
              <a:tblPr/>
              <a:tblGrid>
                <a:gridCol w="1435505">
                  <a:extLst>
                    <a:ext uri="{9D8B030D-6E8A-4147-A177-3AD203B41FA5}">
                      <a16:colId xmlns:a16="http://schemas.microsoft.com/office/drawing/2014/main" val="20000"/>
                    </a:ext>
                  </a:extLst>
                </a:gridCol>
                <a:gridCol w="8156523">
                  <a:extLst>
                    <a:ext uri="{9D8B030D-6E8A-4147-A177-3AD203B41FA5}">
                      <a16:colId xmlns:a16="http://schemas.microsoft.com/office/drawing/2014/main" val="20001"/>
                    </a:ext>
                  </a:extLst>
                </a:gridCol>
              </a:tblGrid>
              <a:tr h="3064669">
                <a:tc>
                  <a:txBody>
                    <a:bodyPr/>
                    <a:lstStyle>
                      <a:lvl1pPr>
                        <a:spcBef>
                          <a:spcPct val="20000"/>
                        </a:spcBef>
                        <a:buFont typeface="Arial" panose="020B0604020202020204" pitchFamily="34" charset="0"/>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ko-KR" sz="2400" b="1" i="0" u="none" strike="noStrike" cap="none" normalizeH="0" baseline="0" dirty="0">
                          <a:ln>
                            <a:noFill/>
                          </a:ln>
                          <a:solidFill>
                            <a:schemeClr val="tx1"/>
                          </a:solidFill>
                          <a:effectLst/>
                          <a:latin typeface="Times New Roman" panose="02020603050405020304" pitchFamily="18" charset="0"/>
                          <a:ea typeface="Arial Unicode MS" panose="020B0604020202020204" pitchFamily="34" charset="-128"/>
                          <a:cs typeface="Times New Roman" panose="02020603050405020304" pitchFamily="18" charset="0"/>
                        </a:rPr>
                        <a:t>Next Lesson Title</a:t>
                      </a:r>
                      <a:endParaRPr kumimoji="0" lang="en-US" altLang="ko-KR" sz="2400" b="0" i="0" u="none" strike="noStrike" cap="none" normalizeH="0" baseline="0" dirty="0">
                        <a:ln>
                          <a:noFill/>
                        </a:ln>
                        <a:solidFill>
                          <a:schemeClr val="tx1"/>
                        </a:solidFill>
                        <a:effectLst/>
                        <a:latin typeface="Times New Roman" panose="02020603050405020304" pitchFamily="18" charset="0"/>
                        <a:ea typeface="Gulim" pitchFamily="34" charset="-127"/>
                        <a:cs typeface="Times New Roman" panose="02020603050405020304" pitchFamily="18" charset="0"/>
                      </a:endParaRPr>
                    </a:p>
                  </a:txBody>
                  <a:tcPr anchor="ctr" horzOverflow="overflow">
                    <a:lnL w="254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solidFill>
                      <a:srgbClr val="EEECE1"/>
                    </a:solidFill>
                  </a:tcPr>
                </a:tc>
                <a:tc>
                  <a:txBody>
                    <a:bodyPr/>
                    <a:lstStyle>
                      <a:lvl1pPr>
                        <a:spcBef>
                          <a:spcPct val="20000"/>
                        </a:spcBef>
                        <a:buFont typeface="Arial" panose="020B0604020202020204" pitchFamily="34" charset="0"/>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9pPr>
                    </a:lstStyle>
                    <a:p>
                      <a:r>
                        <a:rPr kumimoji="0" lang="en-US" altLang="ko-KR" sz="2400" b="1" i="0" u="none" strike="noStrike" cap="none" normalizeH="0" baseline="0" dirty="0">
                          <a:ln>
                            <a:noFill/>
                          </a:ln>
                          <a:solidFill>
                            <a:schemeClr val="tx1"/>
                          </a:solidFill>
                          <a:effectLst/>
                          <a:latin typeface="Times New Roman" panose="02020603050405020304" pitchFamily="18" charset="0"/>
                          <a:ea typeface="Gulim" pitchFamily="34" charset="-127"/>
                          <a:cs typeface="Times New Roman" panose="02020603050405020304" pitchFamily="18" charset="0"/>
                        </a:rPr>
                        <a:t>Next lesson Lesson 2: </a:t>
                      </a:r>
                      <a:r>
                        <a:rPr lang="en-LA" sz="2400" b="1" kern="1200" dirty="0">
                          <a:solidFill>
                            <a:schemeClr val="tx1"/>
                          </a:solidFill>
                          <a:effectLst/>
                          <a:latin typeface="Times New Roman" panose="02020603050405020304" pitchFamily="18" charset="0"/>
                          <a:ea typeface="MS PGothic" panose="020B0600070205080204" pitchFamily="34" charset="-128"/>
                          <a:cs typeface="Times New Roman" panose="02020603050405020304" pitchFamily="18" charset="0"/>
                        </a:rPr>
                        <a:t> Nutritious foods and Importance of healthy diets</a:t>
                      </a:r>
                      <a:r>
                        <a:rPr lang="lo-LA" sz="2400" b="1" kern="1200" dirty="0">
                          <a:solidFill>
                            <a:schemeClr val="tx1"/>
                          </a:solidFill>
                          <a:effectLst/>
                          <a:latin typeface="Times New Roman" panose="02020603050405020304" pitchFamily="18" charset="0"/>
                          <a:ea typeface="MS PGothic" panose="020B0600070205080204" pitchFamily="34" charset="-128"/>
                          <a:cs typeface="Saysettha OT" panose="020B0504020207020204" pitchFamily="34" charset="-34"/>
                        </a:rPr>
                        <a:t>:</a:t>
                      </a:r>
                    </a:p>
                    <a:p>
                      <a:pPr marL="342900" indent="-342900">
                        <a:buFont typeface="Arial" panose="020B0604020202020204" pitchFamily="34" charset="0"/>
                        <a:buChar char="•"/>
                      </a:pPr>
                      <a:r>
                        <a:rPr lang="en-US" sz="2400" b="0" kern="1200" dirty="0">
                          <a:solidFill>
                            <a:schemeClr val="tx1"/>
                          </a:solidFill>
                          <a:effectLst/>
                          <a:latin typeface="Times New Roman" panose="02020603050405020304" pitchFamily="18" charset="0"/>
                          <a:ea typeface="MS PGothic" panose="020B0600070205080204" pitchFamily="34" charset="-128"/>
                          <a:cs typeface="Times New Roman" panose="02020603050405020304" pitchFamily="18" charset="0"/>
                        </a:rPr>
                        <a:t>Definition of foods</a:t>
                      </a:r>
                    </a:p>
                    <a:p>
                      <a:pPr marL="342900" indent="-342900">
                        <a:buFont typeface="Arial" panose="020B0604020202020204" pitchFamily="34" charset="0"/>
                        <a:buChar char="•"/>
                      </a:pPr>
                      <a:r>
                        <a:rPr lang="en-US" sz="2400" b="0" kern="1200" dirty="0">
                          <a:solidFill>
                            <a:schemeClr val="tx1"/>
                          </a:solidFill>
                          <a:effectLst/>
                          <a:latin typeface="Times New Roman" panose="02020603050405020304" pitchFamily="18" charset="0"/>
                          <a:ea typeface="MS PGothic" panose="020B0600070205080204" pitchFamily="34" charset="-128"/>
                          <a:cs typeface="Times New Roman" panose="02020603050405020304" pitchFamily="18" charset="0"/>
                        </a:rPr>
                        <a:t>Importance of micro and macro-nutrients</a:t>
                      </a:r>
                    </a:p>
                    <a:p>
                      <a:pPr marL="342900" indent="-342900">
                        <a:buFont typeface="Arial" panose="020B0604020202020204" pitchFamily="34" charset="0"/>
                        <a:buChar char="•"/>
                      </a:pPr>
                      <a:r>
                        <a:rPr lang="en-US" sz="2400" b="0" kern="1200" dirty="0">
                          <a:solidFill>
                            <a:schemeClr val="tx1"/>
                          </a:solidFill>
                          <a:effectLst/>
                          <a:latin typeface="Times New Roman" panose="02020603050405020304" pitchFamily="18" charset="0"/>
                          <a:ea typeface="MS PGothic" panose="020B0600070205080204" pitchFamily="34" charset="-128"/>
                          <a:cs typeface="Times New Roman" panose="02020603050405020304" pitchFamily="18" charset="0"/>
                        </a:rPr>
                        <a:t>Needs of food and nutrition in daily life</a:t>
                      </a:r>
                    </a:p>
                    <a:p>
                      <a:pPr marL="0" indent="0">
                        <a:buFont typeface="Arial" panose="020B0604020202020204" pitchFamily="34" charset="0"/>
                        <a:buNone/>
                      </a:pPr>
                      <a:endParaRPr lang="en-US" sz="2400" b="1" kern="1200" dirty="0">
                        <a:solidFill>
                          <a:schemeClr val="tx1"/>
                        </a:solidFill>
                        <a:effectLst/>
                        <a:latin typeface="Times New Roman" panose="02020603050405020304" pitchFamily="18" charset="0"/>
                        <a:ea typeface="MS PGothic" panose="020B0600070205080204" pitchFamily="34" charset="-128"/>
                        <a:cs typeface="Times New Roman" panose="02020603050405020304" pitchFamily="18" charset="0"/>
                      </a:endParaRPr>
                    </a:p>
                    <a:p>
                      <a:endParaRPr lang="en-US" sz="2400" b="0" kern="1200" dirty="0">
                        <a:solidFill>
                          <a:schemeClr val="tx1"/>
                        </a:solidFill>
                        <a:effectLst/>
                        <a:latin typeface="Times New Roman" panose="02020603050405020304" pitchFamily="18" charset="0"/>
                        <a:ea typeface="MS PGothic" panose="020B0600070205080204" pitchFamily="34" charset="-128"/>
                        <a:cs typeface="Times New Roman" panose="02020603050405020304" pitchFamily="18" charset="0"/>
                      </a:endParaRPr>
                    </a:p>
                  </a:txBody>
                  <a:tcPr horzOverflow="overflow">
                    <a:lnL w="12700" cap="flat" cmpd="sng" algn="ctr">
                      <a:solidFill>
                        <a:srgbClr val="000000"/>
                      </a:solidFill>
                      <a:prstDash val="solid"/>
                      <a:miter lim="800000"/>
                      <a:headEnd type="none" w="med" len="med"/>
                      <a:tailEnd type="none" w="med" len="med"/>
                    </a:lnL>
                    <a:lnR w="254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2950681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B13F8F-1860-CAE2-2FFB-E9AC9890729A}"/>
              </a:ext>
            </a:extLst>
          </p:cNvPr>
          <p:cNvSpPr>
            <a:spLocks noGrp="1"/>
          </p:cNvSpPr>
          <p:nvPr>
            <p:ph type="title"/>
          </p:nvPr>
        </p:nvSpPr>
        <p:spPr>
          <a:xfrm>
            <a:off x="838200" y="343860"/>
            <a:ext cx="10515600" cy="923348"/>
          </a:xfrm>
          <a:solidFill>
            <a:schemeClr val="accent5">
              <a:lumMod val="20000"/>
              <a:lumOff val="80000"/>
            </a:schemeClr>
          </a:solidFill>
        </p:spPr>
        <p:txBody>
          <a:bodyPr>
            <a:noAutofit/>
          </a:bodyPr>
          <a:lstStyle/>
          <a:p>
            <a:r>
              <a:rPr lang="en-US" sz="3600" b="1" dirty="0">
                <a:latin typeface="Times New Roman" panose="02020603050405020304" pitchFamily="18" charset="0"/>
                <a:cs typeface="Times New Roman" panose="02020603050405020304" pitchFamily="18" charset="0"/>
              </a:rPr>
              <a:t>Lesson overviews   (this is the outline of this lesson)</a:t>
            </a:r>
          </a:p>
        </p:txBody>
      </p:sp>
      <p:sp>
        <p:nvSpPr>
          <p:cNvPr id="3" name="Content Placeholder 2">
            <a:extLst>
              <a:ext uri="{FF2B5EF4-FFF2-40B4-BE49-F238E27FC236}">
                <a16:creationId xmlns:a16="http://schemas.microsoft.com/office/drawing/2014/main" id="{265FA85B-B586-7B95-1D60-38418F4972EC}"/>
              </a:ext>
            </a:extLst>
          </p:cNvPr>
          <p:cNvSpPr>
            <a:spLocks noGrp="1"/>
          </p:cNvSpPr>
          <p:nvPr>
            <p:ph idx="1"/>
          </p:nvPr>
        </p:nvSpPr>
        <p:spPr>
          <a:xfrm>
            <a:off x="838200" y="1288474"/>
            <a:ext cx="10515600" cy="633091"/>
          </a:xfrm>
        </p:spPr>
        <p:txBody>
          <a:bodyPr/>
          <a:lstStyle/>
          <a:p>
            <a:pPr marL="0" indent="0">
              <a:buNone/>
            </a:pPr>
            <a:r>
              <a:rPr lang="en-US" b="1" dirty="0">
                <a:latin typeface="Times New Roman" panose="02020603050405020304" pitchFamily="18" charset="0"/>
                <a:cs typeface="Times New Roman" panose="02020603050405020304" pitchFamily="18" charset="0"/>
              </a:rPr>
              <a:t>In this lesson, learners will learn about:</a:t>
            </a:r>
          </a:p>
          <a:p>
            <a:pPr marL="0" indent="0">
              <a:buNone/>
            </a:pPr>
            <a:endParaRPr lang="en-US" b="1"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9CCEDF13-BC08-3E4F-426B-E20DC5B84A2F}"/>
              </a:ext>
            </a:extLst>
          </p:cNvPr>
          <p:cNvSpPr>
            <a:spLocks noGrp="1"/>
          </p:cNvSpPr>
          <p:nvPr>
            <p:ph type="sldNum" sz="quarter" idx="12"/>
          </p:nvPr>
        </p:nvSpPr>
        <p:spPr/>
        <p:txBody>
          <a:bodyPr/>
          <a:lstStyle/>
          <a:p>
            <a:fld id="{BB7217B5-ED1B-4422-BB90-71357A4EBF56}" type="slidenum">
              <a:rPr lang="en-US" smtClean="0"/>
              <a:pPr/>
              <a:t>4</a:t>
            </a:fld>
            <a:endParaRPr lang="en-US"/>
          </a:p>
        </p:txBody>
      </p:sp>
      <p:sp>
        <p:nvSpPr>
          <p:cNvPr id="5" name="Content Placeholder 2">
            <a:extLst>
              <a:ext uri="{FF2B5EF4-FFF2-40B4-BE49-F238E27FC236}">
                <a16:creationId xmlns:a16="http://schemas.microsoft.com/office/drawing/2014/main" id="{76B5650F-20FF-8476-5A3C-CC6306F06646}"/>
              </a:ext>
            </a:extLst>
          </p:cNvPr>
          <p:cNvSpPr txBox="1">
            <a:spLocks/>
          </p:cNvSpPr>
          <p:nvPr/>
        </p:nvSpPr>
        <p:spPr>
          <a:xfrm>
            <a:off x="838200" y="2107096"/>
            <a:ext cx="10515600" cy="2531165"/>
          </a:xfrm>
          <a:prstGeom prst="rect">
            <a:avLst/>
          </a:prstGeom>
          <a:solidFill>
            <a:schemeClr val="accent5">
              <a:lumMod val="20000"/>
              <a:lumOff val="80000"/>
            </a:schemeClr>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lvl="0" indent="-342900">
              <a:lnSpc>
                <a:spcPct val="150000"/>
              </a:lnSpc>
              <a:buFont typeface="+mj-lt"/>
              <a:buAutoNum type="arabicPeriod"/>
            </a:pPr>
            <a:r>
              <a:rPr lang="en-LA" sz="2600" dirty="0">
                <a:effectLst/>
                <a:latin typeface="Times New Roman" panose="02020603050405020304" pitchFamily="18" charset="0"/>
                <a:ea typeface="Times New Roman" panose="02020603050405020304" pitchFamily="18" charset="0"/>
                <a:cs typeface="Times New Roman" panose="02020603050405020304" pitchFamily="18" charset="0"/>
              </a:rPr>
              <a:t>Importance of nutrition and malnutrition in Lao PDR</a:t>
            </a:r>
          </a:p>
          <a:p>
            <a:pPr marL="0" indent="0">
              <a:lnSpc>
                <a:spcPct val="150000"/>
              </a:lnSpc>
              <a:buNone/>
            </a:pPr>
            <a:r>
              <a:rPr lang="en-LA" sz="2600" kern="0" dirty="0">
                <a:effectLst/>
                <a:latin typeface="Times New Roman" panose="02020603050405020304" pitchFamily="18" charset="0"/>
                <a:ea typeface="Times New Roman" panose="02020603050405020304" pitchFamily="18" charset="0"/>
                <a:cs typeface="Times New Roman" panose="02020603050405020304" pitchFamily="18" charset="0"/>
              </a:rPr>
              <a:t>2. introduction of Nutrition Sensitive Agriculture </a:t>
            </a:r>
            <a:endParaRPr lang="lo-LA" sz="2600" dirty="0">
              <a:latin typeface="Times New Roman" panose="02020603050405020304" pitchFamily="18" charset="0"/>
              <a:cs typeface="Saysettha OT" panose="020B0504020207020204" pitchFamily="34" charset="-34"/>
            </a:endParaRPr>
          </a:p>
        </p:txBody>
      </p:sp>
    </p:spTree>
    <p:extLst>
      <p:ext uri="{BB962C8B-B14F-4D97-AF65-F5344CB8AC3E}">
        <p14:creationId xmlns:p14="http://schemas.microsoft.com/office/powerpoint/2010/main" val="24230662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6A4EF2-63E2-56A5-7E7D-131F090FC52B}"/>
              </a:ext>
            </a:extLst>
          </p:cNvPr>
          <p:cNvSpPr>
            <a:spLocks noGrp="1"/>
          </p:cNvSpPr>
          <p:nvPr>
            <p:ph type="title"/>
          </p:nvPr>
        </p:nvSpPr>
        <p:spPr/>
        <p:txBody>
          <a:bodyPr/>
          <a:lstStyle/>
          <a:p>
            <a:r>
              <a:rPr lang="en-US" b="1" dirty="0">
                <a:latin typeface="Times New Roman" panose="02020603050405020304" pitchFamily="18" charset="0"/>
                <a:cs typeface="Times New Roman" panose="02020603050405020304" pitchFamily="18" charset="0"/>
              </a:rPr>
              <a:t>Keywords</a:t>
            </a:r>
          </a:p>
        </p:txBody>
      </p:sp>
      <p:sp>
        <p:nvSpPr>
          <p:cNvPr id="3" name="Content Placeholder 2">
            <a:extLst>
              <a:ext uri="{FF2B5EF4-FFF2-40B4-BE49-F238E27FC236}">
                <a16:creationId xmlns:a16="http://schemas.microsoft.com/office/drawing/2014/main" id="{8236F138-5D2D-A7DC-7023-DC92607019BB}"/>
              </a:ext>
            </a:extLst>
          </p:cNvPr>
          <p:cNvSpPr>
            <a:spLocks noGrp="1"/>
          </p:cNvSpPr>
          <p:nvPr>
            <p:ph idx="1"/>
          </p:nvPr>
        </p:nvSpPr>
        <p:spPr/>
        <p:txBody>
          <a:bodyPr/>
          <a:lstStyle/>
          <a:p>
            <a:endParaRPr lang="en-US" dirty="0"/>
          </a:p>
        </p:txBody>
      </p:sp>
      <p:sp>
        <p:nvSpPr>
          <p:cNvPr id="4" name="Slide Number Placeholder 3">
            <a:extLst>
              <a:ext uri="{FF2B5EF4-FFF2-40B4-BE49-F238E27FC236}">
                <a16:creationId xmlns:a16="http://schemas.microsoft.com/office/drawing/2014/main" id="{CA412166-1B8C-60CC-2895-6B35DCE5605F}"/>
              </a:ext>
            </a:extLst>
          </p:cNvPr>
          <p:cNvSpPr>
            <a:spLocks noGrp="1"/>
          </p:cNvSpPr>
          <p:nvPr>
            <p:ph type="sldNum" sz="quarter" idx="12"/>
          </p:nvPr>
        </p:nvSpPr>
        <p:spPr/>
        <p:txBody>
          <a:bodyPr/>
          <a:lstStyle/>
          <a:p>
            <a:fld id="{BB7217B5-ED1B-4422-BB90-71357A4EBF56}" type="slidenum">
              <a:rPr lang="en-US" smtClean="0"/>
              <a:pPr/>
              <a:t>5</a:t>
            </a:fld>
            <a:endParaRPr lang="en-US"/>
          </a:p>
        </p:txBody>
      </p:sp>
      <p:graphicFrame>
        <p:nvGraphicFramePr>
          <p:cNvPr id="6" name="Table 5">
            <a:extLst>
              <a:ext uri="{FF2B5EF4-FFF2-40B4-BE49-F238E27FC236}">
                <a16:creationId xmlns:a16="http://schemas.microsoft.com/office/drawing/2014/main" id="{A4694A2C-2DE3-8334-FD42-2EB826B80729}"/>
              </a:ext>
            </a:extLst>
          </p:cNvPr>
          <p:cNvGraphicFramePr>
            <a:graphicFrameLocks noGrp="1"/>
          </p:cNvGraphicFramePr>
          <p:nvPr>
            <p:extLst>
              <p:ext uri="{D42A27DB-BD31-4B8C-83A1-F6EECF244321}">
                <p14:modId xmlns:p14="http://schemas.microsoft.com/office/powerpoint/2010/main" val="927556614"/>
              </p:ext>
            </p:extLst>
          </p:nvPr>
        </p:nvGraphicFramePr>
        <p:xfrm>
          <a:off x="838200" y="1489075"/>
          <a:ext cx="9802562" cy="4392290"/>
        </p:xfrm>
        <a:graphic>
          <a:graphicData uri="http://schemas.openxmlformats.org/drawingml/2006/table">
            <a:tbl>
              <a:tblPr/>
              <a:tblGrid>
                <a:gridCol w="1915886">
                  <a:extLst>
                    <a:ext uri="{9D8B030D-6E8A-4147-A177-3AD203B41FA5}">
                      <a16:colId xmlns:a16="http://schemas.microsoft.com/office/drawing/2014/main" val="20000"/>
                    </a:ext>
                  </a:extLst>
                </a:gridCol>
                <a:gridCol w="7886676">
                  <a:extLst>
                    <a:ext uri="{9D8B030D-6E8A-4147-A177-3AD203B41FA5}">
                      <a16:colId xmlns:a16="http://schemas.microsoft.com/office/drawing/2014/main" val="20001"/>
                    </a:ext>
                  </a:extLst>
                </a:gridCol>
              </a:tblGrid>
              <a:tr h="459959">
                <a:tc>
                  <a:txBody>
                    <a:bodyPr/>
                    <a:lstStyle>
                      <a:lvl1pPr>
                        <a:spcBef>
                          <a:spcPct val="20000"/>
                        </a:spcBef>
                        <a:buFont typeface="Arial" panose="020B0604020202020204" pitchFamily="34" charset="0"/>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1" hangingPunct="1">
                        <a:lnSpc>
                          <a:spcPct val="150000"/>
                        </a:lnSpc>
                        <a:spcBef>
                          <a:spcPct val="0"/>
                        </a:spcBef>
                        <a:spcAft>
                          <a:spcPct val="0"/>
                        </a:spcAft>
                        <a:buClrTx/>
                        <a:buSzTx/>
                        <a:buFontTx/>
                        <a:buNone/>
                        <a:tabLst/>
                      </a:pPr>
                      <a:r>
                        <a:rPr kumimoji="0" lang="en-US" sz="1400" b="1" i="0" u="none" strike="noStrike" cap="none" normalizeH="0" baseline="0" dirty="0">
                          <a:ln>
                            <a:noFill/>
                          </a:ln>
                          <a:solidFill>
                            <a:srgbClr val="FFFFFF"/>
                          </a:solidFill>
                          <a:effectLst/>
                          <a:latin typeface="Saysettha OT" panose="020B0504020207020204" pitchFamily="34" charset="-34"/>
                          <a:ea typeface="MS PGothic" panose="020B0600070205080204" pitchFamily="34" charset="-128"/>
                          <a:cs typeface="Saysettha OT" panose="020B0504020207020204" pitchFamily="34" charset="-34"/>
                        </a:rPr>
                        <a:t>Keywords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a:spcBef>
                          <a:spcPct val="20000"/>
                        </a:spcBef>
                        <a:buFont typeface="Arial" panose="020B0604020202020204" pitchFamily="34" charset="0"/>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1" hangingPunct="1">
                        <a:lnSpc>
                          <a:spcPct val="150000"/>
                        </a:lnSpc>
                        <a:spcBef>
                          <a:spcPct val="0"/>
                        </a:spcBef>
                        <a:spcAft>
                          <a:spcPct val="0"/>
                        </a:spcAft>
                        <a:buClrTx/>
                        <a:buSzTx/>
                        <a:buFontTx/>
                        <a:buNone/>
                        <a:tabLst/>
                      </a:pPr>
                      <a:r>
                        <a:rPr kumimoji="0" lang="en-US" sz="1400" b="1" i="0" u="none" strike="noStrike" cap="none" normalizeH="0" baseline="0" dirty="0">
                          <a:ln>
                            <a:noFill/>
                          </a:ln>
                          <a:solidFill>
                            <a:srgbClr val="FFFFFF"/>
                          </a:solidFill>
                          <a:effectLst/>
                          <a:latin typeface="Saysettha OT" panose="020B0504020207020204" pitchFamily="34" charset="-34"/>
                          <a:ea typeface="MS PGothic" panose="020B0600070205080204" pitchFamily="34" charset="-128"/>
                          <a:cs typeface="Saysettha OT" panose="020B0504020207020204" pitchFamily="34" charset="-34"/>
                        </a:rPr>
                        <a:t>Definition</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1269141">
                <a:tc>
                  <a:txBody>
                    <a:bodyPr/>
                    <a:lstStyle>
                      <a:lvl1pPr>
                        <a:spcBef>
                          <a:spcPct val="20000"/>
                        </a:spcBef>
                        <a:buFont typeface="Arial" panose="020B0604020202020204" pitchFamily="34" charset="0"/>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1" hangingPunct="1">
                        <a:lnSpc>
                          <a:spcPct val="150000"/>
                        </a:lnSpc>
                        <a:spcBef>
                          <a:spcPct val="0"/>
                        </a:spcBef>
                        <a:spcAft>
                          <a:spcPct val="0"/>
                        </a:spcAft>
                        <a:buClrTx/>
                        <a:buSzTx/>
                        <a:buFontTx/>
                        <a:buNone/>
                        <a:tabLst/>
                      </a:pPr>
                      <a:r>
                        <a:rPr kumimoji="0" lang="en-US" sz="1400" b="0" i="0" u="none" strike="noStrike" cap="none" normalizeH="0" baseline="0" dirty="0">
                          <a:ln>
                            <a:noFill/>
                          </a:ln>
                          <a:solidFill>
                            <a:srgbClr val="000000"/>
                          </a:solidFill>
                          <a:effectLst/>
                          <a:latin typeface="Saysettha OT" panose="020B0504020207020204" pitchFamily="34" charset="-34"/>
                          <a:ea typeface="MS PGothic" panose="020B0600070205080204" pitchFamily="34" charset="-128"/>
                          <a:cs typeface="Saysettha OT" panose="020B0504020207020204" pitchFamily="34" charset="-34"/>
                        </a:rPr>
                        <a:t>Nutrition </a:t>
                      </a:r>
                      <a:r>
                        <a:rPr kumimoji="0" lang="lo-LA" sz="1400" b="0" i="0" u="none" strike="noStrike" cap="none" normalizeH="0" baseline="0" dirty="0">
                          <a:ln>
                            <a:noFill/>
                          </a:ln>
                          <a:solidFill>
                            <a:srgbClr val="000000"/>
                          </a:solidFill>
                          <a:effectLst/>
                          <a:latin typeface="Saysettha OT" panose="020B0504020207020204" pitchFamily="34" charset="-34"/>
                          <a:ea typeface="MS PGothic" panose="020B0600070205080204" pitchFamily="34" charset="-128"/>
                          <a:cs typeface="Saysettha OT" panose="020B0504020207020204" pitchFamily="34" charset="-34"/>
                        </a:rPr>
                        <a:t>ໂພຊະນາການ</a:t>
                      </a:r>
                      <a:endParaRPr kumimoji="0" lang="en-US" sz="1400" b="0" i="0" u="none" strike="noStrike" cap="none" normalizeH="0" baseline="0" dirty="0">
                        <a:ln>
                          <a:noFill/>
                        </a:ln>
                        <a:solidFill>
                          <a:srgbClr val="000000"/>
                        </a:solidFill>
                        <a:effectLst/>
                        <a:latin typeface="Saysettha OT" panose="020B0504020207020204" pitchFamily="34" charset="-34"/>
                        <a:ea typeface="MS PGothic" panose="020B0600070205080204" pitchFamily="34" charset="-128"/>
                        <a:cs typeface="Saysettha OT" panose="020B0504020207020204" pitchFamily="34" charset="-34"/>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lvl1pPr>
                        <a:spcBef>
                          <a:spcPct val="20000"/>
                        </a:spcBef>
                        <a:buFont typeface="Arial" panose="020B0604020202020204" pitchFamily="34" charset="0"/>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1" hangingPunct="1">
                        <a:lnSpc>
                          <a:spcPct val="150000"/>
                        </a:lnSpc>
                        <a:spcBef>
                          <a:spcPct val="0"/>
                        </a:spcBef>
                        <a:spcAft>
                          <a:spcPct val="0"/>
                        </a:spcAft>
                        <a:buClrTx/>
                        <a:buSzTx/>
                        <a:buFontTx/>
                        <a:buNone/>
                        <a:tabLst/>
                      </a:pPr>
                      <a:r>
                        <a:rPr lang="en-US" sz="1400" b="0" i="0" kern="1200" dirty="0">
                          <a:solidFill>
                            <a:schemeClr val="tx1"/>
                          </a:solidFill>
                          <a:effectLst/>
                          <a:latin typeface="Saysettha OT" panose="020B0504020207020204" pitchFamily="34" charset="-34"/>
                          <a:ea typeface="MS PGothic" panose="020B0600070205080204" pitchFamily="34" charset="-128"/>
                          <a:cs typeface="Saysettha OT" panose="020B0504020207020204" pitchFamily="34" charset="-34"/>
                        </a:rPr>
                        <a:t>the study of nutrients in food, how the body uses them, and the relationship between diet, health, and disease </a:t>
                      </a:r>
                      <a:r>
                        <a:rPr lang="lo-LA" sz="1400" dirty="0">
                          <a:latin typeface="Saysettha OT" panose="020B0504020207020204" pitchFamily="34" charset="-34"/>
                          <a:cs typeface="Saysettha OT" panose="020B0504020207020204" pitchFamily="34" charset="-34"/>
                        </a:rPr>
                        <a:t>ການສຶກສາຂອງສານອາຫານໃນອາຫານ, ວິທີທີ່ຮ່າງກາຍໃຊ້ພວກມັນ, ແລະຄວາມສໍາພັນລະຫວ່າງອາຫານ, ສຸຂະພາບ, ແລະພະຍາດ</a:t>
                      </a:r>
                      <a:endParaRPr kumimoji="0" lang="en-US" sz="1400" b="0" i="0" u="none" strike="noStrike" kern="1200" cap="none" normalizeH="0" baseline="0" dirty="0">
                        <a:ln>
                          <a:noFill/>
                        </a:ln>
                        <a:solidFill>
                          <a:srgbClr val="000000"/>
                        </a:solidFill>
                        <a:effectLst/>
                        <a:latin typeface="Saysettha OT" panose="020B0504020207020204" pitchFamily="34" charset="-34"/>
                        <a:ea typeface="MS PGothic" panose="020B0600070205080204" pitchFamily="34" charset="-128"/>
                        <a:cs typeface="Saysettha OT" panose="020B0504020207020204" pitchFamily="34" charset="-34"/>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1"/>
                  </a:ext>
                </a:extLst>
              </a:tr>
              <a:tr h="905855">
                <a:tc>
                  <a:txBody>
                    <a:bodyPr/>
                    <a:lstStyle/>
                    <a:p>
                      <a:pPr marL="0" marR="0" lvl="0" indent="0" algn="l" defTabSz="914400" rtl="0" eaLnBrk="1" fontAlgn="base" latinLnBrk="1" hangingPunct="1">
                        <a:lnSpc>
                          <a:spcPct val="150000"/>
                        </a:lnSpc>
                        <a:spcBef>
                          <a:spcPct val="0"/>
                        </a:spcBef>
                        <a:spcAft>
                          <a:spcPct val="0"/>
                        </a:spcAft>
                        <a:buClrTx/>
                        <a:buSzTx/>
                        <a:buFontTx/>
                        <a:buNone/>
                        <a:tabLst/>
                      </a:pPr>
                      <a:r>
                        <a:rPr kumimoji="0" lang="en-US" sz="1400" b="0" i="0" u="none" strike="noStrike" cap="none" normalizeH="0" baseline="0" dirty="0">
                          <a:ln>
                            <a:noFill/>
                          </a:ln>
                          <a:solidFill>
                            <a:srgbClr val="000000"/>
                          </a:solidFill>
                          <a:effectLst/>
                          <a:latin typeface="Saysettha OT" panose="020B0504020207020204" pitchFamily="34" charset="-34"/>
                          <a:ea typeface="MS PGothic" panose="020B0600070205080204" pitchFamily="34" charset="-128"/>
                          <a:cs typeface="Saysettha OT" panose="020B0504020207020204" pitchFamily="34" charset="-34"/>
                        </a:rPr>
                        <a:t>Malnutrition</a:t>
                      </a:r>
                      <a:r>
                        <a:rPr kumimoji="0" lang="lo-LA" sz="1400" b="0" i="0" u="none" strike="noStrike" cap="none" normalizeH="0" baseline="0" dirty="0">
                          <a:ln>
                            <a:noFill/>
                          </a:ln>
                          <a:solidFill>
                            <a:srgbClr val="000000"/>
                          </a:solidFill>
                          <a:effectLst/>
                          <a:latin typeface="Saysettha OT" panose="020B0504020207020204" pitchFamily="34" charset="-34"/>
                          <a:ea typeface="MS PGothic" panose="020B0600070205080204" pitchFamily="34" charset="-128"/>
                          <a:cs typeface="Saysettha OT" panose="020B0504020207020204" pitchFamily="34" charset="-34"/>
                        </a:rPr>
                        <a:t> ການຂາດໂພຊະນາການ</a:t>
                      </a:r>
                      <a:endParaRPr kumimoji="0" lang="en-US" sz="1400" b="0" i="0" u="none" strike="noStrike" cap="none" normalizeH="0" baseline="0" dirty="0">
                        <a:ln>
                          <a:noFill/>
                        </a:ln>
                        <a:solidFill>
                          <a:srgbClr val="000000"/>
                        </a:solidFill>
                        <a:effectLst/>
                        <a:latin typeface="Saysettha OT" panose="020B0504020207020204" pitchFamily="34" charset="-34"/>
                        <a:ea typeface="MS PGothic" panose="020B0600070205080204" pitchFamily="34" charset="-128"/>
                        <a:cs typeface="Saysettha OT" panose="020B0504020207020204" pitchFamily="34" charset="-34"/>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a:lnSpc>
                          <a:spcPct val="150000"/>
                        </a:lnSpc>
                      </a:pPr>
                      <a:r>
                        <a:rPr lang="en-US" sz="1400" dirty="0">
                          <a:latin typeface="Saysettha OT" panose="020B0504020207020204" pitchFamily="34" charset="-34"/>
                          <a:cs typeface="Saysettha OT" panose="020B0504020207020204" pitchFamily="34" charset="-34"/>
                        </a:rPr>
                        <a:t>Malnutrition refers to a state of nutritional imbalance, which can occur when the body doesn't get enough or gets too much of essential nutrients.</a:t>
                      </a:r>
                    </a:p>
                    <a:p>
                      <a:pPr>
                        <a:lnSpc>
                          <a:spcPct val="150000"/>
                        </a:lnSpc>
                      </a:pPr>
                      <a:r>
                        <a:rPr lang="en-US" sz="1400" dirty="0">
                          <a:latin typeface="Saysettha OT" panose="020B0504020207020204" pitchFamily="34" charset="-34"/>
                          <a:cs typeface="Saysettha OT" panose="020B0504020207020204" pitchFamily="34" charset="-34"/>
                        </a:rPr>
                        <a:t>It's a significant global health issue, particularly affecting children and vulnerable populations</a:t>
                      </a:r>
                      <a:endParaRPr kumimoji="0" lang="en-US" sz="1400" b="0" i="0" u="none" strike="noStrike" kern="1200" cap="none" normalizeH="0" baseline="0" dirty="0">
                        <a:ln>
                          <a:noFill/>
                        </a:ln>
                        <a:solidFill>
                          <a:srgbClr val="000000"/>
                        </a:solidFill>
                        <a:effectLst/>
                        <a:latin typeface="Saysettha OT" panose="020B0504020207020204" pitchFamily="34" charset="-34"/>
                        <a:ea typeface="MS PGothic" panose="020B0600070205080204" pitchFamily="34" charset="-128"/>
                        <a:cs typeface="Saysettha OT" panose="020B0504020207020204" pitchFamily="34" charset="-34"/>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3274260520"/>
                  </a:ext>
                </a:extLst>
              </a:tr>
              <a:tr h="565373">
                <a:tc>
                  <a:txBody>
                    <a:bodyPr/>
                    <a:lstStyle>
                      <a:lvl1pPr>
                        <a:spcBef>
                          <a:spcPct val="20000"/>
                        </a:spcBef>
                        <a:buFont typeface="Arial" panose="020B0604020202020204" pitchFamily="34" charset="0"/>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1" hangingPunct="1">
                        <a:lnSpc>
                          <a:spcPct val="150000"/>
                        </a:lnSpc>
                        <a:spcBef>
                          <a:spcPct val="0"/>
                        </a:spcBef>
                        <a:spcAft>
                          <a:spcPct val="0"/>
                        </a:spcAft>
                        <a:buClrTx/>
                        <a:buSzTx/>
                        <a:buFontTx/>
                        <a:buNone/>
                        <a:tabLst/>
                      </a:pPr>
                      <a:r>
                        <a:rPr lang="en-GB" sz="1400" b="1" kern="1200" dirty="0">
                          <a:solidFill>
                            <a:schemeClr val="tx1"/>
                          </a:solidFill>
                          <a:effectLst/>
                          <a:latin typeface="Saysettha OT" panose="020B0504020207020204" pitchFamily="34" charset="-34"/>
                          <a:ea typeface="MS PGothic" panose="020B0600070205080204" pitchFamily="34" charset="-128"/>
                          <a:cs typeface="Saysettha OT" panose="020B0504020207020204" pitchFamily="34" charset="-34"/>
                        </a:rPr>
                        <a:t>Care practices</a:t>
                      </a:r>
                      <a:r>
                        <a:rPr lang="en-LA" sz="1400" dirty="0">
                          <a:effectLst/>
                          <a:latin typeface="Saysettha OT" panose="020B0504020207020204" pitchFamily="34" charset="-34"/>
                          <a:cs typeface="Saysettha OT" panose="020B0504020207020204" pitchFamily="34" charset="-34"/>
                        </a:rPr>
                        <a:t> </a:t>
                      </a:r>
                      <a:endParaRPr kumimoji="0" lang="en-US" sz="1400" b="0" i="0" u="none" strike="noStrike" cap="none" normalizeH="0" baseline="0" dirty="0">
                        <a:ln>
                          <a:noFill/>
                        </a:ln>
                        <a:solidFill>
                          <a:srgbClr val="000000"/>
                        </a:solidFill>
                        <a:effectLst/>
                        <a:latin typeface="Saysettha OT" panose="020B0504020207020204" pitchFamily="34" charset="-34"/>
                        <a:ea typeface="MS PGothic" panose="020B0600070205080204" pitchFamily="34" charset="-128"/>
                        <a:cs typeface="Saysettha OT" panose="020B0504020207020204" pitchFamily="34" charset="-34"/>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algn="just">
                        <a:lnSpc>
                          <a:spcPct val="150000"/>
                        </a:lnSpc>
                        <a:spcAft>
                          <a:spcPts val="800"/>
                        </a:spcAft>
                      </a:pPr>
                      <a:r>
                        <a:rPr lang="en-GB" sz="1400" dirty="0">
                          <a:effectLst/>
                          <a:latin typeface="Saysettha OT" panose="020B0504020207020204" pitchFamily="34" charset="-34"/>
                          <a:ea typeface="Calibri" panose="020F0502020204030204" pitchFamily="34" charset="0"/>
                          <a:cs typeface="Saysettha OT" panose="020B0504020207020204" pitchFamily="34" charset="-34"/>
                        </a:rPr>
                        <a:t>An individual caretaker’s typical practices for feeding and caring for infants, young children, mothers/selves and others in the family </a:t>
                      </a:r>
                      <a:r>
                        <a:rPr lang="en-US" sz="1400" dirty="0">
                          <a:solidFill>
                            <a:srgbClr val="000000"/>
                          </a:solidFill>
                          <a:effectLst/>
                          <a:latin typeface="Saysettha OT" panose="020B0504020207020204" pitchFamily="34" charset="-34"/>
                          <a:ea typeface="Calibri" panose="020F0502020204030204" pitchFamily="34" charset="0"/>
                          <a:cs typeface="Saysettha OT" panose="020B0504020207020204" pitchFamily="34" charset="-34"/>
                        </a:rPr>
                        <a:t>(FAO, 2016)</a:t>
                      </a:r>
                      <a:r>
                        <a:rPr lang="en-GB" sz="1400" dirty="0">
                          <a:effectLst/>
                          <a:latin typeface="Saysettha OT" panose="020B0504020207020204" pitchFamily="34" charset="-34"/>
                          <a:ea typeface="Calibri" panose="020F0502020204030204" pitchFamily="34" charset="0"/>
                          <a:cs typeface="Saysettha OT" panose="020B0504020207020204" pitchFamily="34" charset="-34"/>
                        </a:rPr>
                        <a:t>. </a:t>
                      </a:r>
                      <a:endParaRPr lang="en-LA" sz="1400" dirty="0">
                        <a:effectLst/>
                        <a:latin typeface="Saysettha OT" panose="020B0504020207020204" pitchFamily="34" charset="-34"/>
                        <a:ea typeface="Calibri" panose="020F0502020204030204" pitchFamily="34" charset="0"/>
                        <a:cs typeface="Saysettha OT" panose="020B0504020207020204" pitchFamily="34" charset="-34"/>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2"/>
                  </a:ext>
                </a:extLst>
              </a:tr>
              <a:tr h="905855">
                <a:tc>
                  <a:txBody>
                    <a:bodyPr/>
                    <a:lstStyle>
                      <a:lvl1pPr>
                        <a:spcBef>
                          <a:spcPct val="20000"/>
                        </a:spcBef>
                        <a:buFont typeface="Arial" panose="020B0604020202020204" pitchFamily="34" charset="0"/>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1" hangingPunct="1">
                        <a:lnSpc>
                          <a:spcPct val="150000"/>
                        </a:lnSpc>
                        <a:spcBef>
                          <a:spcPct val="0"/>
                        </a:spcBef>
                        <a:spcAft>
                          <a:spcPct val="0"/>
                        </a:spcAft>
                        <a:buClrTx/>
                        <a:buSzTx/>
                        <a:buFontTx/>
                        <a:buNone/>
                        <a:tabLst/>
                      </a:pPr>
                      <a:r>
                        <a:rPr lang="en-GB" sz="1400" b="1" kern="1200" dirty="0">
                          <a:solidFill>
                            <a:schemeClr val="tx1"/>
                          </a:solidFill>
                          <a:effectLst/>
                          <a:latin typeface="Saysettha OT" panose="020B0504020207020204" pitchFamily="34" charset="-34"/>
                          <a:ea typeface="MS PGothic" panose="020B0600070205080204" pitchFamily="34" charset="-128"/>
                          <a:cs typeface="Saysettha OT" panose="020B0504020207020204" pitchFamily="34" charset="-34"/>
                        </a:rPr>
                        <a:t>Food and Nutrition Security (FNS)</a:t>
                      </a:r>
                      <a:r>
                        <a:rPr lang="en-LA" sz="1400" dirty="0">
                          <a:effectLst/>
                          <a:latin typeface="Saysettha OT" panose="020B0504020207020204" pitchFamily="34" charset="-34"/>
                          <a:cs typeface="Saysettha OT" panose="020B0504020207020204" pitchFamily="34" charset="-34"/>
                        </a:rPr>
                        <a:t> </a:t>
                      </a:r>
                      <a:endParaRPr kumimoji="0" lang="en-US" sz="1400" b="0" i="0" u="none" strike="noStrike" cap="none" normalizeH="0" baseline="0" dirty="0">
                        <a:ln>
                          <a:noFill/>
                        </a:ln>
                        <a:solidFill>
                          <a:srgbClr val="000000"/>
                        </a:solidFill>
                        <a:effectLst/>
                        <a:latin typeface="Saysettha OT" panose="020B0504020207020204" pitchFamily="34" charset="-34"/>
                        <a:ea typeface="MS PGothic" panose="020B0600070205080204" pitchFamily="34" charset="-128"/>
                        <a:cs typeface="Saysettha OT" panose="020B0504020207020204" pitchFamily="34" charset="-34"/>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lvl1pPr>
                        <a:spcBef>
                          <a:spcPct val="20000"/>
                        </a:spcBef>
                        <a:buFont typeface="Arial" panose="020B0604020202020204" pitchFamily="34" charset="0"/>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1" hangingPunct="1">
                        <a:lnSpc>
                          <a:spcPct val="150000"/>
                        </a:lnSpc>
                        <a:spcBef>
                          <a:spcPct val="0"/>
                        </a:spcBef>
                        <a:spcAft>
                          <a:spcPct val="0"/>
                        </a:spcAft>
                        <a:buClrTx/>
                        <a:buSzTx/>
                        <a:buFontTx/>
                        <a:buNone/>
                        <a:tabLst/>
                      </a:pPr>
                      <a:r>
                        <a:rPr lang="en-GB" sz="1400" kern="1200" dirty="0">
                          <a:solidFill>
                            <a:schemeClr val="tx1"/>
                          </a:solidFill>
                          <a:effectLst/>
                          <a:latin typeface="Saysettha OT" panose="020B0504020207020204" pitchFamily="34" charset="-34"/>
                          <a:ea typeface="MS PGothic" panose="020B0600070205080204" pitchFamily="34" charset="-128"/>
                          <a:cs typeface="Saysettha OT" panose="020B0504020207020204" pitchFamily="34" charset="-34"/>
                        </a:rPr>
                        <a:t>Food and nutrition security is achieved, if adequate food (quantity, quality, safety, socio-cultural acceptability) is available and accessible for and satisfactorily used and utilized by all individuals at all times to live a healthy and active life (</a:t>
                      </a:r>
                      <a:r>
                        <a:rPr lang="en-GB" sz="1400" kern="1200" dirty="0" err="1">
                          <a:solidFill>
                            <a:schemeClr val="tx1"/>
                          </a:solidFill>
                          <a:effectLst/>
                          <a:latin typeface="Saysettha OT" panose="020B0504020207020204" pitchFamily="34" charset="-34"/>
                          <a:ea typeface="MS PGothic" panose="020B0600070205080204" pitchFamily="34" charset="-128"/>
                          <a:cs typeface="Saysettha OT" panose="020B0504020207020204" pitchFamily="34" charset="-34"/>
                        </a:rPr>
                        <a:t>Weingärtner</a:t>
                      </a:r>
                      <a:r>
                        <a:rPr lang="en-GB" sz="1400" kern="1200" dirty="0">
                          <a:solidFill>
                            <a:schemeClr val="tx1"/>
                          </a:solidFill>
                          <a:effectLst/>
                          <a:latin typeface="Saysettha OT" panose="020B0504020207020204" pitchFamily="34" charset="-34"/>
                          <a:ea typeface="MS PGothic" panose="020B0600070205080204" pitchFamily="34" charset="-128"/>
                          <a:cs typeface="Saysettha OT" panose="020B0504020207020204" pitchFamily="34" charset="-34"/>
                        </a:rPr>
                        <a:t>, 2004)</a:t>
                      </a:r>
                      <a:r>
                        <a:rPr lang="en-LA" sz="1400" dirty="0">
                          <a:effectLst/>
                          <a:latin typeface="Saysettha OT" panose="020B0504020207020204" pitchFamily="34" charset="-34"/>
                          <a:cs typeface="Saysettha OT" panose="020B0504020207020204" pitchFamily="34" charset="-34"/>
                        </a:rPr>
                        <a:t> </a:t>
                      </a:r>
                      <a:endParaRPr kumimoji="0" lang="en-US" sz="1400" b="0" i="0" u="none" strike="noStrike" kern="1200" cap="none" normalizeH="0" baseline="0" dirty="0">
                        <a:ln>
                          <a:noFill/>
                        </a:ln>
                        <a:solidFill>
                          <a:srgbClr val="000000"/>
                        </a:solidFill>
                        <a:effectLst/>
                        <a:latin typeface="Saysettha OT" panose="020B0504020207020204" pitchFamily="34" charset="-34"/>
                        <a:ea typeface="MS PGothic" panose="020B0600070205080204" pitchFamily="34" charset="-128"/>
                        <a:cs typeface="Saysettha OT" panose="020B0504020207020204" pitchFamily="34" charset="-34"/>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41049017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6A4EF2-63E2-56A5-7E7D-131F090FC52B}"/>
              </a:ext>
            </a:extLst>
          </p:cNvPr>
          <p:cNvSpPr>
            <a:spLocks noGrp="1"/>
          </p:cNvSpPr>
          <p:nvPr>
            <p:ph type="title"/>
          </p:nvPr>
        </p:nvSpPr>
        <p:spPr>
          <a:xfrm>
            <a:off x="838200" y="365126"/>
            <a:ext cx="10515600" cy="658132"/>
          </a:xfrm>
        </p:spPr>
        <p:txBody>
          <a:bodyPr>
            <a:normAutofit fontScale="90000"/>
          </a:bodyPr>
          <a:lstStyle/>
          <a:p>
            <a:r>
              <a:rPr lang="en-US" dirty="0"/>
              <a:t>Pre-quiz</a:t>
            </a:r>
          </a:p>
        </p:txBody>
      </p:sp>
      <p:sp>
        <p:nvSpPr>
          <p:cNvPr id="3" name="Content Placeholder 2">
            <a:extLst>
              <a:ext uri="{FF2B5EF4-FFF2-40B4-BE49-F238E27FC236}">
                <a16:creationId xmlns:a16="http://schemas.microsoft.com/office/drawing/2014/main" id="{8236F138-5D2D-A7DC-7023-DC92607019BB}"/>
              </a:ext>
            </a:extLst>
          </p:cNvPr>
          <p:cNvSpPr>
            <a:spLocks noGrp="1"/>
          </p:cNvSpPr>
          <p:nvPr>
            <p:ph idx="1"/>
          </p:nvPr>
        </p:nvSpPr>
        <p:spPr>
          <a:xfrm>
            <a:off x="721895" y="1023258"/>
            <a:ext cx="10515600" cy="1342620"/>
          </a:xfrm>
        </p:spPr>
        <p:txBody>
          <a:bodyPr>
            <a:normAutofit fontScale="92500"/>
          </a:bodyPr>
          <a:lstStyle/>
          <a:p>
            <a:r>
              <a:rPr lang="en-US" dirty="0">
                <a:solidFill>
                  <a:srgbClr val="C00000"/>
                </a:solidFill>
              </a:rPr>
              <a:t>This quiz is used to review previous lesson or ask students some questions related to the introduction of this lesson. You can add 3-5 questions. Types of questions could be: MCQ, True or False, Matching, Fill in short words. </a:t>
            </a:r>
          </a:p>
          <a:p>
            <a:endParaRPr lang="en-US" dirty="0">
              <a:solidFill>
                <a:srgbClr val="C00000"/>
              </a:solidFill>
            </a:endParaRPr>
          </a:p>
        </p:txBody>
      </p:sp>
      <p:sp>
        <p:nvSpPr>
          <p:cNvPr id="4" name="Slide Number Placeholder 3">
            <a:extLst>
              <a:ext uri="{FF2B5EF4-FFF2-40B4-BE49-F238E27FC236}">
                <a16:creationId xmlns:a16="http://schemas.microsoft.com/office/drawing/2014/main" id="{CA412166-1B8C-60CC-2895-6B35DCE5605F}"/>
              </a:ext>
            </a:extLst>
          </p:cNvPr>
          <p:cNvSpPr>
            <a:spLocks noGrp="1"/>
          </p:cNvSpPr>
          <p:nvPr>
            <p:ph type="sldNum" sz="quarter" idx="12"/>
          </p:nvPr>
        </p:nvSpPr>
        <p:spPr/>
        <p:txBody>
          <a:bodyPr/>
          <a:lstStyle/>
          <a:p>
            <a:fld id="{BB7217B5-ED1B-4422-BB90-71357A4EBF56}" type="slidenum">
              <a:rPr lang="en-US" smtClean="0"/>
              <a:pPr/>
              <a:t>6</a:t>
            </a:fld>
            <a:endParaRPr lang="en-US"/>
          </a:p>
        </p:txBody>
      </p:sp>
      <p:graphicFrame>
        <p:nvGraphicFramePr>
          <p:cNvPr id="5" name="Table 4">
            <a:extLst>
              <a:ext uri="{FF2B5EF4-FFF2-40B4-BE49-F238E27FC236}">
                <a16:creationId xmlns:a16="http://schemas.microsoft.com/office/drawing/2014/main" id="{AC3FEF14-D174-CEEF-7277-F503ADB863A0}"/>
              </a:ext>
            </a:extLst>
          </p:cNvPr>
          <p:cNvGraphicFramePr>
            <a:graphicFrameLocks noGrp="1"/>
          </p:cNvGraphicFramePr>
          <p:nvPr>
            <p:extLst>
              <p:ext uri="{D42A27DB-BD31-4B8C-83A1-F6EECF244321}">
                <p14:modId xmlns:p14="http://schemas.microsoft.com/office/powerpoint/2010/main" val="971358289"/>
              </p:ext>
            </p:extLst>
          </p:nvPr>
        </p:nvGraphicFramePr>
        <p:xfrm>
          <a:off x="665747" y="2365878"/>
          <a:ext cx="10860505" cy="3920020"/>
        </p:xfrm>
        <a:graphic>
          <a:graphicData uri="http://schemas.openxmlformats.org/drawingml/2006/table">
            <a:tbl>
              <a:tblPr firstRow="1" bandRow="1">
                <a:tableStyleId>{5C22544A-7EE6-4342-B048-85BDC9FD1C3A}</a:tableStyleId>
              </a:tblPr>
              <a:tblGrid>
                <a:gridCol w="2946591">
                  <a:extLst>
                    <a:ext uri="{9D8B030D-6E8A-4147-A177-3AD203B41FA5}">
                      <a16:colId xmlns:a16="http://schemas.microsoft.com/office/drawing/2014/main" val="20000"/>
                    </a:ext>
                  </a:extLst>
                </a:gridCol>
                <a:gridCol w="4618776">
                  <a:extLst>
                    <a:ext uri="{9D8B030D-6E8A-4147-A177-3AD203B41FA5}">
                      <a16:colId xmlns:a16="http://schemas.microsoft.com/office/drawing/2014/main" val="20001"/>
                    </a:ext>
                  </a:extLst>
                </a:gridCol>
                <a:gridCol w="796354">
                  <a:extLst>
                    <a:ext uri="{9D8B030D-6E8A-4147-A177-3AD203B41FA5}">
                      <a16:colId xmlns:a16="http://schemas.microsoft.com/office/drawing/2014/main" val="20002"/>
                    </a:ext>
                  </a:extLst>
                </a:gridCol>
                <a:gridCol w="2498784">
                  <a:extLst>
                    <a:ext uri="{9D8B030D-6E8A-4147-A177-3AD203B41FA5}">
                      <a16:colId xmlns:a16="http://schemas.microsoft.com/office/drawing/2014/main" val="20003"/>
                    </a:ext>
                  </a:extLst>
                </a:gridCol>
              </a:tblGrid>
              <a:tr h="444500">
                <a:tc>
                  <a:txBody>
                    <a:bodyPr/>
                    <a:lstStyle/>
                    <a:p>
                      <a:r>
                        <a:rPr lang="en-US" sz="1200" b="0" dirty="0">
                          <a:latin typeface="Times New Roman" panose="02020603050405020304" pitchFamily="18" charset="0"/>
                          <a:cs typeface="Times New Roman" panose="02020603050405020304" pitchFamily="18" charset="0"/>
                        </a:rPr>
                        <a:t>Questions</a:t>
                      </a:r>
                    </a:p>
                  </a:txBody>
                  <a:tcPr marT="42745" marB="42745"/>
                </a:tc>
                <a:tc>
                  <a:txBody>
                    <a:bodyPr/>
                    <a:lstStyle/>
                    <a:p>
                      <a:r>
                        <a:rPr lang="en-US" sz="1200" b="0" dirty="0">
                          <a:latin typeface="Times New Roman" panose="02020603050405020304" pitchFamily="18" charset="0"/>
                          <a:cs typeface="Times New Roman" panose="02020603050405020304" pitchFamily="18" charset="0"/>
                        </a:rPr>
                        <a:t>Possible answer</a:t>
                      </a:r>
                    </a:p>
                  </a:txBody>
                  <a:tcPr marT="42745" marB="42745"/>
                </a:tc>
                <a:tc>
                  <a:txBody>
                    <a:bodyPr/>
                    <a:lstStyle/>
                    <a:p>
                      <a:r>
                        <a:rPr lang="en-US" sz="1200" b="0" dirty="0">
                          <a:latin typeface="Times New Roman" panose="02020603050405020304" pitchFamily="18" charset="0"/>
                          <a:cs typeface="Times New Roman" panose="02020603050405020304" pitchFamily="18" charset="0"/>
                        </a:rPr>
                        <a:t>Correct Answer</a:t>
                      </a:r>
                    </a:p>
                  </a:txBody>
                  <a:tcPr marT="42745" marB="42745"/>
                </a:tc>
                <a:tc>
                  <a:txBody>
                    <a:bodyPr/>
                    <a:lstStyle/>
                    <a:p>
                      <a:r>
                        <a:rPr lang="en-US" sz="1200" b="0" dirty="0">
                          <a:latin typeface="Times New Roman" panose="02020603050405020304" pitchFamily="18" charset="0"/>
                          <a:cs typeface="Times New Roman" panose="02020603050405020304" pitchFamily="18" charset="0"/>
                        </a:rPr>
                        <a:t>Feedback</a:t>
                      </a:r>
                    </a:p>
                  </a:txBody>
                  <a:tcPr marT="42745" marB="42745"/>
                </a:tc>
                <a:extLst>
                  <a:ext uri="{0D108BD9-81ED-4DB2-BD59-A6C34878D82A}">
                    <a16:rowId xmlns:a16="http://schemas.microsoft.com/office/drawing/2014/main" val="10000"/>
                  </a:ext>
                </a:extLst>
              </a:tr>
              <a:tr h="762000">
                <a:tc>
                  <a:txBody>
                    <a:bodyPr/>
                    <a:lstStyle/>
                    <a:p>
                      <a:r>
                        <a:rPr lang="en-US" sz="1200" dirty="0">
                          <a:latin typeface="Times New Roman" panose="02020603050405020304" pitchFamily="18" charset="0"/>
                          <a:cs typeface="Times New Roman" panose="02020603050405020304" pitchFamily="18" charset="0"/>
                        </a:rPr>
                        <a:t>Q1: </a:t>
                      </a:r>
                      <a:r>
                        <a:rPr lang="en-US" sz="1200" b="0" i="0" u="none" strike="noStrike" kern="1200" baseline="0" dirty="0">
                          <a:solidFill>
                            <a:schemeClr val="dk1"/>
                          </a:solidFill>
                          <a:latin typeface="Times New Roman" panose="02020603050405020304" pitchFamily="18" charset="0"/>
                          <a:ea typeface="+mn-ea"/>
                          <a:cs typeface="Times New Roman" panose="02020603050405020304" pitchFamily="18" charset="0"/>
                        </a:rPr>
                        <a:t> </a:t>
                      </a:r>
                      <a:r>
                        <a:rPr lang="en-US" sz="1200" dirty="0">
                          <a:latin typeface="Times New Roman" panose="02020603050405020304" pitchFamily="18" charset="0"/>
                          <a:cs typeface="Times New Roman" panose="02020603050405020304" pitchFamily="18" charset="0"/>
                        </a:rPr>
                        <a:t>What is the primary objective of nutrition-sensitive agriculture?</a:t>
                      </a:r>
                    </a:p>
                  </a:txBody>
                  <a:tcPr marT="42745" marB="42745"/>
                </a:tc>
                <a:tc>
                  <a:txBody>
                    <a:bodyPr/>
                    <a:lstStyle/>
                    <a:p>
                      <a:pPr marL="228600" indent="-228600">
                        <a:buFont typeface="+mj-lt"/>
                        <a:buAutoNum type="alphaUcPeriod"/>
                      </a:pPr>
                      <a:r>
                        <a:rPr lang="en-US" sz="1200" dirty="0">
                          <a:latin typeface="Times New Roman" panose="02020603050405020304" pitchFamily="18" charset="0"/>
                          <a:cs typeface="Times New Roman" panose="02020603050405020304" pitchFamily="18" charset="0"/>
                        </a:rPr>
                        <a:t>To increase food production to eliminate hunger. </a:t>
                      </a:r>
                    </a:p>
                    <a:p>
                      <a:pPr marL="228600" indent="-228600">
                        <a:buFont typeface="+mj-lt"/>
                        <a:buAutoNum type="alphaUcPeriod"/>
                      </a:pPr>
                      <a:r>
                        <a:rPr lang="en-US" sz="1200" dirty="0">
                          <a:latin typeface="Times New Roman" panose="02020603050405020304" pitchFamily="18" charset="0"/>
                          <a:cs typeface="Times New Roman" panose="02020603050405020304" pitchFamily="18" charset="0"/>
                        </a:rPr>
                        <a:t>To integrate nutrition goals into the design and implementation of agricultural policies and programs. </a:t>
                      </a:r>
                    </a:p>
                    <a:p>
                      <a:pPr marL="228600" indent="-228600">
                        <a:buFont typeface="+mj-lt"/>
                        <a:buAutoNum type="alphaUcPeriod"/>
                      </a:pPr>
                      <a:r>
                        <a:rPr lang="en-US" sz="1200" dirty="0">
                          <a:latin typeface="Times New Roman" panose="02020603050405020304" pitchFamily="18" charset="0"/>
                          <a:cs typeface="Times New Roman" panose="02020603050405020304" pitchFamily="18" charset="0"/>
                        </a:rPr>
                        <a:t>To promote the use of chemical fertilizers for higher yields. </a:t>
                      </a:r>
                    </a:p>
                    <a:p>
                      <a:pPr marL="228600" indent="-228600">
                        <a:buFont typeface="+mj-lt"/>
                        <a:buAutoNum type="alphaUcPeriod"/>
                      </a:pPr>
                      <a:r>
                        <a:rPr lang="en-US" sz="1200" dirty="0">
                          <a:latin typeface="Times New Roman" panose="02020603050405020304" pitchFamily="18" charset="0"/>
                          <a:cs typeface="Times New Roman" panose="02020603050405020304" pitchFamily="18" charset="0"/>
                        </a:rPr>
                        <a:t>To encourage export-oriented cash crop production.</a:t>
                      </a:r>
                    </a:p>
                  </a:txBody>
                  <a:tcPr marT="42745" marB="42745"/>
                </a:tc>
                <a:tc>
                  <a:txBody>
                    <a:bodyPr/>
                    <a:lstStyle/>
                    <a:p>
                      <a:r>
                        <a:rPr lang="en-US" sz="1200" dirty="0">
                          <a:latin typeface="Times New Roman" panose="02020603050405020304" pitchFamily="18" charset="0"/>
                          <a:cs typeface="Times New Roman" panose="02020603050405020304" pitchFamily="18" charset="0"/>
                        </a:rPr>
                        <a:t>B</a:t>
                      </a:r>
                    </a:p>
                  </a:txBody>
                  <a:tcPr marT="42745" marB="42745"/>
                </a:tc>
                <a:tc>
                  <a: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dirty="0">
                          <a:latin typeface="Times New Roman" panose="02020603050405020304" pitchFamily="18" charset="0"/>
                          <a:cs typeface="Times New Roman" panose="02020603050405020304" pitchFamily="18" charset="0"/>
                        </a:rPr>
                        <a:t>To integrate nutrition goals into the design and implementation of agricultural policies and programs</a:t>
                      </a:r>
                      <a:endParaRPr lang="en-US" sz="1200" kern="1200" dirty="0">
                        <a:solidFill>
                          <a:schemeClr val="dk1"/>
                        </a:solidFill>
                        <a:latin typeface="Times New Roman" panose="02020603050405020304" pitchFamily="18" charset="0"/>
                        <a:ea typeface="+mn-ea"/>
                        <a:cs typeface="Times New Roman" panose="02020603050405020304" pitchFamily="18" charset="0"/>
                      </a:endParaRPr>
                    </a:p>
                  </a:txBody>
                  <a:tcPr marT="42745" marB="42745"/>
                </a:tc>
                <a:extLst>
                  <a:ext uri="{0D108BD9-81ED-4DB2-BD59-A6C34878D82A}">
                    <a16:rowId xmlns:a16="http://schemas.microsoft.com/office/drawing/2014/main" val="10001"/>
                  </a:ext>
                </a:extLst>
              </a:tr>
              <a:tr h="752710">
                <a:tc>
                  <a:txBody>
                    <a:bodyPr/>
                    <a:lstStyle/>
                    <a:p>
                      <a:r>
                        <a:rPr lang="en-US" sz="1200" dirty="0">
                          <a:latin typeface="Times New Roman" panose="02020603050405020304" pitchFamily="18" charset="0"/>
                          <a:cs typeface="Times New Roman" panose="02020603050405020304" pitchFamily="18" charset="0"/>
                        </a:rPr>
                        <a:t>Q2: </a:t>
                      </a:r>
                      <a:r>
                        <a:rPr lang="en-US" sz="1200" b="0" i="0" u="none" strike="noStrike" kern="1200" baseline="0" dirty="0">
                          <a:solidFill>
                            <a:schemeClr val="dk1"/>
                          </a:solidFill>
                          <a:latin typeface="Times New Roman" panose="02020603050405020304" pitchFamily="18" charset="0"/>
                          <a:ea typeface="+mn-ea"/>
                          <a:cs typeface="Times New Roman" panose="02020603050405020304" pitchFamily="18" charset="0"/>
                        </a:rPr>
                        <a:t> What is the malnutrition of children under five and younger children?</a:t>
                      </a:r>
                      <a:endParaRPr lang="en-US" sz="1200" dirty="0">
                        <a:latin typeface="Times New Roman" panose="02020603050405020304" pitchFamily="18" charset="0"/>
                        <a:cs typeface="Times New Roman" panose="02020603050405020304" pitchFamily="18" charset="0"/>
                      </a:endParaRPr>
                    </a:p>
                  </a:txBody>
                  <a:tcPr marT="42745" marB="42745"/>
                </a:tc>
                <a:tc>
                  <a:txBody>
                    <a:bodyPr/>
                    <a:lstStyle/>
                    <a:p>
                      <a:pPr marL="228600" indent="-228600">
                        <a:buAutoNum type="alphaUcPeriod"/>
                      </a:pPr>
                      <a:r>
                        <a:rPr lang="en-US" sz="1200" kern="1200" dirty="0">
                          <a:solidFill>
                            <a:schemeClr val="dk1"/>
                          </a:solidFill>
                          <a:latin typeface="Times New Roman" panose="02020603050405020304" pitchFamily="18" charset="0"/>
                          <a:ea typeface="+mn-ea"/>
                          <a:cs typeface="Times New Roman" panose="02020603050405020304" pitchFamily="18" charset="0"/>
                        </a:rPr>
                        <a:t>Wasting</a:t>
                      </a:r>
                    </a:p>
                    <a:p>
                      <a:pPr marL="228600" indent="-228600">
                        <a:buAutoNum type="alphaUcPeriod"/>
                      </a:pPr>
                      <a:r>
                        <a:rPr lang="en-US" sz="1200" kern="1200" dirty="0">
                          <a:solidFill>
                            <a:schemeClr val="dk1"/>
                          </a:solidFill>
                          <a:latin typeface="Times New Roman" panose="02020603050405020304" pitchFamily="18" charset="0"/>
                          <a:ea typeface="+mn-ea"/>
                          <a:cs typeface="Times New Roman" panose="02020603050405020304" pitchFamily="18" charset="0"/>
                        </a:rPr>
                        <a:t>Underweight</a:t>
                      </a:r>
                    </a:p>
                    <a:p>
                      <a:pPr marL="228600" indent="-228600">
                        <a:buAutoNum type="alphaUcPeriod"/>
                      </a:pPr>
                      <a:r>
                        <a:rPr lang="en-US" sz="1200" kern="1200" dirty="0">
                          <a:solidFill>
                            <a:schemeClr val="dk1"/>
                          </a:solidFill>
                          <a:latin typeface="Times New Roman" panose="02020603050405020304" pitchFamily="18" charset="0"/>
                          <a:ea typeface="+mn-ea"/>
                          <a:cs typeface="Times New Roman" panose="02020603050405020304" pitchFamily="18" charset="0"/>
                        </a:rPr>
                        <a:t>Stunting</a:t>
                      </a:r>
                    </a:p>
                    <a:p>
                      <a:pPr marL="228600" indent="-228600">
                        <a:buAutoNum type="alphaUcPeriod"/>
                      </a:pPr>
                      <a:r>
                        <a:rPr lang="en-US" sz="1200" kern="1200" dirty="0">
                          <a:solidFill>
                            <a:schemeClr val="dk1"/>
                          </a:solidFill>
                          <a:latin typeface="Times New Roman" panose="02020603050405020304" pitchFamily="18" charset="0"/>
                          <a:ea typeface="+mn-ea"/>
                          <a:cs typeface="Times New Roman" panose="02020603050405020304" pitchFamily="18" charset="0"/>
                        </a:rPr>
                        <a:t>Overweight</a:t>
                      </a:r>
                    </a:p>
                    <a:p>
                      <a:pPr marL="228600" indent="-228600">
                        <a:buAutoNum type="alphaUcPeriod"/>
                      </a:pPr>
                      <a:r>
                        <a:rPr lang="en-US" sz="1200" kern="1200" dirty="0">
                          <a:solidFill>
                            <a:schemeClr val="dk1"/>
                          </a:solidFill>
                          <a:latin typeface="Times New Roman" panose="02020603050405020304" pitchFamily="18" charset="0"/>
                          <a:ea typeface="+mn-ea"/>
                          <a:cs typeface="Times New Roman" panose="02020603050405020304" pitchFamily="18" charset="0"/>
                        </a:rPr>
                        <a:t>All above</a:t>
                      </a:r>
                    </a:p>
                  </a:txBody>
                  <a:tcPr marT="42745" marB="42745"/>
                </a:tc>
                <a:tc>
                  <a:txBody>
                    <a:bodyPr/>
                    <a:lstStyle/>
                    <a:p>
                      <a:r>
                        <a:rPr lang="en-US" sz="1200" dirty="0">
                          <a:latin typeface="Times New Roman" panose="02020603050405020304" pitchFamily="18" charset="0"/>
                          <a:cs typeface="Times New Roman" panose="02020603050405020304" pitchFamily="18" charset="0"/>
                        </a:rPr>
                        <a:t>E</a:t>
                      </a:r>
                    </a:p>
                  </a:txBody>
                  <a:tcPr marT="42745" marB="42745"/>
                </a:tc>
                <a:tc>
                  <a:txBody>
                    <a:bodyPr/>
                    <a:lstStyle/>
                    <a:p>
                      <a:r>
                        <a:rPr lang="en-US" sz="1200" dirty="0">
                          <a:latin typeface="Times New Roman" panose="02020603050405020304" pitchFamily="18" charset="0"/>
                          <a:cs typeface="Times New Roman" panose="02020603050405020304" pitchFamily="18" charset="0"/>
                        </a:rPr>
                        <a:t>Malnutrition was classified in three categories such as wasting, underweight and stunting which children had not enough foods to eat while overweight or fat was new trend in the city</a:t>
                      </a:r>
                    </a:p>
                  </a:txBody>
                  <a:tcPr marT="42745" marB="42745"/>
                </a:tc>
                <a:extLst>
                  <a:ext uri="{0D108BD9-81ED-4DB2-BD59-A6C34878D82A}">
                    <a16:rowId xmlns:a16="http://schemas.microsoft.com/office/drawing/2014/main" val="10002"/>
                  </a:ext>
                </a:extLst>
              </a:tr>
              <a:tr h="1286110">
                <a:tc>
                  <a: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dirty="0">
                          <a:latin typeface="Times New Roman" panose="02020603050405020304" pitchFamily="18" charset="0"/>
                          <a:cs typeface="Times New Roman" panose="02020603050405020304" pitchFamily="18" charset="0"/>
                        </a:rPr>
                        <a:t>Q3: </a:t>
                      </a:r>
                      <a:r>
                        <a:rPr lang="en-US" sz="1200" b="0" i="0" u="none" strike="noStrike" kern="1200" baseline="0" dirty="0">
                          <a:solidFill>
                            <a:schemeClr val="dk1"/>
                          </a:solidFill>
                          <a:latin typeface="Times New Roman" panose="02020603050405020304" pitchFamily="18" charset="0"/>
                          <a:ea typeface="+mn-ea"/>
                          <a:cs typeface="Times New Roman" panose="02020603050405020304" pitchFamily="18" charset="0"/>
                        </a:rPr>
                        <a:t> </a:t>
                      </a:r>
                      <a:r>
                        <a:rPr lang="en-LA" sz="1200" b="0" kern="1200" dirty="0">
                          <a:solidFill>
                            <a:schemeClr val="dk1"/>
                          </a:solidFill>
                          <a:effectLst/>
                          <a:latin typeface="Times New Roman" panose="02020603050405020304" pitchFamily="18" charset="0"/>
                          <a:ea typeface="+mn-ea"/>
                          <a:cs typeface="Times New Roman" panose="02020603050405020304" pitchFamily="18" charset="0"/>
                        </a:rPr>
                        <a:t>A key pathway through which nutrition-sensitive agriculture improves health is by</a:t>
                      </a:r>
                      <a:r>
                        <a:rPr lang="en-LA" sz="1200" b="0" dirty="0">
                          <a:effectLst/>
                          <a:latin typeface="Times New Roman" panose="02020603050405020304" pitchFamily="18" charset="0"/>
                          <a:cs typeface="Times New Roman" panose="02020603050405020304" pitchFamily="18" charset="0"/>
                        </a:rPr>
                        <a:t> </a:t>
                      </a:r>
                      <a:endParaRPr lang="en-US" sz="1200" b="0" dirty="0">
                        <a:latin typeface="Times New Roman" panose="02020603050405020304" pitchFamily="18" charset="0"/>
                        <a:cs typeface="Times New Roman" panose="02020603050405020304" pitchFamily="18" charset="0"/>
                      </a:endParaRPr>
                    </a:p>
                  </a:txBody>
                  <a:tcPr marT="42745" marB="42745"/>
                </a:tc>
                <a:tc>
                  <a:txBody>
                    <a:bodyPr/>
                    <a:lstStyle/>
                    <a:p>
                      <a:pPr marL="228600" marR="0" lvl="0" indent="-228600" algn="l" defTabSz="914400" rtl="0" eaLnBrk="1" fontAlgn="auto" latinLnBrk="0" hangingPunct="1">
                        <a:lnSpc>
                          <a:spcPct val="100000"/>
                        </a:lnSpc>
                        <a:spcBef>
                          <a:spcPts val="0"/>
                        </a:spcBef>
                        <a:spcAft>
                          <a:spcPts val="0"/>
                        </a:spcAft>
                        <a:buClrTx/>
                        <a:buSzTx/>
                        <a:buFontTx/>
                        <a:buAutoNum type="alphaUcPeriod"/>
                        <a:tabLst/>
                        <a:defRPr/>
                      </a:pPr>
                      <a:r>
                        <a:rPr lang="en-LA" sz="1200" kern="1200" dirty="0">
                          <a:solidFill>
                            <a:schemeClr val="dk1"/>
                          </a:solidFill>
                          <a:effectLst/>
                          <a:latin typeface="Times New Roman" panose="02020603050405020304" pitchFamily="18" charset="0"/>
                          <a:ea typeface="+mn-ea"/>
                          <a:cs typeface="Times New Roman" panose="02020603050405020304" pitchFamily="18" charset="0"/>
                        </a:rPr>
                        <a:t>Encouraging the exclusive production of staple grains. </a:t>
                      </a:r>
                    </a:p>
                    <a:p>
                      <a:pPr marL="228600" marR="0" lvl="0" indent="-228600" algn="l" defTabSz="914400" rtl="0" eaLnBrk="1" fontAlgn="auto" latinLnBrk="0" hangingPunct="1">
                        <a:lnSpc>
                          <a:spcPct val="100000"/>
                        </a:lnSpc>
                        <a:spcBef>
                          <a:spcPts val="0"/>
                        </a:spcBef>
                        <a:spcAft>
                          <a:spcPts val="0"/>
                        </a:spcAft>
                        <a:buClrTx/>
                        <a:buSzTx/>
                        <a:buFontTx/>
                        <a:buAutoNum type="alphaUcPeriod"/>
                        <a:tabLst/>
                        <a:defRPr/>
                      </a:pPr>
                      <a:r>
                        <a:rPr lang="en-LA" sz="1200" kern="1200" dirty="0">
                          <a:solidFill>
                            <a:schemeClr val="dk1"/>
                          </a:solidFill>
                          <a:effectLst/>
                          <a:latin typeface="Times New Roman" panose="02020603050405020304" pitchFamily="18" charset="0"/>
                          <a:ea typeface="+mn-ea"/>
                          <a:cs typeface="Times New Roman" panose="02020603050405020304" pitchFamily="18" charset="0"/>
                        </a:rPr>
                        <a:t>Promoting the consumption of processed and packaged foods. </a:t>
                      </a:r>
                    </a:p>
                    <a:p>
                      <a:pPr marL="228600" marR="0" lvl="0" indent="-228600" algn="l" defTabSz="914400" rtl="0" eaLnBrk="1" fontAlgn="auto" latinLnBrk="0" hangingPunct="1">
                        <a:lnSpc>
                          <a:spcPct val="100000"/>
                        </a:lnSpc>
                        <a:spcBef>
                          <a:spcPts val="0"/>
                        </a:spcBef>
                        <a:spcAft>
                          <a:spcPts val="0"/>
                        </a:spcAft>
                        <a:buClrTx/>
                        <a:buSzTx/>
                        <a:buFontTx/>
                        <a:buAutoNum type="alphaUcPeriod"/>
                        <a:tabLst/>
                        <a:defRPr/>
                      </a:pPr>
                      <a:r>
                        <a:rPr lang="en-LA" sz="1200" kern="1200" dirty="0">
                          <a:solidFill>
                            <a:schemeClr val="dk1"/>
                          </a:solidFill>
                          <a:effectLst/>
                          <a:latin typeface="Times New Roman" panose="02020603050405020304" pitchFamily="18" charset="0"/>
                          <a:ea typeface="+mn-ea"/>
                          <a:cs typeface="Times New Roman" panose="02020603050405020304" pitchFamily="18" charset="0"/>
                        </a:rPr>
                        <a:t>Improving the dietary diversity and nutrient quality of household diets.</a:t>
                      </a:r>
                    </a:p>
                    <a:p>
                      <a:pPr marL="228600" marR="0" lvl="0" indent="-228600" algn="l" defTabSz="914400" rtl="0" eaLnBrk="1" fontAlgn="auto" latinLnBrk="0" hangingPunct="1">
                        <a:lnSpc>
                          <a:spcPct val="100000"/>
                        </a:lnSpc>
                        <a:spcBef>
                          <a:spcPts val="0"/>
                        </a:spcBef>
                        <a:spcAft>
                          <a:spcPts val="0"/>
                        </a:spcAft>
                        <a:buClrTx/>
                        <a:buSzTx/>
                        <a:buFontTx/>
                        <a:buAutoNum type="alphaUcPeriod"/>
                        <a:tabLst/>
                        <a:defRPr/>
                      </a:pPr>
                      <a:r>
                        <a:rPr lang="en-LA" sz="1200" kern="1200" dirty="0">
                          <a:solidFill>
                            <a:schemeClr val="dk1"/>
                          </a:solidFill>
                          <a:effectLst/>
                          <a:latin typeface="Times New Roman" panose="02020603050405020304" pitchFamily="18" charset="0"/>
                          <a:ea typeface="+mn-ea"/>
                          <a:cs typeface="Times New Roman" panose="02020603050405020304" pitchFamily="18" charset="0"/>
                        </a:rPr>
                        <a:t> Decreasing the number of smallholder farms.</a:t>
                      </a:r>
                    </a:p>
                    <a:p>
                      <a:pPr marL="228600" indent="-228600">
                        <a:buAutoNum type="alphaUcPeriod"/>
                      </a:pPr>
                      <a:endParaRPr lang="en-US" sz="1200" kern="1200" dirty="0">
                        <a:solidFill>
                          <a:schemeClr val="dk1"/>
                        </a:solidFill>
                        <a:latin typeface="Times New Roman" panose="02020603050405020304" pitchFamily="18" charset="0"/>
                        <a:ea typeface="+mn-ea"/>
                        <a:cs typeface="Times New Roman" panose="02020603050405020304" pitchFamily="18" charset="0"/>
                      </a:endParaRPr>
                    </a:p>
                  </a:txBody>
                  <a:tcPr marT="42745" marB="42745"/>
                </a:tc>
                <a:tc>
                  <a:txBody>
                    <a:bodyPr/>
                    <a:lstStyle/>
                    <a:p>
                      <a:r>
                        <a:rPr lang="en-US" sz="1200" dirty="0">
                          <a:latin typeface="Times New Roman" panose="02020603050405020304" pitchFamily="18" charset="0"/>
                          <a:cs typeface="Times New Roman" panose="02020603050405020304" pitchFamily="18" charset="0"/>
                        </a:rPr>
                        <a:t>C</a:t>
                      </a:r>
                    </a:p>
                  </a:txBody>
                  <a:tcPr marT="42745" marB="42745"/>
                </a:tc>
                <a:tc>
                  <a:txBody>
                    <a:bodyPr/>
                    <a:lstStyle/>
                    <a:p>
                      <a:r>
                        <a:rPr lang="en-LA" sz="1200" kern="1200" dirty="0">
                          <a:solidFill>
                            <a:schemeClr val="dk1"/>
                          </a:solidFill>
                          <a:effectLst/>
                          <a:latin typeface="Times New Roman" panose="02020603050405020304" pitchFamily="18" charset="0"/>
                          <a:ea typeface="+mn-ea"/>
                          <a:cs typeface="Times New Roman" panose="02020603050405020304" pitchFamily="18" charset="0"/>
                        </a:rPr>
                        <a:t>Improving the dietary diversity and nutrient quality of household diets</a:t>
                      </a:r>
                      <a:r>
                        <a:rPr lang="en-LA" sz="1200" dirty="0">
                          <a:effectLst/>
                          <a:latin typeface="Times New Roman" panose="02020603050405020304" pitchFamily="18" charset="0"/>
                          <a:cs typeface="Times New Roman" panose="02020603050405020304" pitchFamily="18" charset="0"/>
                        </a:rPr>
                        <a:t> </a:t>
                      </a:r>
                      <a:endParaRPr lang="en-US" sz="1200" dirty="0">
                        <a:latin typeface="Times New Roman" panose="02020603050405020304" pitchFamily="18" charset="0"/>
                        <a:cs typeface="Times New Roman" panose="02020603050405020304" pitchFamily="18" charset="0"/>
                      </a:endParaRPr>
                    </a:p>
                  </a:txBody>
                  <a:tcPr marT="42745" marB="42745"/>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5578794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52B939-D09F-D63C-7C0A-230B5E6C9766}"/>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A41E576C-92B7-6B35-0787-74FBECEA8B9D}"/>
              </a:ext>
            </a:extLst>
          </p:cNvPr>
          <p:cNvSpPr>
            <a:spLocks noGrp="1"/>
          </p:cNvSpPr>
          <p:nvPr>
            <p:ph idx="1"/>
          </p:nvPr>
        </p:nvSpPr>
        <p:spPr/>
        <p:txBody>
          <a:bodyPr anchor="ctr">
            <a:normAutofit/>
          </a:bodyPr>
          <a:lstStyle/>
          <a:p>
            <a:pPr marL="0" indent="0" algn="ctr">
              <a:buNone/>
            </a:pPr>
            <a:r>
              <a:rPr lang="en-US" sz="7200" b="1" dirty="0"/>
              <a:t>Lesson body</a:t>
            </a:r>
          </a:p>
        </p:txBody>
      </p:sp>
      <p:sp>
        <p:nvSpPr>
          <p:cNvPr id="4" name="Slide Number Placeholder 3">
            <a:extLst>
              <a:ext uri="{FF2B5EF4-FFF2-40B4-BE49-F238E27FC236}">
                <a16:creationId xmlns:a16="http://schemas.microsoft.com/office/drawing/2014/main" id="{26AADD08-FAC2-D879-6D43-38A25FC80F3F}"/>
              </a:ext>
            </a:extLst>
          </p:cNvPr>
          <p:cNvSpPr>
            <a:spLocks noGrp="1"/>
          </p:cNvSpPr>
          <p:nvPr>
            <p:ph type="sldNum" sz="quarter" idx="12"/>
          </p:nvPr>
        </p:nvSpPr>
        <p:spPr/>
        <p:txBody>
          <a:bodyPr/>
          <a:lstStyle/>
          <a:p>
            <a:fld id="{BB7217B5-ED1B-4422-BB90-71357A4EBF56}" type="slidenum">
              <a:rPr lang="en-US" smtClean="0"/>
              <a:pPr/>
              <a:t>7</a:t>
            </a:fld>
            <a:endParaRPr lang="en-US"/>
          </a:p>
        </p:txBody>
      </p:sp>
    </p:spTree>
    <p:extLst>
      <p:ext uri="{BB962C8B-B14F-4D97-AF65-F5344CB8AC3E}">
        <p14:creationId xmlns:p14="http://schemas.microsoft.com/office/powerpoint/2010/main" val="28909560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2"/>
          <p:cNvSpPr/>
          <p:nvPr/>
        </p:nvSpPr>
        <p:spPr>
          <a:xfrm>
            <a:off x="3095106" y="1808772"/>
            <a:ext cx="7353690" cy="270000"/>
          </a:xfrm>
          <a:prstGeom prst="rect">
            <a:avLst/>
          </a:prstGeom>
          <a:solidFill>
            <a:srgbClr val="EF7D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700" dirty="0"/>
          </a:p>
        </p:txBody>
      </p:sp>
      <p:sp>
        <p:nvSpPr>
          <p:cNvPr id="14" name="Title 1"/>
          <p:cNvSpPr txBox="1">
            <a:spLocks/>
          </p:cNvSpPr>
          <p:nvPr/>
        </p:nvSpPr>
        <p:spPr>
          <a:xfrm>
            <a:off x="3403145" y="1866316"/>
            <a:ext cx="5349108" cy="677246"/>
          </a:xfrm>
          <a:prstGeom prst="rect">
            <a:avLst/>
          </a:prstGeom>
        </p:spPr>
        <p:txBody>
          <a:bodyPr vert="horz" lIns="68580" tIns="34290" rIns="68580" bIns="3429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nSpc>
                <a:spcPct val="150000"/>
              </a:lnSpc>
            </a:pPr>
            <a:endParaRPr lang="en-US" sz="1500" dirty="0"/>
          </a:p>
        </p:txBody>
      </p:sp>
      <p:pic>
        <p:nvPicPr>
          <p:cNvPr id="2" name="Picture 1"/>
          <p:cNvPicPr>
            <a:picLocks noChangeAspect="1"/>
          </p:cNvPicPr>
          <p:nvPr/>
        </p:nvPicPr>
        <p:blipFill>
          <a:blip r:embed="rId3"/>
          <a:stretch>
            <a:fillRect/>
          </a:stretch>
        </p:blipFill>
        <p:spPr>
          <a:xfrm>
            <a:off x="1777431" y="1822238"/>
            <a:ext cx="1199697" cy="3970426"/>
          </a:xfrm>
          <a:prstGeom prst="rect">
            <a:avLst/>
          </a:prstGeom>
        </p:spPr>
      </p:pic>
      <p:sp>
        <p:nvSpPr>
          <p:cNvPr id="3" name="Rettangolo 2">
            <a:extLst>
              <a:ext uri="{FF2B5EF4-FFF2-40B4-BE49-F238E27FC236}">
                <a16:creationId xmlns:a16="http://schemas.microsoft.com/office/drawing/2014/main" id="{0F969C81-48D3-2842-9C6F-FF80A41B05B7}"/>
              </a:ext>
            </a:extLst>
          </p:cNvPr>
          <p:cNvSpPr/>
          <p:nvPr/>
        </p:nvSpPr>
        <p:spPr>
          <a:xfrm>
            <a:off x="3117199" y="1733959"/>
            <a:ext cx="3569007" cy="386196"/>
          </a:xfrm>
          <a:prstGeom prst="rect">
            <a:avLst/>
          </a:prstGeom>
        </p:spPr>
        <p:txBody>
          <a:bodyPr wrap="square">
            <a:spAutoFit/>
          </a:bodyPr>
          <a:lstStyle/>
          <a:p>
            <a:pPr>
              <a:lnSpc>
                <a:spcPts val="2550"/>
              </a:lnSpc>
            </a:pPr>
            <a:r>
              <a:rPr lang="en-US" sz="1500" b="1" dirty="0">
                <a:solidFill>
                  <a:schemeClr val="bg1"/>
                </a:solidFill>
                <a:latin typeface="Arial" panose="020B0604020202020204" pitchFamily="34" charset="0"/>
                <a:cs typeface="Arial" panose="020B0604020202020204" pitchFamily="34" charset="0"/>
              </a:rPr>
              <a:t>World hunger is still increasing</a:t>
            </a:r>
          </a:p>
        </p:txBody>
      </p:sp>
      <p:sp>
        <p:nvSpPr>
          <p:cNvPr id="4" name="Rettangolo 3">
            <a:extLst>
              <a:ext uri="{FF2B5EF4-FFF2-40B4-BE49-F238E27FC236}">
                <a16:creationId xmlns:a16="http://schemas.microsoft.com/office/drawing/2014/main" id="{027A195C-406E-D840-A0DE-8A89D6404967}"/>
              </a:ext>
            </a:extLst>
          </p:cNvPr>
          <p:cNvSpPr/>
          <p:nvPr/>
        </p:nvSpPr>
        <p:spPr>
          <a:xfrm>
            <a:off x="3125917" y="2058583"/>
            <a:ext cx="7325954" cy="291923"/>
          </a:xfrm>
          <a:prstGeom prst="rect">
            <a:avLst/>
          </a:prstGeom>
        </p:spPr>
        <p:txBody>
          <a:bodyPr wrap="square" lIns="27000" tIns="35100" rIns="27000">
            <a:spAutoFit/>
          </a:bodyPr>
          <a:lstStyle/>
          <a:p>
            <a:pPr>
              <a:lnSpc>
                <a:spcPts val="1800"/>
              </a:lnSpc>
            </a:pPr>
            <a:r>
              <a:rPr lang="en-US" sz="1275" b="1" dirty="0">
                <a:latin typeface="Arial" panose="020B0604020202020204" pitchFamily="34" charset="0"/>
                <a:cs typeface="Arial" panose="020B0604020202020204" pitchFamily="34" charset="0"/>
              </a:rPr>
              <a:t>Up by 10 million people in one year and nearly 60 million in five years</a:t>
            </a:r>
            <a:endParaRPr lang="it-IT" sz="1275" b="1" dirty="0">
              <a:latin typeface="Arial" panose="020B0604020202020204" pitchFamily="34" charset="0"/>
              <a:cs typeface="Arial" panose="020B0604020202020204" pitchFamily="34" charset="0"/>
            </a:endParaRPr>
          </a:p>
        </p:txBody>
      </p:sp>
      <p:sp>
        <p:nvSpPr>
          <p:cNvPr id="21" name="Rectangle 2">
            <a:extLst>
              <a:ext uri="{FF2B5EF4-FFF2-40B4-BE49-F238E27FC236}">
                <a16:creationId xmlns:a16="http://schemas.microsoft.com/office/drawing/2014/main" id="{1B411012-0318-0A41-AB68-46E59F87F518}"/>
              </a:ext>
            </a:extLst>
          </p:cNvPr>
          <p:cNvSpPr/>
          <p:nvPr/>
        </p:nvSpPr>
        <p:spPr>
          <a:xfrm>
            <a:off x="3095106" y="2544447"/>
            <a:ext cx="7353690" cy="270000"/>
          </a:xfrm>
          <a:prstGeom prst="rect">
            <a:avLst/>
          </a:prstGeom>
          <a:solidFill>
            <a:srgbClr val="EF7D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700" dirty="0"/>
          </a:p>
        </p:txBody>
      </p:sp>
      <p:sp>
        <p:nvSpPr>
          <p:cNvPr id="22" name="Rettangolo 21">
            <a:extLst>
              <a:ext uri="{FF2B5EF4-FFF2-40B4-BE49-F238E27FC236}">
                <a16:creationId xmlns:a16="http://schemas.microsoft.com/office/drawing/2014/main" id="{D72AFF5A-E899-CD4C-A027-2F2ECC28CE83}"/>
              </a:ext>
            </a:extLst>
          </p:cNvPr>
          <p:cNvSpPr/>
          <p:nvPr/>
        </p:nvSpPr>
        <p:spPr>
          <a:xfrm>
            <a:off x="3117199" y="2469634"/>
            <a:ext cx="3569007" cy="386196"/>
          </a:xfrm>
          <a:prstGeom prst="rect">
            <a:avLst/>
          </a:prstGeom>
        </p:spPr>
        <p:txBody>
          <a:bodyPr wrap="square">
            <a:spAutoFit/>
          </a:bodyPr>
          <a:lstStyle/>
          <a:p>
            <a:pPr>
              <a:lnSpc>
                <a:spcPts val="2550"/>
              </a:lnSpc>
            </a:pPr>
            <a:r>
              <a:rPr lang="en-US" sz="1500" b="1" dirty="0">
                <a:solidFill>
                  <a:schemeClr val="bg1"/>
                </a:solidFill>
                <a:latin typeface="Arial" panose="020B0604020202020204" pitchFamily="34" charset="0"/>
                <a:cs typeface="Arial" panose="020B0604020202020204" pitchFamily="34" charset="0"/>
              </a:rPr>
              <a:t>Looking beyond hunger</a:t>
            </a:r>
          </a:p>
        </p:txBody>
      </p:sp>
      <p:sp>
        <p:nvSpPr>
          <p:cNvPr id="23" name="Rettangolo 22">
            <a:extLst>
              <a:ext uri="{FF2B5EF4-FFF2-40B4-BE49-F238E27FC236}">
                <a16:creationId xmlns:a16="http://schemas.microsoft.com/office/drawing/2014/main" id="{6A9517FE-026F-6442-9C89-029286D287C1}"/>
              </a:ext>
            </a:extLst>
          </p:cNvPr>
          <p:cNvSpPr/>
          <p:nvPr/>
        </p:nvSpPr>
        <p:spPr>
          <a:xfrm>
            <a:off x="3125917" y="2731914"/>
            <a:ext cx="7325954" cy="368867"/>
          </a:xfrm>
          <a:prstGeom prst="rect">
            <a:avLst/>
          </a:prstGeom>
        </p:spPr>
        <p:txBody>
          <a:bodyPr wrap="square" lIns="27000" tIns="35100" rIns="27000">
            <a:spAutoFit/>
          </a:bodyPr>
          <a:lstStyle/>
          <a:p>
            <a:pPr>
              <a:lnSpc>
                <a:spcPts val="2550"/>
              </a:lnSpc>
            </a:pPr>
            <a:r>
              <a:rPr lang="en-US" sz="1275" b="1" dirty="0">
                <a:latin typeface="Arial" panose="020B0604020202020204" pitchFamily="34" charset="0"/>
                <a:cs typeface="Arial" panose="020B0604020202020204" pitchFamily="34" charset="0"/>
              </a:rPr>
              <a:t>Over 2 billion people do not have regular access to safe, nutritious and sufficient food</a:t>
            </a:r>
            <a:endParaRPr lang="it-IT" sz="1275" b="1" dirty="0">
              <a:latin typeface="Arial" panose="020B0604020202020204" pitchFamily="34" charset="0"/>
              <a:cs typeface="Arial" panose="020B0604020202020204" pitchFamily="34" charset="0"/>
            </a:endParaRPr>
          </a:p>
        </p:txBody>
      </p:sp>
      <p:sp>
        <p:nvSpPr>
          <p:cNvPr id="27" name="Rectangle 2">
            <a:extLst>
              <a:ext uri="{FF2B5EF4-FFF2-40B4-BE49-F238E27FC236}">
                <a16:creationId xmlns:a16="http://schemas.microsoft.com/office/drawing/2014/main" id="{896FF73F-08D7-1E4A-9EFD-7A074DEF747C}"/>
              </a:ext>
            </a:extLst>
          </p:cNvPr>
          <p:cNvSpPr/>
          <p:nvPr/>
        </p:nvSpPr>
        <p:spPr>
          <a:xfrm>
            <a:off x="3095106" y="3292601"/>
            <a:ext cx="7353690" cy="270000"/>
          </a:xfrm>
          <a:prstGeom prst="rect">
            <a:avLst/>
          </a:prstGeom>
          <a:solidFill>
            <a:srgbClr val="EF7D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700" dirty="0"/>
          </a:p>
        </p:txBody>
      </p:sp>
      <p:sp>
        <p:nvSpPr>
          <p:cNvPr id="28" name="Title 1">
            <a:extLst>
              <a:ext uri="{FF2B5EF4-FFF2-40B4-BE49-F238E27FC236}">
                <a16:creationId xmlns:a16="http://schemas.microsoft.com/office/drawing/2014/main" id="{4FAE0176-0C83-9B4D-B73D-5A08E38F090C}"/>
              </a:ext>
            </a:extLst>
          </p:cNvPr>
          <p:cNvSpPr txBox="1">
            <a:spLocks/>
          </p:cNvSpPr>
          <p:nvPr/>
        </p:nvSpPr>
        <p:spPr>
          <a:xfrm>
            <a:off x="3403145" y="3474832"/>
            <a:ext cx="5349108" cy="677246"/>
          </a:xfrm>
          <a:prstGeom prst="rect">
            <a:avLst/>
          </a:prstGeom>
        </p:spPr>
        <p:txBody>
          <a:bodyPr vert="horz" lIns="68580" tIns="34290" rIns="68580" bIns="3429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nSpc>
                <a:spcPct val="150000"/>
              </a:lnSpc>
            </a:pPr>
            <a:endParaRPr lang="en-US" sz="1500" dirty="0"/>
          </a:p>
        </p:txBody>
      </p:sp>
      <p:sp>
        <p:nvSpPr>
          <p:cNvPr id="29" name="Rettangolo 28">
            <a:extLst>
              <a:ext uri="{FF2B5EF4-FFF2-40B4-BE49-F238E27FC236}">
                <a16:creationId xmlns:a16="http://schemas.microsoft.com/office/drawing/2014/main" id="{B5CCD9A6-2997-644F-862B-C1CCFA26E5E4}"/>
              </a:ext>
            </a:extLst>
          </p:cNvPr>
          <p:cNvSpPr/>
          <p:nvPr/>
        </p:nvSpPr>
        <p:spPr>
          <a:xfrm>
            <a:off x="3117198" y="3230256"/>
            <a:ext cx="6823440" cy="386196"/>
          </a:xfrm>
          <a:prstGeom prst="rect">
            <a:avLst/>
          </a:prstGeom>
        </p:spPr>
        <p:txBody>
          <a:bodyPr wrap="square">
            <a:spAutoFit/>
          </a:bodyPr>
          <a:lstStyle/>
          <a:p>
            <a:pPr>
              <a:lnSpc>
                <a:spcPts val="2550"/>
              </a:lnSpc>
            </a:pPr>
            <a:r>
              <a:rPr lang="en-US" sz="1500" b="1" dirty="0">
                <a:solidFill>
                  <a:schemeClr val="bg1"/>
                </a:solidFill>
                <a:latin typeface="Arial" panose="020B0604020202020204" pitchFamily="34" charset="0"/>
                <a:cs typeface="Arial" panose="020B0604020202020204" pitchFamily="34" charset="0"/>
              </a:rPr>
              <a:t>The world is not on track to eradicate hunger</a:t>
            </a:r>
          </a:p>
        </p:txBody>
      </p:sp>
      <p:sp>
        <p:nvSpPr>
          <p:cNvPr id="30" name="Rettangolo 29">
            <a:extLst>
              <a:ext uri="{FF2B5EF4-FFF2-40B4-BE49-F238E27FC236}">
                <a16:creationId xmlns:a16="http://schemas.microsoft.com/office/drawing/2014/main" id="{C6C0B257-85A7-7D45-87A9-F69F172734CF}"/>
              </a:ext>
            </a:extLst>
          </p:cNvPr>
          <p:cNvSpPr/>
          <p:nvPr/>
        </p:nvSpPr>
        <p:spPr>
          <a:xfrm>
            <a:off x="3125918" y="3542411"/>
            <a:ext cx="7542083" cy="291923"/>
          </a:xfrm>
          <a:prstGeom prst="rect">
            <a:avLst/>
          </a:prstGeom>
        </p:spPr>
        <p:txBody>
          <a:bodyPr wrap="square" lIns="27000" tIns="35100" rIns="27000">
            <a:spAutoFit/>
          </a:bodyPr>
          <a:lstStyle/>
          <a:p>
            <a:pPr>
              <a:lnSpc>
                <a:spcPts val="1800"/>
              </a:lnSpc>
            </a:pPr>
            <a:r>
              <a:rPr lang="en-GB" sz="1275" b="1" spc="-8" dirty="0">
                <a:latin typeface="Arial" panose="020B0604020202020204" pitchFamily="34" charset="0"/>
                <a:cs typeface="Arial" panose="020B0604020202020204" pitchFamily="34" charset="0"/>
              </a:rPr>
              <a:t>If recent trends continue, the number of hungry people would surpass 840 million by 2030</a:t>
            </a:r>
            <a:endParaRPr lang="it-IT" sz="1275" b="1" spc="-8" dirty="0">
              <a:latin typeface="Arial" panose="020B0604020202020204" pitchFamily="34" charset="0"/>
              <a:cs typeface="Arial" panose="020B0604020202020204" pitchFamily="34" charset="0"/>
            </a:endParaRPr>
          </a:p>
        </p:txBody>
      </p:sp>
      <p:sp>
        <p:nvSpPr>
          <p:cNvPr id="31" name="Rectangle 2">
            <a:extLst>
              <a:ext uri="{FF2B5EF4-FFF2-40B4-BE49-F238E27FC236}">
                <a16:creationId xmlns:a16="http://schemas.microsoft.com/office/drawing/2014/main" id="{AAD0179D-9B99-904A-988E-C6A67493EAD3}"/>
              </a:ext>
            </a:extLst>
          </p:cNvPr>
          <p:cNvSpPr/>
          <p:nvPr/>
        </p:nvSpPr>
        <p:spPr>
          <a:xfrm>
            <a:off x="3095106" y="4065682"/>
            <a:ext cx="7353690" cy="270000"/>
          </a:xfrm>
          <a:prstGeom prst="rect">
            <a:avLst/>
          </a:prstGeom>
          <a:solidFill>
            <a:srgbClr val="EF7D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700" dirty="0"/>
          </a:p>
        </p:txBody>
      </p:sp>
      <p:sp>
        <p:nvSpPr>
          <p:cNvPr id="32" name="Rettangolo 31">
            <a:extLst>
              <a:ext uri="{FF2B5EF4-FFF2-40B4-BE49-F238E27FC236}">
                <a16:creationId xmlns:a16="http://schemas.microsoft.com/office/drawing/2014/main" id="{870E45ED-759C-9348-9A5D-971A071F94AB}"/>
              </a:ext>
            </a:extLst>
          </p:cNvPr>
          <p:cNvSpPr/>
          <p:nvPr/>
        </p:nvSpPr>
        <p:spPr>
          <a:xfrm>
            <a:off x="3117198" y="4003337"/>
            <a:ext cx="6100232" cy="386196"/>
          </a:xfrm>
          <a:prstGeom prst="rect">
            <a:avLst/>
          </a:prstGeom>
        </p:spPr>
        <p:txBody>
          <a:bodyPr wrap="square">
            <a:spAutoFit/>
          </a:bodyPr>
          <a:lstStyle/>
          <a:p>
            <a:pPr>
              <a:lnSpc>
                <a:spcPts val="2550"/>
              </a:lnSpc>
            </a:pPr>
            <a:r>
              <a:rPr lang="en-GB" sz="1500" b="1" dirty="0">
                <a:solidFill>
                  <a:schemeClr val="bg1"/>
                </a:solidFill>
                <a:latin typeface="Arial" panose="020B0604020202020204" pitchFamily="34" charset="0"/>
                <a:cs typeface="Arial" panose="020B0604020202020204" pitchFamily="34" charset="0"/>
              </a:rPr>
              <a:t>Covid-19 has posed a serious threat to food security </a:t>
            </a:r>
            <a:endParaRPr lang="en-US" sz="1500" b="1" dirty="0">
              <a:solidFill>
                <a:schemeClr val="bg1"/>
              </a:solidFill>
              <a:latin typeface="Arial" panose="020B0604020202020204" pitchFamily="34" charset="0"/>
              <a:cs typeface="Arial" panose="020B0604020202020204" pitchFamily="34" charset="0"/>
            </a:endParaRPr>
          </a:p>
        </p:txBody>
      </p:sp>
      <p:sp>
        <p:nvSpPr>
          <p:cNvPr id="33" name="Rettangolo 32">
            <a:extLst>
              <a:ext uri="{FF2B5EF4-FFF2-40B4-BE49-F238E27FC236}">
                <a16:creationId xmlns:a16="http://schemas.microsoft.com/office/drawing/2014/main" id="{2F54A7C7-7240-4F42-8523-29B34747A2C8}"/>
              </a:ext>
            </a:extLst>
          </p:cNvPr>
          <p:cNvSpPr/>
          <p:nvPr/>
        </p:nvSpPr>
        <p:spPr>
          <a:xfrm>
            <a:off x="3066481" y="4324906"/>
            <a:ext cx="7382316" cy="277817"/>
          </a:xfrm>
          <a:prstGeom prst="rect">
            <a:avLst/>
          </a:prstGeom>
        </p:spPr>
        <p:txBody>
          <a:bodyPr wrap="square" lIns="27000" tIns="35100" rIns="27000">
            <a:spAutoFit/>
          </a:bodyPr>
          <a:lstStyle/>
          <a:p>
            <a:r>
              <a:rPr lang="en-GB" sz="1275" b="1" dirty="0">
                <a:latin typeface="Arial" panose="020B0604020202020204" pitchFamily="34" charset="0"/>
                <a:cs typeface="Arial" panose="020B0604020202020204" pitchFamily="34" charset="0"/>
              </a:rPr>
              <a:t>The pandemic has added as many as 132 million people to the total number of hungry in 2020</a:t>
            </a:r>
            <a:endParaRPr lang="en-US" sz="1275" b="1" dirty="0">
              <a:latin typeface="Arial" panose="020B0604020202020204" pitchFamily="34" charset="0"/>
              <a:cs typeface="Arial" panose="020B0604020202020204" pitchFamily="34" charset="0"/>
            </a:endParaRPr>
          </a:p>
        </p:txBody>
      </p:sp>
      <p:sp>
        <p:nvSpPr>
          <p:cNvPr id="34" name="Rectangle 2">
            <a:extLst>
              <a:ext uri="{FF2B5EF4-FFF2-40B4-BE49-F238E27FC236}">
                <a16:creationId xmlns:a16="http://schemas.microsoft.com/office/drawing/2014/main" id="{CDCA6F37-7BEB-7C4C-B170-833FC81700F1}"/>
              </a:ext>
            </a:extLst>
          </p:cNvPr>
          <p:cNvSpPr/>
          <p:nvPr/>
        </p:nvSpPr>
        <p:spPr>
          <a:xfrm>
            <a:off x="3095106" y="5000858"/>
            <a:ext cx="7353690" cy="270000"/>
          </a:xfrm>
          <a:prstGeom prst="rect">
            <a:avLst/>
          </a:prstGeom>
          <a:solidFill>
            <a:srgbClr val="EF7D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700" dirty="0"/>
          </a:p>
        </p:txBody>
      </p:sp>
      <p:sp>
        <p:nvSpPr>
          <p:cNvPr id="35" name="Rettangolo 34">
            <a:extLst>
              <a:ext uri="{FF2B5EF4-FFF2-40B4-BE49-F238E27FC236}">
                <a16:creationId xmlns:a16="http://schemas.microsoft.com/office/drawing/2014/main" id="{0A4E8923-8045-EA4C-B7A7-4F720391AF27}"/>
              </a:ext>
            </a:extLst>
          </p:cNvPr>
          <p:cNvSpPr/>
          <p:nvPr/>
        </p:nvSpPr>
        <p:spPr>
          <a:xfrm>
            <a:off x="3117198" y="4938514"/>
            <a:ext cx="6100232" cy="386196"/>
          </a:xfrm>
          <a:prstGeom prst="rect">
            <a:avLst/>
          </a:prstGeom>
        </p:spPr>
        <p:txBody>
          <a:bodyPr wrap="square">
            <a:spAutoFit/>
          </a:bodyPr>
          <a:lstStyle/>
          <a:p>
            <a:pPr>
              <a:lnSpc>
                <a:spcPts val="2550"/>
              </a:lnSpc>
            </a:pPr>
            <a:r>
              <a:rPr lang="en-GB" sz="1500" b="1" dirty="0">
                <a:solidFill>
                  <a:schemeClr val="bg1"/>
                </a:solidFill>
                <a:latin typeface="Arial" panose="020B0604020202020204" pitchFamily="34" charset="0"/>
                <a:cs typeface="Arial" panose="020B0604020202020204" pitchFamily="34" charset="0"/>
              </a:rPr>
              <a:t>The world is not on track to defeat malnutrition</a:t>
            </a:r>
            <a:endParaRPr lang="en-US" sz="1500" b="1" dirty="0">
              <a:solidFill>
                <a:schemeClr val="bg1"/>
              </a:solidFill>
              <a:latin typeface="Arial" panose="020B0604020202020204" pitchFamily="34" charset="0"/>
              <a:cs typeface="Arial" panose="020B0604020202020204" pitchFamily="34" charset="0"/>
            </a:endParaRPr>
          </a:p>
        </p:txBody>
      </p:sp>
      <p:sp>
        <p:nvSpPr>
          <p:cNvPr id="36" name="Rettangolo 35">
            <a:extLst>
              <a:ext uri="{FF2B5EF4-FFF2-40B4-BE49-F238E27FC236}">
                <a16:creationId xmlns:a16="http://schemas.microsoft.com/office/drawing/2014/main" id="{843E72C7-8511-294B-84C8-C5DB9F4C10F1}"/>
              </a:ext>
            </a:extLst>
          </p:cNvPr>
          <p:cNvSpPr/>
          <p:nvPr/>
        </p:nvSpPr>
        <p:spPr>
          <a:xfrm>
            <a:off x="3125917" y="5250669"/>
            <a:ext cx="7325954" cy="474024"/>
          </a:xfrm>
          <a:prstGeom prst="rect">
            <a:avLst/>
          </a:prstGeom>
        </p:spPr>
        <p:txBody>
          <a:bodyPr wrap="square" lIns="27000" tIns="35100" rIns="27000">
            <a:spAutoFit/>
          </a:bodyPr>
          <a:lstStyle/>
          <a:p>
            <a:r>
              <a:rPr lang="en-GB" sz="1275" b="1" dirty="0">
                <a:latin typeface="Arial" panose="020B0604020202020204" pitchFamily="34" charset="0"/>
                <a:cs typeface="Arial" panose="020B0604020202020204" pitchFamily="34" charset="0"/>
              </a:rPr>
              <a:t>While there is some progress in </a:t>
            </a:r>
            <a:r>
              <a:rPr lang="it-IT" sz="1275" b="1" dirty="0">
                <a:latin typeface="Arial" panose="020B0604020202020204" pitchFamily="34" charset="0"/>
                <a:cs typeface="Arial" panose="020B0604020202020204" pitchFamily="34" charset="0"/>
              </a:rPr>
              <a:t>child </a:t>
            </a:r>
            <a:r>
              <a:rPr lang="en-GB" sz="1275" b="1" dirty="0">
                <a:latin typeface="Arial" panose="020B0604020202020204" pitchFamily="34" charset="0"/>
                <a:cs typeface="Arial" panose="020B0604020202020204" pitchFamily="34" charset="0"/>
              </a:rPr>
              <a:t>stunting and breastfeeding, child overweight is not improving and adult obesity is rising </a:t>
            </a:r>
            <a:endParaRPr lang="en-US" sz="1275" b="1" dirty="0">
              <a:latin typeface="Arial" panose="020B0604020202020204" pitchFamily="34" charset="0"/>
              <a:cs typeface="Arial" panose="020B0604020202020204" pitchFamily="34" charset="0"/>
            </a:endParaRPr>
          </a:p>
        </p:txBody>
      </p:sp>
      <p:sp>
        <p:nvSpPr>
          <p:cNvPr id="20" name="Title 1">
            <a:extLst>
              <a:ext uri="{FF2B5EF4-FFF2-40B4-BE49-F238E27FC236}">
                <a16:creationId xmlns:a16="http://schemas.microsoft.com/office/drawing/2014/main" id="{07C7F6F0-0763-40C6-EE98-2548D9EC988B}"/>
              </a:ext>
            </a:extLst>
          </p:cNvPr>
          <p:cNvSpPr txBox="1">
            <a:spLocks/>
          </p:cNvSpPr>
          <p:nvPr/>
        </p:nvSpPr>
        <p:spPr>
          <a:xfrm>
            <a:off x="1428406" y="303232"/>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solidFill>
                  <a:srgbClr val="00B0F0"/>
                </a:solidFill>
              </a:rPr>
              <a:t>1. What is malnutrition </a:t>
            </a:r>
          </a:p>
        </p:txBody>
      </p:sp>
    </p:spTree>
    <p:extLst>
      <p:ext uri="{BB962C8B-B14F-4D97-AF65-F5344CB8AC3E}">
        <p14:creationId xmlns:p14="http://schemas.microsoft.com/office/powerpoint/2010/main" val="191196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 name="Rectangle 13">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Picture 2" descr="Malnutrition: A global phenomenon The issue in Laos Lao children among most  undernourished in East Asia. - ppt download">
            <a:extLst>
              <a:ext uri="{FF2B5EF4-FFF2-40B4-BE49-F238E27FC236}">
                <a16:creationId xmlns:a16="http://schemas.microsoft.com/office/drawing/2014/main" id="{B2A0A338-5627-BE2F-99A1-1792A2AB0584}"/>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49250" t="30747" r="8751" b="18548"/>
          <a:stretch/>
        </p:blipFill>
        <p:spPr bwMode="auto">
          <a:xfrm>
            <a:off x="6972300" y="1012954"/>
            <a:ext cx="4714875" cy="4269222"/>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746E5C92-DBF3-5C49-D29E-133AB72C623F}"/>
              </a:ext>
            </a:extLst>
          </p:cNvPr>
          <p:cNvSpPr txBox="1"/>
          <p:nvPr/>
        </p:nvSpPr>
        <p:spPr>
          <a:xfrm>
            <a:off x="1611086" y="327778"/>
            <a:ext cx="7532831" cy="646331"/>
          </a:xfrm>
          <a:prstGeom prst="rect">
            <a:avLst/>
          </a:prstGeom>
          <a:noFill/>
        </p:spPr>
        <p:txBody>
          <a:bodyPr wrap="none" rtlCol="0">
            <a:spAutoFit/>
          </a:bodyPr>
          <a:lstStyle/>
          <a:p>
            <a:r>
              <a:rPr lang="en-LA" sz="3600" b="1" dirty="0"/>
              <a:t>1.1. Malnutrition: A global phenomen </a:t>
            </a:r>
          </a:p>
        </p:txBody>
      </p:sp>
      <p:sp>
        <p:nvSpPr>
          <p:cNvPr id="3" name="TextBox 2">
            <a:extLst>
              <a:ext uri="{FF2B5EF4-FFF2-40B4-BE49-F238E27FC236}">
                <a16:creationId xmlns:a16="http://schemas.microsoft.com/office/drawing/2014/main" id="{60CE47BC-2AEB-7F05-E4A0-ECAF072A4670}"/>
              </a:ext>
            </a:extLst>
          </p:cNvPr>
          <p:cNvSpPr txBox="1"/>
          <p:nvPr/>
        </p:nvSpPr>
        <p:spPr>
          <a:xfrm>
            <a:off x="710975" y="1311858"/>
            <a:ext cx="5975576" cy="3970318"/>
          </a:xfrm>
          <a:prstGeom prst="rect">
            <a:avLst/>
          </a:prstGeom>
          <a:noFill/>
        </p:spPr>
        <p:txBody>
          <a:bodyPr wrap="square" rtlCol="0">
            <a:spAutoFit/>
          </a:bodyPr>
          <a:lstStyle/>
          <a:p>
            <a:pPr marL="285750" indent="-285750">
              <a:buFont typeface="Arial" panose="020B0604020202020204" pitchFamily="34" charset="0"/>
              <a:buChar char="•"/>
            </a:pPr>
            <a:r>
              <a:rPr lang="en-LA" sz="2800" dirty="0"/>
              <a:t>Under-nutritrion contributes to more that one-third of child death globally</a:t>
            </a:r>
          </a:p>
          <a:p>
            <a:pPr marL="285750" indent="-285750">
              <a:buFont typeface="Arial" panose="020B0604020202020204" pitchFamily="34" charset="0"/>
              <a:buChar char="•"/>
            </a:pPr>
            <a:endParaRPr lang="en-LA" sz="2800" dirty="0"/>
          </a:p>
          <a:p>
            <a:pPr marL="285750" indent="-285750">
              <a:buFont typeface="Arial" panose="020B0604020202020204" pitchFamily="34" charset="0"/>
              <a:buChar char="•"/>
            </a:pPr>
            <a:r>
              <a:rPr lang="en-LA" sz="2800" dirty="0"/>
              <a:t>Leading cause pf arrested develovement in children 6-24 months of age</a:t>
            </a:r>
          </a:p>
          <a:p>
            <a:pPr marL="285750" indent="-285750">
              <a:buFont typeface="Arial" panose="020B0604020202020204" pitchFamily="34" charset="0"/>
              <a:buChar char="•"/>
            </a:pPr>
            <a:endParaRPr lang="en-LA" sz="2800" dirty="0"/>
          </a:p>
          <a:p>
            <a:pPr marL="285750" indent="-285750">
              <a:buFont typeface="Arial" panose="020B0604020202020204" pitchFamily="34" charset="0"/>
              <a:buChar char="•"/>
            </a:pPr>
            <a:r>
              <a:rPr lang="en-LA" sz="2800" dirty="0"/>
              <a:t>Direct impact on GDP- loss up to 2% in highly affected countries</a:t>
            </a:r>
          </a:p>
        </p:txBody>
      </p:sp>
    </p:spTree>
    <p:extLst>
      <p:ext uri="{BB962C8B-B14F-4D97-AF65-F5344CB8AC3E}">
        <p14:creationId xmlns:p14="http://schemas.microsoft.com/office/powerpoint/2010/main" val="60594011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{3BC0C6AD-673A-9845-9792-E06E68019823}tf10001119</Template>
  <TotalTime>1082</TotalTime>
  <Words>4270</Words>
  <Application>Microsoft Macintosh PowerPoint</Application>
  <PresentationFormat>Widescreen</PresentationFormat>
  <Paragraphs>289</Paragraphs>
  <Slides>32</Slides>
  <Notes>7</Notes>
  <HiddenSlides>0</HiddenSlides>
  <MMClips>0</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32</vt:i4>
      </vt:variant>
    </vt:vector>
  </HeadingPairs>
  <TitlesOfParts>
    <vt:vector size="47" baseType="lpstr">
      <vt:lpstr>AcuminPro-Bold</vt:lpstr>
      <vt:lpstr>AcuminPro-Regular</vt:lpstr>
      <vt:lpstr>AcuminVariableConcept</vt:lpstr>
      <vt:lpstr>Arial</vt:lpstr>
      <vt:lpstr>Arial</vt:lpstr>
      <vt:lpstr>Calibri</vt:lpstr>
      <vt:lpstr>Calibri Light</vt:lpstr>
      <vt:lpstr>Google Sans</vt:lpstr>
      <vt:lpstr>Roboto</vt:lpstr>
      <vt:lpstr>Saysettha OT</vt:lpstr>
      <vt:lpstr>Symbol</vt:lpstr>
      <vt:lpstr>Times New Roman</vt:lpstr>
      <vt:lpstr>Verdana</vt:lpstr>
      <vt:lpstr>Wingdings</vt:lpstr>
      <vt:lpstr>Office Theme</vt:lpstr>
      <vt:lpstr>Online training course on Nutrition Sensitive Agriculture  MODULE 1 Food and nutrition security policy issues  (Global and national relevant policies, plans)</vt:lpstr>
      <vt:lpstr>PowerPoint Presentation</vt:lpstr>
      <vt:lpstr>Lesson learning outcomes </vt:lpstr>
      <vt:lpstr>Lesson overviews   (this is the outline of this lesson)</vt:lpstr>
      <vt:lpstr>Keywords</vt:lpstr>
      <vt:lpstr>Pre-quiz</vt:lpstr>
      <vt:lpstr>PowerPoint Presentation</vt:lpstr>
      <vt:lpstr>PowerPoint Presentation</vt:lpstr>
      <vt:lpstr>PowerPoint Presentation</vt:lpstr>
      <vt:lpstr>PowerPoint Presentation</vt:lpstr>
      <vt:lpstr>1.3. Lao PDR addressing malnutrition (2021-2025)</vt:lpstr>
      <vt:lpstr>1.4. Challenges of malnutrition </vt:lpstr>
      <vt:lpstr>NUTRITION SITUATION IN LAO PDR </vt:lpstr>
      <vt:lpstr>PowerPoint Presentation</vt:lpstr>
      <vt:lpstr>What Works to Reduce Undernutrition? Nutrition-Sensitive Interventions</vt:lpstr>
      <vt:lpstr>How does Agriculture Affect Nutrition</vt:lpstr>
      <vt:lpstr>Narrowing the “nutrition gap”-  the gap between what food are available and what foods are needed  for a healthy diet</vt:lpstr>
      <vt:lpstr>PowerPoint Presentation</vt:lpstr>
      <vt:lpstr>Making agriculture work for nutrition</vt:lpstr>
      <vt:lpstr>Entry points for nutrition-sensitive agriculture  and food systems</vt:lpstr>
      <vt:lpstr>Nutrition Sensitive and Specific interventions </vt:lpstr>
      <vt:lpstr>PowerPoint Presentation</vt:lpstr>
      <vt:lpstr>Updated Vision, Mission, and overall goal of the National Nutrition Strategy and Plan of Action : 2021-2025</vt:lpstr>
      <vt:lpstr>NPAN : STRATEGIC FRAMEWORK </vt:lpstr>
      <vt:lpstr> Identification of What Could be Feasible - Seasonal Food Availability Calendars </vt:lpstr>
      <vt:lpstr>Key recommendations for improving nutrition through food systems </vt:lpstr>
      <vt:lpstr>PowerPoint Presentation</vt:lpstr>
      <vt:lpstr>Summary and conclusion</vt:lpstr>
      <vt:lpstr>Post quiz  (test)</vt:lpstr>
      <vt:lpstr>Assignment/Homework/Case study</vt:lpstr>
      <vt:lpstr>Reference</vt:lpstr>
      <vt:lpstr>Next lesson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Lalita Bhattacharjee</dc:creator>
  <cp:lastModifiedBy>Microsoft Office User</cp:lastModifiedBy>
  <cp:revision>71</cp:revision>
  <dcterms:created xsi:type="dcterms:W3CDTF">2023-07-07T18:36:11Z</dcterms:created>
  <dcterms:modified xsi:type="dcterms:W3CDTF">2025-09-12T09:31:02Z</dcterms:modified>
</cp:coreProperties>
</file>