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1"/>
  </p:sldMasterIdLst>
  <p:notesMasterIdLst>
    <p:notesMasterId r:id="rId38"/>
  </p:notesMasterIdLst>
  <p:sldIdLst>
    <p:sldId id="328" r:id="rId2"/>
    <p:sldId id="360" r:id="rId3"/>
    <p:sldId id="351" r:id="rId4"/>
    <p:sldId id="600" r:id="rId5"/>
    <p:sldId id="363" r:id="rId6"/>
    <p:sldId id="364" r:id="rId7"/>
    <p:sldId id="353" r:id="rId8"/>
    <p:sldId id="257" r:id="rId9"/>
    <p:sldId id="589" r:id="rId10"/>
    <p:sldId id="264" r:id="rId11"/>
    <p:sldId id="588" r:id="rId12"/>
    <p:sldId id="597" r:id="rId13"/>
    <p:sldId id="598" r:id="rId14"/>
    <p:sldId id="274" r:id="rId15"/>
    <p:sldId id="267" r:id="rId16"/>
    <p:sldId id="275" r:id="rId17"/>
    <p:sldId id="268" r:id="rId18"/>
    <p:sldId id="377" r:id="rId19"/>
    <p:sldId id="399" r:id="rId20"/>
    <p:sldId id="591" r:id="rId21"/>
    <p:sldId id="401" r:id="rId22"/>
    <p:sldId id="411" r:id="rId23"/>
    <p:sldId id="403" r:id="rId24"/>
    <p:sldId id="404" r:id="rId25"/>
    <p:sldId id="405" r:id="rId26"/>
    <p:sldId id="407" r:id="rId27"/>
    <p:sldId id="409" r:id="rId28"/>
    <p:sldId id="378" r:id="rId29"/>
    <p:sldId id="379" r:id="rId30"/>
    <p:sldId id="380" r:id="rId31"/>
    <p:sldId id="408" r:id="rId32"/>
    <p:sldId id="365" r:id="rId33"/>
    <p:sldId id="357" r:id="rId34"/>
    <p:sldId id="601" r:id="rId35"/>
    <p:sldId id="356" r:id="rId36"/>
    <p:sldId id="35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5"/>
    <p:restoredTop sz="88667" autoAdjust="0"/>
  </p:normalViewPr>
  <p:slideViewPr>
    <p:cSldViewPr snapToGrid="0" snapToObjects="1">
      <p:cViewPr varScale="1">
        <p:scale>
          <a:sx n="103" d="100"/>
          <a:sy n="103" d="100"/>
        </p:scale>
        <p:origin x="1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BAD5A1-F4A6-436A-B8BA-EFC88D6A6D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BA0CD2-67AC-4266-ADFB-476CB5690618}">
      <dgm:prSet phldrT="[Text]" custT="1"/>
      <dgm:spPr>
        <a:ln>
          <a:noFill/>
        </a:ln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rPr>
            <a:t>ຈຸລິນຊີ-ຊີວະພາບ</a:t>
          </a:r>
          <a:endParaRPr lang="en-US" sz="2800" dirty="0">
            <a:solidFill>
              <a:schemeClr val="tx1"/>
            </a:solidFill>
            <a:latin typeface="Phetsarath OT" panose="02000500000000020004" pitchFamily="2" charset="0"/>
            <a:cs typeface="Phetsarath OT" panose="02000500000000020004" pitchFamily="2" charset="0"/>
          </a:endParaRPr>
        </a:p>
      </dgm:t>
    </dgm:pt>
    <dgm:pt modelId="{648CE895-4341-45D8-873C-0EB2A113A676}" type="parTrans" cxnId="{839567A9-2B77-4F57-8423-A211DE0C024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F7197339-5B74-465F-8DA8-C708F6C90384}" type="sibTrans" cxnId="{839567A9-2B77-4F57-8423-A211DE0C0249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C7B1E39B-817A-415C-B89F-066432C8DADC}">
      <dgm:prSet phldrT="[Text]" custT="1"/>
      <dgm:spPr>
        <a:ln>
          <a:noFill/>
        </a:ln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rPr>
            <a:t>ສານເຄມີ</a:t>
          </a:r>
          <a:endParaRPr lang="en-US" sz="2800" dirty="0">
            <a:solidFill>
              <a:schemeClr val="tx1"/>
            </a:solidFill>
            <a:latin typeface="Phetsarath OT" panose="02000500000000020004" pitchFamily="2" charset="0"/>
            <a:cs typeface="Phetsarath OT" panose="02000500000000020004" pitchFamily="2" charset="0"/>
          </a:endParaRPr>
        </a:p>
      </dgm:t>
    </dgm:pt>
    <dgm:pt modelId="{A3721511-6248-41BB-B00B-FF1C2592249A}" type="parTrans" cxnId="{53739E4D-DFE4-4157-9FD0-1F49570669F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7D86C46A-2547-4624-AAEA-FCA28060064C}" type="sibTrans" cxnId="{53739E4D-DFE4-4157-9FD0-1F49570669F9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69021B17-6DBF-409F-BE98-B471ADA5EF2E}">
      <dgm:prSet phldrT="[Text]" custT="1"/>
      <dgm:spPr>
        <a:ln>
          <a:noFill/>
        </a:ln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rPr>
            <a:t>ທາງກາຍະພາບ</a:t>
          </a:r>
          <a:endParaRPr lang="en-US" sz="2800" dirty="0">
            <a:solidFill>
              <a:schemeClr val="tx1"/>
            </a:solidFill>
            <a:latin typeface="Phetsarath OT" panose="02000500000000020004" pitchFamily="2" charset="0"/>
            <a:cs typeface="Phetsarath OT" panose="02000500000000020004" pitchFamily="2" charset="0"/>
          </a:endParaRPr>
        </a:p>
      </dgm:t>
    </dgm:pt>
    <dgm:pt modelId="{BDA3D35E-A42E-420A-8450-3639BF1FB563}" type="parTrans" cxnId="{DC24E584-B598-48A5-9D5A-A6F8F3261DF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855A59EC-FD02-43EB-B30C-BE1340266EA6}" type="sibTrans" cxnId="{DC24E584-B598-48A5-9D5A-A6F8F3261DF1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96D41462-E340-453A-8987-4AB070D171FA}" type="pres">
      <dgm:prSet presAssocID="{5CBAD5A1-F4A6-436A-B8BA-EFC88D6A6D29}" presName="Name0" presStyleCnt="0">
        <dgm:presLayoutVars>
          <dgm:chMax val="7"/>
          <dgm:chPref val="7"/>
          <dgm:dir/>
        </dgm:presLayoutVars>
      </dgm:prSet>
      <dgm:spPr/>
    </dgm:pt>
    <dgm:pt modelId="{3D366138-28FA-4561-9D34-1C2A2B8DB304}" type="pres">
      <dgm:prSet presAssocID="{5CBAD5A1-F4A6-436A-B8BA-EFC88D6A6D29}" presName="Name1" presStyleCnt="0"/>
      <dgm:spPr/>
    </dgm:pt>
    <dgm:pt modelId="{293EA592-3941-4AD5-A24A-08FF380514BE}" type="pres">
      <dgm:prSet presAssocID="{5CBAD5A1-F4A6-436A-B8BA-EFC88D6A6D29}" presName="cycle" presStyleCnt="0"/>
      <dgm:spPr/>
    </dgm:pt>
    <dgm:pt modelId="{47E9926F-FF3F-4C63-B51A-3867B7382B5F}" type="pres">
      <dgm:prSet presAssocID="{5CBAD5A1-F4A6-436A-B8BA-EFC88D6A6D29}" presName="srcNode" presStyleLbl="node1" presStyleIdx="0" presStyleCnt="3"/>
      <dgm:spPr/>
    </dgm:pt>
    <dgm:pt modelId="{2DD343D7-E765-4DCA-A8CA-4BBF71E44F95}" type="pres">
      <dgm:prSet presAssocID="{5CBAD5A1-F4A6-436A-B8BA-EFC88D6A6D29}" presName="conn" presStyleLbl="parChTrans1D2" presStyleIdx="0" presStyleCnt="1"/>
      <dgm:spPr/>
    </dgm:pt>
    <dgm:pt modelId="{A34AC8F8-A303-466F-94BA-D3EBF399252D}" type="pres">
      <dgm:prSet presAssocID="{5CBAD5A1-F4A6-436A-B8BA-EFC88D6A6D29}" presName="extraNode" presStyleLbl="node1" presStyleIdx="0" presStyleCnt="3"/>
      <dgm:spPr/>
    </dgm:pt>
    <dgm:pt modelId="{8FD10999-8530-4D3F-A7BE-71147598149B}" type="pres">
      <dgm:prSet presAssocID="{5CBAD5A1-F4A6-436A-B8BA-EFC88D6A6D29}" presName="dstNode" presStyleLbl="node1" presStyleIdx="0" presStyleCnt="3"/>
      <dgm:spPr/>
    </dgm:pt>
    <dgm:pt modelId="{18560273-B504-49D6-B351-8DB28252FDD1}" type="pres">
      <dgm:prSet presAssocID="{97BA0CD2-67AC-4266-ADFB-476CB5690618}" presName="text_1" presStyleLbl="node1" presStyleIdx="0" presStyleCnt="3">
        <dgm:presLayoutVars>
          <dgm:bulletEnabled val="1"/>
        </dgm:presLayoutVars>
      </dgm:prSet>
      <dgm:spPr/>
    </dgm:pt>
    <dgm:pt modelId="{3D20DE1B-B4B5-4941-8334-631B2B3819BD}" type="pres">
      <dgm:prSet presAssocID="{97BA0CD2-67AC-4266-ADFB-476CB5690618}" presName="accent_1" presStyleCnt="0"/>
      <dgm:spPr/>
    </dgm:pt>
    <dgm:pt modelId="{5678202D-0A64-499D-BEFB-2A144FEA9C2B}" type="pres">
      <dgm:prSet presAssocID="{97BA0CD2-67AC-4266-ADFB-476CB5690618}" presName="accentRepeatNode" presStyleLbl="solidFgAcc1" presStyleIdx="0" presStyleCnt="3"/>
      <dgm:spPr>
        <a:blipFill dpi="0"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C9ABC3A-F707-4442-B0F9-1B6C4383CA08}" type="pres">
      <dgm:prSet presAssocID="{C7B1E39B-817A-415C-B89F-066432C8DADC}" presName="text_2" presStyleLbl="node1" presStyleIdx="1" presStyleCnt="3">
        <dgm:presLayoutVars>
          <dgm:bulletEnabled val="1"/>
        </dgm:presLayoutVars>
      </dgm:prSet>
      <dgm:spPr/>
    </dgm:pt>
    <dgm:pt modelId="{3BEC4D99-6261-46B9-B851-02A432F20FAC}" type="pres">
      <dgm:prSet presAssocID="{C7B1E39B-817A-415C-B89F-066432C8DADC}" presName="accent_2" presStyleCnt="0"/>
      <dgm:spPr/>
    </dgm:pt>
    <dgm:pt modelId="{7AE20FC6-DEBD-482A-B014-72DE86F38F79}" type="pres">
      <dgm:prSet presAssocID="{C7B1E39B-817A-415C-B89F-066432C8DADC}" presName="accentRepeatNode" presStyleLbl="solidFgAcc1" presStyleIdx="1" presStyleCnt="3" custLinFactNeighborX="360"/>
      <dgm:spPr>
        <a:blipFill dpi="0"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F97D003-AB1E-4AE9-8D80-DAC1CEE98DCD}" type="pres">
      <dgm:prSet presAssocID="{69021B17-6DBF-409F-BE98-B471ADA5EF2E}" presName="text_3" presStyleLbl="node1" presStyleIdx="2" presStyleCnt="3">
        <dgm:presLayoutVars>
          <dgm:bulletEnabled val="1"/>
        </dgm:presLayoutVars>
      </dgm:prSet>
      <dgm:spPr/>
    </dgm:pt>
    <dgm:pt modelId="{E8CDDA1F-6BB5-430C-B05A-838CF43D72DD}" type="pres">
      <dgm:prSet presAssocID="{69021B17-6DBF-409F-BE98-B471ADA5EF2E}" presName="accent_3" presStyleCnt="0"/>
      <dgm:spPr/>
    </dgm:pt>
    <dgm:pt modelId="{FD8CE39D-B8F4-49CA-9529-11DA716EE47F}" type="pres">
      <dgm:prSet presAssocID="{69021B17-6DBF-409F-BE98-B471ADA5EF2E}" presName="accentRepeatNode" presStyleLbl="solidFgAcc1" presStyleIdx="2" presStyleCnt="3"/>
      <dgm:spPr>
        <a:blipFill dpi="0"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C7537316-7850-46AD-A1D5-EC8E9EC16845}" type="presOf" srcId="{C7B1E39B-817A-415C-B89F-066432C8DADC}" destId="{2C9ABC3A-F707-4442-B0F9-1B6C4383CA08}" srcOrd="0" destOrd="0" presId="urn:microsoft.com/office/officeart/2008/layout/VerticalCurvedList"/>
    <dgm:cxn modelId="{53739E4D-DFE4-4157-9FD0-1F49570669F9}" srcId="{5CBAD5A1-F4A6-436A-B8BA-EFC88D6A6D29}" destId="{C7B1E39B-817A-415C-B89F-066432C8DADC}" srcOrd="1" destOrd="0" parTransId="{A3721511-6248-41BB-B00B-FF1C2592249A}" sibTransId="{7D86C46A-2547-4624-AAEA-FCA28060064C}"/>
    <dgm:cxn modelId="{423D4765-AE9E-4730-9695-F78438752FA5}" type="presOf" srcId="{69021B17-6DBF-409F-BE98-B471ADA5EF2E}" destId="{0F97D003-AB1E-4AE9-8D80-DAC1CEE98DCD}" srcOrd="0" destOrd="0" presId="urn:microsoft.com/office/officeart/2008/layout/VerticalCurvedList"/>
    <dgm:cxn modelId="{DC24E584-B598-48A5-9D5A-A6F8F3261DF1}" srcId="{5CBAD5A1-F4A6-436A-B8BA-EFC88D6A6D29}" destId="{69021B17-6DBF-409F-BE98-B471ADA5EF2E}" srcOrd="2" destOrd="0" parTransId="{BDA3D35E-A42E-420A-8450-3639BF1FB563}" sibTransId="{855A59EC-FD02-43EB-B30C-BE1340266EA6}"/>
    <dgm:cxn modelId="{481C3B8A-1E3C-41CA-8B76-AF198CE7DB31}" type="presOf" srcId="{97BA0CD2-67AC-4266-ADFB-476CB5690618}" destId="{18560273-B504-49D6-B351-8DB28252FDD1}" srcOrd="0" destOrd="0" presId="urn:microsoft.com/office/officeart/2008/layout/VerticalCurvedList"/>
    <dgm:cxn modelId="{839567A9-2B77-4F57-8423-A211DE0C0249}" srcId="{5CBAD5A1-F4A6-436A-B8BA-EFC88D6A6D29}" destId="{97BA0CD2-67AC-4266-ADFB-476CB5690618}" srcOrd="0" destOrd="0" parTransId="{648CE895-4341-45D8-873C-0EB2A113A676}" sibTransId="{F7197339-5B74-465F-8DA8-C708F6C90384}"/>
    <dgm:cxn modelId="{EBC1B6C0-DDDF-474F-AE57-99132C9D776B}" type="presOf" srcId="{5CBAD5A1-F4A6-436A-B8BA-EFC88D6A6D29}" destId="{96D41462-E340-453A-8987-4AB070D171FA}" srcOrd="0" destOrd="0" presId="urn:microsoft.com/office/officeart/2008/layout/VerticalCurvedList"/>
    <dgm:cxn modelId="{E42490CA-92CE-4D34-B740-4F6424A91CFD}" type="presOf" srcId="{F7197339-5B74-465F-8DA8-C708F6C90384}" destId="{2DD343D7-E765-4DCA-A8CA-4BBF71E44F95}" srcOrd="0" destOrd="0" presId="urn:microsoft.com/office/officeart/2008/layout/VerticalCurvedList"/>
    <dgm:cxn modelId="{1A5E5F04-C813-4BE8-83D4-7BD3BFE9E80D}" type="presParOf" srcId="{96D41462-E340-453A-8987-4AB070D171FA}" destId="{3D366138-28FA-4561-9D34-1C2A2B8DB304}" srcOrd="0" destOrd="0" presId="urn:microsoft.com/office/officeart/2008/layout/VerticalCurvedList"/>
    <dgm:cxn modelId="{D3561C4E-B7C7-47D9-8205-8272DD34E068}" type="presParOf" srcId="{3D366138-28FA-4561-9D34-1C2A2B8DB304}" destId="{293EA592-3941-4AD5-A24A-08FF380514BE}" srcOrd="0" destOrd="0" presId="urn:microsoft.com/office/officeart/2008/layout/VerticalCurvedList"/>
    <dgm:cxn modelId="{9771D5BA-4158-415A-81BF-5C6425A14EBE}" type="presParOf" srcId="{293EA592-3941-4AD5-A24A-08FF380514BE}" destId="{47E9926F-FF3F-4C63-B51A-3867B7382B5F}" srcOrd="0" destOrd="0" presId="urn:microsoft.com/office/officeart/2008/layout/VerticalCurvedList"/>
    <dgm:cxn modelId="{59094F66-2ABD-4657-862F-93D06E9D6F06}" type="presParOf" srcId="{293EA592-3941-4AD5-A24A-08FF380514BE}" destId="{2DD343D7-E765-4DCA-A8CA-4BBF71E44F95}" srcOrd="1" destOrd="0" presId="urn:microsoft.com/office/officeart/2008/layout/VerticalCurvedList"/>
    <dgm:cxn modelId="{2B0A1337-DBD8-4C55-B3C4-D9E94153CE9A}" type="presParOf" srcId="{293EA592-3941-4AD5-A24A-08FF380514BE}" destId="{A34AC8F8-A303-466F-94BA-D3EBF399252D}" srcOrd="2" destOrd="0" presId="urn:microsoft.com/office/officeart/2008/layout/VerticalCurvedList"/>
    <dgm:cxn modelId="{6DD47256-DDFE-4D6A-A7F7-AB3FB6686CE1}" type="presParOf" srcId="{293EA592-3941-4AD5-A24A-08FF380514BE}" destId="{8FD10999-8530-4D3F-A7BE-71147598149B}" srcOrd="3" destOrd="0" presId="urn:microsoft.com/office/officeart/2008/layout/VerticalCurvedList"/>
    <dgm:cxn modelId="{699FF769-81A4-47B4-A9B0-56F2437F14C8}" type="presParOf" srcId="{3D366138-28FA-4561-9D34-1C2A2B8DB304}" destId="{18560273-B504-49D6-B351-8DB28252FDD1}" srcOrd="1" destOrd="0" presId="urn:microsoft.com/office/officeart/2008/layout/VerticalCurvedList"/>
    <dgm:cxn modelId="{AE663241-8FB8-4D67-B3B1-ABCC79DB4637}" type="presParOf" srcId="{3D366138-28FA-4561-9D34-1C2A2B8DB304}" destId="{3D20DE1B-B4B5-4941-8334-631B2B3819BD}" srcOrd="2" destOrd="0" presId="urn:microsoft.com/office/officeart/2008/layout/VerticalCurvedList"/>
    <dgm:cxn modelId="{3EEE1958-7EEB-4FB6-B0BF-45695527A197}" type="presParOf" srcId="{3D20DE1B-B4B5-4941-8334-631B2B3819BD}" destId="{5678202D-0A64-499D-BEFB-2A144FEA9C2B}" srcOrd="0" destOrd="0" presId="urn:microsoft.com/office/officeart/2008/layout/VerticalCurvedList"/>
    <dgm:cxn modelId="{B59D78E3-E74C-4E17-A8A7-BC63069A6B7A}" type="presParOf" srcId="{3D366138-28FA-4561-9D34-1C2A2B8DB304}" destId="{2C9ABC3A-F707-4442-B0F9-1B6C4383CA08}" srcOrd="3" destOrd="0" presId="urn:microsoft.com/office/officeart/2008/layout/VerticalCurvedList"/>
    <dgm:cxn modelId="{5BBE5729-FDF3-4641-9518-0CD803B9AB9E}" type="presParOf" srcId="{3D366138-28FA-4561-9D34-1C2A2B8DB304}" destId="{3BEC4D99-6261-46B9-B851-02A432F20FAC}" srcOrd="4" destOrd="0" presId="urn:microsoft.com/office/officeart/2008/layout/VerticalCurvedList"/>
    <dgm:cxn modelId="{B4AB7196-D765-49DE-8EAF-537250890B84}" type="presParOf" srcId="{3BEC4D99-6261-46B9-B851-02A432F20FAC}" destId="{7AE20FC6-DEBD-482A-B014-72DE86F38F79}" srcOrd="0" destOrd="0" presId="urn:microsoft.com/office/officeart/2008/layout/VerticalCurvedList"/>
    <dgm:cxn modelId="{D6022AEB-0306-4ADB-BB6C-CE2097737D88}" type="presParOf" srcId="{3D366138-28FA-4561-9D34-1C2A2B8DB304}" destId="{0F97D003-AB1E-4AE9-8D80-DAC1CEE98DCD}" srcOrd="5" destOrd="0" presId="urn:microsoft.com/office/officeart/2008/layout/VerticalCurvedList"/>
    <dgm:cxn modelId="{346DDE2A-918F-44E5-954A-E858553CC898}" type="presParOf" srcId="{3D366138-28FA-4561-9D34-1C2A2B8DB304}" destId="{E8CDDA1F-6BB5-430C-B05A-838CF43D72DD}" srcOrd="6" destOrd="0" presId="urn:microsoft.com/office/officeart/2008/layout/VerticalCurvedList"/>
    <dgm:cxn modelId="{0497B418-7C0F-4D39-BF4D-B8002A859CD4}" type="presParOf" srcId="{E8CDDA1F-6BB5-430C-B05A-838CF43D72DD}" destId="{FD8CE39D-B8F4-49CA-9529-11DA716EE47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343D7-E765-4DCA-A8CA-4BBF71E44F95}">
      <dsp:nvSpPr>
        <dsp:cNvPr id="0" name=""/>
        <dsp:cNvSpPr/>
      </dsp:nvSpPr>
      <dsp:spPr>
        <a:xfrm>
          <a:off x="-6348117" y="-896075"/>
          <a:ext cx="7558793" cy="7558793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solidFill>
          <a:schemeClr val="accent1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560273-B504-49D6-B351-8DB28252FDD1}">
      <dsp:nvSpPr>
        <dsp:cNvPr id="0" name=""/>
        <dsp:cNvSpPr/>
      </dsp:nvSpPr>
      <dsp:spPr>
        <a:xfrm>
          <a:off x="779509" y="636894"/>
          <a:ext cx="3635841" cy="11232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1551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rPr>
            <a:t>ຈຸລິນຊີ-ຊີວະພາບ</a:t>
          </a:r>
          <a:endParaRPr lang="en-US" sz="2800" kern="1200" dirty="0">
            <a:solidFill>
              <a:schemeClr val="tx1"/>
            </a:solidFill>
            <a:latin typeface="Phetsarath OT" panose="02000500000000020004" pitchFamily="2" charset="0"/>
            <a:cs typeface="Phetsarath OT" panose="02000500000000020004" pitchFamily="2" charset="0"/>
          </a:endParaRPr>
        </a:p>
      </dsp:txBody>
      <dsp:txXfrm>
        <a:off x="779509" y="636894"/>
        <a:ext cx="3635841" cy="1123213"/>
      </dsp:txXfrm>
    </dsp:sp>
    <dsp:sp modelId="{5678202D-0A64-499D-BEFB-2A144FEA9C2B}">
      <dsp:nvSpPr>
        <dsp:cNvPr id="0" name=""/>
        <dsp:cNvSpPr/>
      </dsp:nvSpPr>
      <dsp:spPr>
        <a:xfrm>
          <a:off x="77501" y="496492"/>
          <a:ext cx="1404016" cy="1404016"/>
        </a:xfrm>
        <a:prstGeom prst="ellipse">
          <a:avLst/>
        </a:prstGeom>
        <a:blipFill dpi="0"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ABC3A-F707-4442-B0F9-1B6C4383CA08}">
      <dsp:nvSpPr>
        <dsp:cNvPr id="0" name=""/>
        <dsp:cNvSpPr/>
      </dsp:nvSpPr>
      <dsp:spPr>
        <a:xfrm>
          <a:off x="1187798" y="2321714"/>
          <a:ext cx="3227553" cy="11232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1551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rPr>
            <a:t>ສານເຄມີ</a:t>
          </a:r>
          <a:endParaRPr lang="en-US" sz="2800" kern="1200" dirty="0">
            <a:solidFill>
              <a:schemeClr val="tx1"/>
            </a:solidFill>
            <a:latin typeface="Phetsarath OT" panose="02000500000000020004" pitchFamily="2" charset="0"/>
            <a:cs typeface="Phetsarath OT" panose="02000500000000020004" pitchFamily="2" charset="0"/>
          </a:endParaRPr>
        </a:p>
      </dsp:txBody>
      <dsp:txXfrm>
        <a:off x="1187798" y="2321714"/>
        <a:ext cx="3227553" cy="1123213"/>
      </dsp:txXfrm>
    </dsp:sp>
    <dsp:sp modelId="{7AE20FC6-DEBD-482A-B014-72DE86F38F79}">
      <dsp:nvSpPr>
        <dsp:cNvPr id="0" name=""/>
        <dsp:cNvSpPr/>
      </dsp:nvSpPr>
      <dsp:spPr>
        <a:xfrm>
          <a:off x="490844" y="2181312"/>
          <a:ext cx="1404016" cy="1404016"/>
        </a:xfrm>
        <a:prstGeom prst="ellipse">
          <a:avLst/>
        </a:prstGeom>
        <a:blipFill dpi="0"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97D003-AB1E-4AE9-8D80-DAC1CEE98DCD}">
      <dsp:nvSpPr>
        <dsp:cNvPr id="0" name=""/>
        <dsp:cNvSpPr/>
      </dsp:nvSpPr>
      <dsp:spPr>
        <a:xfrm>
          <a:off x="779509" y="4006534"/>
          <a:ext cx="3635841" cy="11232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1551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rPr>
            <a:t>ທາງກາຍະພາບ</a:t>
          </a:r>
          <a:endParaRPr lang="en-US" sz="2800" kern="1200" dirty="0">
            <a:solidFill>
              <a:schemeClr val="tx1"/>
            </a:solidFill>
            <a:latin typeface="Phetsarath OT" panose="02000500000000020004" pitchFamily="2" charset="0"/>
            <a:cs typeface="Phetsarath OT" panose="02000500000000020004" pitchFamily="2" charset="0"/>
          </a:endParaRPr>
        </a:p>
      </dsp:txBody>
      <dsp:txXfrm>
        <a:off x="779509" y="4006534"/>
        <a:ext cx="3635841" cy="1123213"/>
      </dsp:txXfrm>
    </dsp:sp>
    <dsp:sp modelId="{FD8CE39D-B8F4-49CA-9529-11DA716EE47F}">
      <dsp:nvSpPr>
        <dsp:cNvPr id="0" name=""/>
        <dsp:cNvSpPr/>
      </dsp:nvSpPr>
      <dsp:spPr>
        <a:xfrm>
          <a:off x="77501" y="3866132"/>
          <a:ext cx="1404016" cy="1404016"/>
        </a:xfrm>
        <a:prstGeom prst="ellipse">
          <a:avLst/>
        </a:prstGeom>
        <a:blipFill dpi="0"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B048-6575-994C-8A86-6F7DBB9AFA93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CD1CB-29CE-4443-9A1C-34F75CF62F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45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o-LA" dirty="0"/>
              <a:t>ເຮົາມາເຂົ້າບົດຮຽນທີ່ 3 ທີ່ເວົ້າກ່ຽວກັບ </a:t>
            </a:r>
            <a:r>
              <a:rPr lang="lo-LA" sz="1200" b="1" kern="0" dirty="0">
                <a:effectLst/>
                <a:ea typeface="Times New Roman" panose="02020603050405020304" pitchFamily="18" charset="0"/>
                <a:cs typeface="Phetsarath OT" panose="02000500000000020004" pitchFamily="2" charset="0"/>
              </a:rPr>
              <a:t>ຄວາມປອດໄພຂອງອາຫານ ແລະ ສຸຂະອະນາໄມ ທາງດ້ານໂພຊະນາການອາຫານ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F856F-C2FA-4284-92CB-765EE8C8F2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39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BF7C4-0659-4ABC-8084-080ABC931998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3887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06AAB2BB-56D2-E540-B12A-50C8042FCB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75BC30A9-ACC3-6E47-B5C2-0BBA17088A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NZ" altLang="en-US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E7778364-819C-554A-9422-8817F71F4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FC63EF-DF51-414F-8336-92F45CFF4C63}" type="slidenum">
              <a:rPr lang="en-NZ" altLang="en-US" smtClean="0"/>
              <a:pPr>
                <a:spcBef>
                  <a:spcPct val="0"/>
                </a:spcBef>
              </a:pPr>
              <a:t>17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4111597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CD1CB-29CE-4443-9A1C-34F75CF62F8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13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BF125556-4D42-3D44-9AC4-082BB431C2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E906CBB6-AF7A-4B4C-B7D1-EE25176C37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C1A89954-5210-B049-9894-247BD3916D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542A28-0BC6-1F40-839B-16093FA628A1}" type="slidenum">
              <a:rPr lang="en-US" altLang="en-US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897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C2918DF-05F5-0643-92A8-AD72FBF85F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B73725C6-8F14-424C-998A-405EADEFD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E6E4868-B868-8E41-8C15-BCBBD62F11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8763FD-5085-894D-9076-4D48C6BD15CD}" type="slidenum">
              <a:rPr lang="en-US" altLang="en-US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225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F856F-C2FA-4284-92CB-765EE8C8F20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92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CD1CB-29CE-4443-9A1C-34F75CF62F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9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o-LA" dirty="0"/>
              <a:t>ຫລັງຈາກເຮົາຮຽນບົດນີ້ແລ້ວພວກເຮົາຈະເຂົ້າໃຈເຖີງ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CD1CB-29CE-4443-9A1C-34F75CF62F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o-LA" dirty="0"/>
              <a:t>ເຮົາເວົ້າກ່ຽວກັບຄວາມປອດໄພໃນອາຫານ ຄວາມປອດໄພໃນອາຫານແມ່ນຫຍັງ ມັນແມ່ນ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CD1CB-29CE-4443-9A1C-34F75CF62F8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695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CD1CB-29CE-4443-9A1C-34F75CF62F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4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BF7C4-0659-4ABC-8084-080ABC931998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29847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BF7C4-0659-4ABC-8084-080ABC931998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2317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BF7C4-0659-4ABC-8084-080ABC931998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10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BF7C4-0659-4ABC-8084-080ABC931998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57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4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2295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25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1955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7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24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75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EE134-C43A-EF4C-963D-6669B61CE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152400"/>
            <a:ext cx="11785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BE7D8-734D-524D-BC30-A26412DF9A5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03200" y="1066800"/>
            <a:ext cx="5740400" cy="548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862DF-319C-894F-82C2-A4F60471E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6800" y="1066800"/>
            <a:ext cx="5740400" cy="5486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7F42C-29F2-B148-9DFC-F8B6B4815D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33" y="6689726"/>
            <a:ext cx="2370667" cy="16827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4CFC9-6A20-D24E-AADA-99CD854CF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9067" y="6689726"/>
            <a:ext cx="3217333" cy="16827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5187F-CC18-FB4B-A2BE-5804C61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4933" y="6689726"/>
            <a:ext cx="2370667" cy="168275"/>
          </a:xfrm>
        </p:spPr>
        <p:txBody>
          <a:bodyPr/>
          <a:lstStyle>
            <a:lvl1pPr>
              <a:defRPr/>
            </a:lvl1pPr>
          </a:lstStyle>
          <a:p>
            <a:fld id="{FF82FD17-9C9F-ED46-8CD0-68C8CF746D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17978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3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9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1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82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0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2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698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E3183-6E4A-9548-B3A8-E851B19F935E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338AFD-2385-2D4D-9739-9031B8C6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31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tiff"/><Relationship Id="rId4" Type="http://schemas.openxmlformats.org/officeDocument/2006/relationships/image" Target="../media/image36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44175" y="51184"/>
            <a:ext cx="11148969" cy="104023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lo-L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Phetsarath OT" panose="02000500000000020004" pitchFamily="2" charset="0"/>
              </a:rPr>
              <a:t>ກະສິກຳເພື່ອໂພຊະນາການ</a:t>
            </a:r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ordia New" panose="020B0304020202020204" pitchFamily="34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3733" y="1587147"/>
            <a:ext cx="8752691" cy="2192194"/>
          </a:xfrm>
        </p:spPr>
        <p:txBody>
          <a:bodyPr>
            <a:noAutofit/>
          </a:bodyPr>
          <a:lstStyle/>
          <a:p>
            <a:pPr algn="l"/>
            <a:r>
              <a:rPr lang="lo-LA" sz="40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ບົດທີ 3: </a:t>
            </a:r>
            <a:br>
              <a:rPr lang="lo-LA" sz="40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lo-LA" sz="4000" b="1" kern="0" dirty="0">
                <a:effectLst/>
                <a:ea typeface="Times New Roman" panose="02020603050405020304" pitchFamily="18" charset="0"/>
                <a:cs typeface="Phetsarath OT" panose="02000500000000020004" pitchFamily="2" charset="0"/>
              </a:rPr>
              <a:t>ຄວາມປອດໄພຂອງອາຫານ ແລະ ສຸຂະອະນາໄມ ທາງດ້ານໂພຊະນາການອາຫານ</a:t>
            </a:r>
            <a:endParaRPr lang="en-US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840" y="4608159"/>
            <a:ext cx="6410896" cy="1830496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lo-LA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ອຈ. ທັນສະໄຫມ ເດດພະຄຸນ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(</a:t>
            </a:r>
            <a:r>
              <a:rPr lang="en-US" sz="1800" b="1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Thansamay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en-US" sz="1800" b="1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Dethphkhoune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lo-LA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ພາກວິຊາ ເສດຖະກິດຊົນນະບົດ ແລະ ເຕັກໂນໂລຊີ ອາຫານ, ຄະນະກະເສດສາດ, ມະຫາວິທະຍາໄລແຫ່ງຊາດ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Rural Economics and Food Technology, Faculty of Agriculture, </a:t>
            </a:r>
            <a:r>
              <a:rPr lang="en-US" sz="1800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NUoL</a:t>
            </a:r>
            <a:endParaRPr lang="en-US" sz="180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Dthansamay@gmail.com, Tel: +856 2096539515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78839" y="4356485"/>
            <a:ext cx="5247313" cy="14183"/>
          </a:xfrm>
          <a:prstGeom prst="line">
            <a:avLst/>
          </a:prstGeom>
          <a:ln w="57150" cmpd="thinThick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437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825" y="583776"/>
            <a:ext cx="4396512" cy="1278466"/>
          </a:xfrm>
        </p:spPr>
        <p:txBody>
          <a:bodyPr/>
          <a:lstStyle/>
          <a:p>
            <a:r>
              <a:rPr lang="lo-LA" sz="3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1.2 </a:t>
            </a:r>
            <a:r>
              <a:rPr lang="en-NZ" sz="3800" b="1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ຄວາມສ່ຽງດ້ານອາຫານ</a:t>
            </a:r>
            <a:endParaRPr lang="en-NZ" sz="38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1081463" y="2290404"/>
            <a:ext cx="3680876" cy="2277191"/>
          </a:xfrm>
        </p:spPr>
        <p:txBody>
          <a:bodyPr>
            <a:normAutofit/>
          </a:bodyPr>
          <a:lstStyle/>
          <a:p>
            <a:r>
              <a:rPr lang="en-NZ" sz="2800" b="1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ສາເຫດຂອງການເຈັບປ່ວຍຈາກອາຫານ</a:t>
            </a:r>
            <a:r>
              <a:rPr lang="en-NZ" sz="2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NZ" sz="2800" b="1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ສາມາດເກີດຂຶ້ນຈາກ</a:t>
            </a:r>
            <a:r>
              <a:rPr lang="en-NZ" sz="2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: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916818139"/>
              </p:ext>
            </p:extLst>
          </p:nvPr>
        </p:nvGraphicFramePr>
        <p:xfrm>
          <a:off x="5594175" y="361354"/>
          <a:ext cx="4492853" cy="5766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69754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DD343D7-E765-4DCA-A8CA-4BBF71E44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678202D-0A64-499D-BEFB-2A144FEA9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8560273-B504-49D6-B351-8DB28252FD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AE20FC6-DEBD-482A-B014-72DE86F38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C9ABC3A-F707-4442-B0F9-1B6C4383C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8CE39D-B8F4-49CA-9529-11DA716EE4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F97D003-AB1E-4AE9-8D80-DAC1CEE98D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0275" y="1799604"/>
            <a:ext cx="3754847" cy="2768600"/>
          </a:xfrm>
        </p:spPr>
        <p:txBody>
          <a:bodyPr>
            <a:normAutofit/>
          </a:bodyPr>
          <a:lstStyle/>
          <a:p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ເຊື້ອແບັກທີເຣັຍທີ່ເປັນພະຍາດ</a:t>
            </a:r>
          </a:p>
          <a:p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ໄວຣັສທີ່ເກີດຈາກອາຫານ</a:t>
            </a:r>
          </a:p>
          <a:p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ເຊື້ອ</a:t>
            </a:r>
            <a:r>
              <a:rPr lang="en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ຣາ/</a:t>
            </a:r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ເຫັດ</a:t>
            </a:r>
          </a:p>
          <a:p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ກາຝາກ</a:t>
            </a:r>
          </a:p>
          <a:p>
            <a:pPr marL="0" indent="0">
              <a:buNone/>
            </a:pPr>
            <a:endParaRPr lang="en-NZ" sz="20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13548" y="335017"/>
            <a:ext cx="6308423" cy="960282"/>
          </a:xfrm>
          <a:prstGeom prst="rect">
            <a:avLst/>
          </a:prstGeom>
          <a:noFill/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NZ" sz="3600" dirty="0" err="1">
                <a:solidFill>
                  <a:srgbClr val="00B05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ຄວາມສ່ຽງດ້ານຈຸລິນຊີ-ຊີວະພາບ</a:t>
            </a:r>
            <a:endParaRPr lang="en-NZ" sz="3600" dirty="0">
              <a:solidFill>
                <a:srgbClr val="00B05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0358DC-60C2-4B64-8EDA-5167E767F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306" y="1428260"/>
            <a:ext cx="2019300" cy="2266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D5FBA5-6FC7-40F8-A4C9-FE925559A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370" y="4484703"/>
            <a:ext cx="2619375" cy="1743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FCFDCA-33B4-472F-ACAC-0983B91FBE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523" y="4484703"/>
            <a:ext cx="2466975" cy="1847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1870D-8973-4722-A628-706BE1416E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790" y="1685925"/>
            <a:ext cx="2619375" cy="1743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432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C0F45F-1D0A-3B4D-8640-B57EF14E0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21" y="178230"/>
            <a:ext cx="4692712" cy="65015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0F6E90-4516-314E-B715-E37650E61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325" y="178229"/>
            <a:ext cx="4039791" cy="667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67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3CC8C0-86CF-8D41-AE91-6B7DA3CAB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592" y="0"/>
            <a:ext cx="82328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24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40830" y="2044700"/>
            <a:ext cx="9248911" cy="27686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lo-LA" sz="2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ຢາປາບສັດຕູພືດຕົກຄ້າງຈາກການສີດພົ່ນພືດ</a:t>
            </a:r>
          </a:p>
          <a:p>
            <a:pPr>
              <a:lnSpc>
                <a:spcPct val="200000"/>
              </a:lnSpc>
            </a:pPr>
            <a:r>
              <a:rPr lang="lo-LA" sz="2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ສານເຄມີຕົກຄ້າງຈາກການປິ່ນປົວຫຼັງການເກັບກ່ຽວ</a:t>
            </a:r>
          </a:p>
          <a:p>
            <a:pPr>
              <a:lnSpc>
                <a:spcPct val="200000"/>
              </a:lnSpc>
            </a:pPr>
            <a:r>
              <a:rPr lang="lo-LA" sz="2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ການປົນເປື້ອນສານເຄມີໃນລະຫວ່າງການຂົນສົ່ງ / ການເກັບຮັກສາ</a:t>
            </a:r>
          </a:p>
          <a:p>
            <a:pPr>
              <a:lnSpc>
                <a:spcPct val="200000"/>
              </a:lnSpc>
            </a:pPr>
            <a:r>
              <a:rPr lang="lo-LA" sz="2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ສານພິດທໍາມະຊາດໃນການຜະລິດ</a:t>
            </a:r>
            <a:r>
              <a:rPr lang="en-NZ" sz="2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340830" y="495663"/>
            <a:ext cx="5228939" cy="96028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NZ" sz="3600" dirty="0" err="1">
                <a:solidFill>
                  <a:srgbClr val="00B05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ຄວາມສ່ຽງທາງສານເຄມີ</a:t>
            </a:r>
            <a:endParaRPr lang="en-NZ" sz="3800" dirty="0">
              <a:solidFill>
                <a:srgbClr val="00B05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205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085" y="3860575"/>
            <a:ext cx="3051365" cy="25992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9906" y="3860575"/>
            <a:ext cx="2884656" cy="25992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604" y="181897"/>
            <a:ext cx="10634679" cy="1320800"/>
          </a:xfrm>
        </p:spPr>
        <p:txBody>
          <a:bodyPr/>
          <a:lstStyle/>
          <a:p>
            <a:r>
              <a:rPr lang="lo-LA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ຄວາມສ່ຽງໂດຍຜ່ານລະບົບຕ່ອງໂສ້ການສະຫນອງຜະລິດຕະພັນສົດ</a:t>
            </a:r>
            <a:endParaRPr lang="en-NZ" dirty="0">
              <a:solidFill>
                <a:schemeClr val="tx1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085" y="1203405"/>
            <a:ext cx="3056415" cy="23036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562" y="1203405"/>
            <a:ext cx="3339329" cy="23036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12"/>
          <a:stretch/>
        </p:blipFill>
        <p:spPr>
          <a:xfrm>
            <a:off x="3879177" y="1203405"/>
            <a:ext cx="2889706" cy="23036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6018" y="3860574"/>
            <a:ext cx="3339329" cy="2599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227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1089214" y="339752"/>
            <a:ext cx="5228939" cy="960282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NZ" sz="3600" dirty="0" err="1">
                <a:solidFill>
                  <a:srgbClr val="00B05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ຄວາມສ່ຽງທາງກາຍະພາບ</a:t>
            </a:r>
            <a:endParaRPr lang="en-NZ" sz="3800" dirty="0">
              <a:solidFill>
                <a:srgbClr val="00B05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464" y="1433185"/>
            <a:ext cx="5204437" cy="50766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36126" y="1730810"/>
            <a:ext cx="5165725" cy="2768600"/>
          </a:xfrm>
        </p:spPr>
        <p:txBody>
          <a:bodyPr>
            <a:normAutofit/>
          </a:bodyPr>
          <a:lstStyle/>
          <a:p>
            <a:r>
              <a:rPr lang="lo-LA" sz="2400" dirty="0">
                <a:latin typeface="Phetsarath OT" panose="02000500000000020004" pitchFamily="2" charset="0"/>
                <a:cs typeface="Phetsarath OT" panose="02000500000000020004" pitchFamily="2" charset="0"/>
              </a:rPr>
              <a:t>ວັດຖຸຕ່າງປະເທດ - ຈາກສິ່ງແວດລ້ອມ</a:t>
            </a:r>
          </a:p>
          <a:p>
            <a:r>
              <a:rPr lang="lo-LA" sz="2400" dirty="0">
                <a:latin typeface="Phetsarath OT" panose="02000500000000020004" pitchFamily="2" charset="0"/>
                <a:cs typeface="Phetsarath OT" panose="02000500000000020004" pitchFamily="2" charset="0"/>
              </a:rPr>
              <a:t>ວັດຖຸຕ່າງປະເທດ - ຈາກອຸປະກອນ</a:t>
            </a:r>
          </a:p>
          <a:p>
            <a:r>
              <a:rPr lang="lo-LA" sz="2400" dirty="0">
                <a:latin typeface="Phetsarath OT" panose="02000500000000020004" pitchFamily="2" charset="0"/>
                <a:cs typeface="Phetsarath OT" panose="02000500000000020004" pitchFamily="2" charset="0"/>
              </a:rPr>
              <a:t>ວັດຖຸຕ່າງປະເທດ - ຈາກມະນຸດ</a:t>
            </a:r>
          </a:p>
          <a:p>
            <a:r>
              <a:rPr lang="lo-LA" sz="2400" dirty="0">
                <a:latin typeface="Phetsarath OT" panose="02000500000000020004" pitchFamily="2" charset="0"/>
                <a:cs typeface="Phetsarath OT" panose="02000500000000020004" pitchFamily="2" charset="0"/>
              </a:rPr>
              <a:t>ແກ້ວ</a:t>
            </a:r>
          </a:p>
          <a:p>
            <a:endParaRPr lang="en-NZ" sz="24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endParaRPr lang="en-NZ" sz="24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179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E12E6-753E-104C-AFB4-97AF380CD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61" y="657411"/>
            <a:ext cx="9492586" cy="9699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o-LA" sz="3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ຜົນສະທ້ອນຂອງການລະເມີດຄວາມປອດໄພຂອງອາຫານ</a:t>
            </a:r>
            <a:endParaRPr lang="en-NZ" sz="38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6D5BC6-62C6-134A-A0A0-10A30E690B1A}"/>
              </a:ext>
            </a:extLst>
          </p:cNvPr>
          <p:cNvGrpSpPr>
            <a:grpSpLocks/>
          </p:cNvGrpSpPr>
          <p:nvPr/>
        </p:nvGrpSpPr>
        <p:grpSpPr bwMode="auto">
          <a:xfrm>
            <a:off x="4131752" y="2569856"/>
            <a:ext cx="1925637" cy="1303698"/>
            <a:chOff x="3182720" y="2732802"/>
            <a:chExt cx="1926470" cy="1302839"/>
          </a:xfrm>
        </p:grpSpPr>
        <p:pic>
          <p:nvPicPr>
            <p:cNvPr id="38930" name="Graphic 8" descr="Needle">
              <a:extLst>
                <a:ext uri="{FF2B5EF4-FFF2-40B4-BE49-F238E27FC236}">
                  <a16:creationId xmlns:a16="http://schemas.microsoft.com/office/drawing/2014/main" id="{25A102AB-21D3-A049-AB93-733859F07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8755" y="27328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31" name="Rectangle 16">
              <a:extLst>
                <a:ext uri="{FF2B5EF4-FFF2-40B4-BE49-F238E27FC236}">
                  <a16:creationId xmlns:a16="http://schemas.microsoft.com/office/drawing/2014/main" id="{8F6092E2-E98A-ED42-B198-AD5C6619A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2720" y="3647201"/>
              <a:ext cx="1926470" cy="388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ts val="1200"/>
                </a:spcBef>
                <a:spcAft>
                  <a:spcPct val="0"/>
                </a:spcAft>
                <a:buClrTx/>
                <a:buNone/>
              </a:pPr>
              <a:r>
                <a:rPr lang="en-LA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ຄົນ</a:t>
              </a:r>
              <a:r>
                <a:rPr lang="lo-LA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ເຈັບປ່ວຍ</a:t>
              </a:r>
              <a:r>
                <a:rPr lang="en-NZ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EF8EBE-2DC6-9B41-933C-F68EBE4F77B7}"/>
              </a:ext>
            </a:extLst>
          </p:cNvPr>
          <p:cNvGrpSpPr>
            <a:grpSpLocks/>
          </p:cNvGrpSpPr>
          <p:nvPr/>
        </p:nvGrpSpPr>
        <p:grpSpPr bwMode="auto">
          <a:xfrm>
            <a:off x="1175826" y="2569856"/>
            <a:ext cx="2474912" cy="1303698"/>
            <a:chOff x="226231" y="2732802"/>
            <a:chExt cx="2474920" cy="1302840"/>
          </a:xfrm>
        </p:grpSpPr>
        <p:pic>
          <p:nvPicPr>
            <p:cNvPr id="38928" name="Graphic 6" descr="Medical">
              <a:extLst>
                <a:ext uri="{FF2B5EF4-FFF2-40B4-BE49-F238E27FC236}">
                  <a16:creationId xmlns:a16="http://schemas.microsoft.com/office/drawing/2014/main" id="{6E4CDA18-98EB-5C49-8E01-99C3F8747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796" y="27328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9" name="Rectangle 17">
              <a:extLst>
                <a:ext uri="{FF2B5EF4-FFF2-40B4-BE49-F238E27FC236}">
                  <a16:creationId xmlns:a16="http://schemas.microsoft.com/office/drawing/2014/main" id="{44197A4F-BD03-4649-9AB1-0CF9BE05E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31" y="3647202"/>
              <a:ext cx="2474920" cy="388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lo-LA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ຄົນໄດ້ຮັບບາດເຈັບ</a:t>
              </a:r>
              <a:endParaRPr lang="en-NZ" altLang="en-US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6A0566-9953-5C40-9D88-E5D2EA1911FB}"/>
              </a:ext>
            </a:extLst>
          </p:cNvPr>
          <p:cNvGrpSpPr>
            <a:grpSpLocks/>
          </p:cNvGrpSpPr>
          <p:nvPr/>
        </p:nvGrpSpPr>
        <p:grpSpPr bwMode="auto">
          <a:xfrm>
            <a:off x="6395527" y="2569856"/>
            <a:ext cx="3506787" cy="1303698"/>
            <a:chOff x="5446175" y="2732802"/>
            <a:chExt cx="3507725" cy="1302839"/>
          </a:xfrm>
        </p:grpSpPr>
        <p:pic>
          <p:nvPicPr>
            <p:cNvPr id="38926" name="Graphic 4" descr="No sign">
              <a:extLst>
                <a:ext uri="{FF2B5EF4-FFF2-40B4-BE49-F238E27FC236}">
                  <a16:creationId xmlns:a16="http://schemas.microsoft.com/office/drawing/2014/main" id="{A65D0E0F-633C-F646-8A85-A8BE95950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2838" y="27328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7" name="Rectangle 18">
              <a:extLst>
                <a:ext uri="{FF2B5EF4-FFF2-40B4-BE49-F238E27FC236}">
                  <a16:creationId xmlns:a16="http://schemas.microsoft.com/office/drawing/2014/main" id="{218A47DC-E999-DA40-B406-39960726A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6175" y="3647201"/>
              <a:ext cx="3507725" cy="388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lo-LA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ຜະລິດຕະພັນອາດຈະຖືກປະຕິເສດ</a:t>
              </a:r>
              <a:endParaRPr lang="en-NZ" altLang="en-US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2D433BF-1FCC-BE40-AF45-95F4C7209DA9}"/>
              </a:ext>
            </a:extLst>
          </p:cNvPr>
          <p:cNvGrpSpPr>
            <a:grpSpLocks/>
          </p:cNvGrpSpPr>
          <p:nvPr/>
        </p:nvGrpSpPr>
        <p:grpSpPr bwMode="auto">
          <a:xfrm>
            <a:off x="1175827" y="4800294"/>
            <a:ext cx="2535237" cy="1402372"/>
            <a:chOff x="226231" y="4962366"/>
            <a:chExt cx="2535650" cy="1402398"/>
          </a:xfrm>
        </p:grpSpPr>
        <p:pic>
          <p:nvPicPr>
            <p:cNvPr id="38924" name="Graphic 12" descr="Earth Globe Americas">
              <a:extLst>
                <a:ext uri="{FF2B5EF4-FFF2-40B4-BE49-F238E27FC236}">
                  <a16:creationId xmlns:a16="http://schemas.microsoft.com/office/drawing/2014/main" id="{89B29172-0E77-244F-9CD5-5E473AA6F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97" y="4962366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5" name="Rectangle 19">
              <a:extLst>
                <a:ext uri="{FF2B5EF4-FFF2-40B4-BE49-F238E27FC236}">
                  <a16:creationId xmlns:a16="http://schemas.microsoft.com/office/drawing/2014/main" id="{FC9DD082-9FEE-744E-AE12-C6AA7D7E6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31" y="5976061"/>
              <a:ext cx="2535650" cy="388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7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NZ" altLang="en-US" dirty="0" err="1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ອາດສູນເສຍຕະຫລາດ</a:t>
              </a:r>
              <a:endParaRPr lang="en-NZ" altLang="en-US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7C080C-9C20-BA4A-9558-31B250BFEE39}"/>
              </a:ext>
            </a:extLst>
          </p:cNvPr>
          <p:cNvGrpSpPr>
            <a:grpSpLocks/>
          </p:cNvGrpSpPr>
          <p:nvPr/>
        </p:nvGrpSpPr>
        <p:grpSpPr bwMode="auto">
          <a:xfrm>
            <a:off x="4034913" y="4800294"/>
            <a:ext cx="2120900" cy="1402372"/>
            <a:chOff x="3085627" y="4962366"/>
            <a:chExt cx="2120656" cy="1402397"/>
          </a:xfrm>
        </p:grpSpPr>
        <p:pic>
          <p:nvPicPr>
            <p:cNvPr id="38922" name="Graphic 10" descr="Raised Hand">
              <a:extLst>
                <a:ext uri="{FF2B5EF4-FFF2-40B4-BE49-F238E27FC236}">
                  <a16:creationId xmlns:a16="http://schemas.microsoft.com/office/drawing/2014/main" id="{07B9463B-6496-3945-B9EE-A7549A6D0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2301" y="4962366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3" name="Rectangle 20">
              <a:extLst>
                <a:ext uri="{FF2B5EF4-FFF2-40B4-BE49-F238E27FC236}">
                  <a16:creationId xmlns:a16="http://schemas.microsoft.com/office/drawing/2014/main" id="{DDD649AD-09B0-A549-8DF9-AC7CD8EE7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5627" y="5976060"/>
              <a:ext cx="2120656" cy="388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None/>
              </a:pPr>
              <a:r>
                <a:rPr lang="en-NZ" altLang="en-US" dirty="0" err="1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ຊື່ສຽງບໍ່ດີ</a:t>
              </a:r>
              <a:endParaRPr lang="en-NZ" altLang="en-US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5B08D6-99E8-5F47-B9C2-10F0293E7F7E}"/>
              </a:ext>
            </a:extLst>
          </p:cNvPr>
          <p:cNvGrpSpPr>
            <a:grpSpLocks/>
          </p:cNvGrpSpPr>
          <p:nvPr/>
        </p:nvGrpSpPr>
        <p:grpSpPr bwMode="auto">
          <a:xfrm>
            <a:off x="6578089" y="4800293"/>
            <a:ext cx="3141663" cy="1379545"/>
            <a:chOff x="5629306" y="4962366"/>
            <a:chExt cx="3141461" cy="1379570"/>
          </a:xfrm>
        </p:grpSpPr>
        <p:pic>
          <p:nvPicPr>
            <p:cNvPr id="38920" name="Graphic 14" descr="Test tubes">
              <a:extLst>
                <a:ext uri="{FF2B5EF4-FFF2-40B4-BE49-F238E27FC236}">
                  <a16:creationId xmlns:a16="http://schemas.microsoft.com/office/drawing/2014/main" id="{FB353E9F-AE2A-2443-8796-233EF0986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2838" y="4962366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Rectangle 21">
              <a:extLst>
                <a:ext uri="{FF2B5EF4-FFF2-40B4-BE49-F238E27FC236}">
                  <a16:creationId xmlns:a16="http://schemas.microsoft.com/office/drawing/2014/main" id="{E6085EB9-CD2D-6147-B4FA-05C6E6D38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9306" y="5972597"/>
              <a:ext cx="3141461" cy="369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accent1"/>
                </a:buClr>
                <a:buFont typeface="Wingdings 2" pitchFamily="2" charset="2"/>
                <a:buChar char=""/>
                <a:defRPr sz="12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LA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ມີ</a:t>
              </a:r>
              <a:r>
                <a:rPr lang="lo-LA" altLang="en-US" dirty="0">
                  <a:latin typeface="Phetsarath OT" panose="02000500000000020004" pitchFamily="2" charset="0"/>
                  <a:ea typeface="Calibri" panose="020F0502020204030204" pitchFamily="34" charset="0"/>
                  <a:cs typeface="Phetsarath OT" panose="02000500000000020004" pitchFamily="2" charset="0"/>
                </a:rPr>
                <a:t>ການທົດສອບແລະການສືບສວນ</a:t>
              </a:r>
              <a:endParaRPr lang="en-NZ" altLang="en-US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7615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CA407603-F858-0845-B962-FA16A5094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057401"/>
            <a:ext cx="652938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32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 ການນຳໃຊ້ນໍ້າສະອາດ ແລະ ວິດຖ່າຍ</a:t>
            </a:r>
          </a:p>
          <a:p>
            <a:pPr eaLnBrk="1" hangingPunct="1"/>
            <a:r>
              <a:rPr lang="lo-LA" altLang="en-US" sz="32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 ການລ້າງມືດ້ວຍສະບູ</a:t>
            </a:r>
          </a:p>
          <a:p>
            <a:pPr eaLnBrk="1" hangingPunct="1"/>
            <a:r>
              <a:rPr lang="lo-LA" altLang="en-US" sz="32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 ການຈັດກຽມອາຫານທີ່ເໝາະສົມ</a:t>
            </a:r>
          </a:p>
          <a:p>
            <a:pPr eaLnBrk="1" hangingPunct="1"/>
            <a:r>
              <a:rPr lang="lo-LA" altLang="en-US" sz="32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 ການຄຸ້ມຄອງຂີ້ເຫຍື້ອ</a:t>
            </a:r>
            <a:endParaRPr lang="en-US" altLang="en-US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3DCD39-B7E5-F44E-9219-218D56CE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72886"/>
            <a:ext cx="11277600" cy="963840"/>
          </a:xfrm>
          <a:solidFill>
            <a:schemeClr val="bg1"/>
          </a:solidFill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en-US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2</a:t>
            </a:r>
            <a:r>
              <a:rPr lang="lo-LA" altLang="en-US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 ຫຼັກການຕົ້ນຕໍ ໃນການເຮັດອະນາ​ໄມມີ </a:t>
            </a:r>
            <a:r>
              <a:rPr lang="en-US" altLang="en-US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4 </a:t>
            </a:r>
            <a:r>
              <a:rPr lang="lo-LA" altLang="en-US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ຫຼັກການໃຫ່ຍ</a:t>
            </a:r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20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9340638F-138C-794C-AC55-F44499170F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734" y="1341438"/>
            <a:ext cx="9442450" cy="3170238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lo-LA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ແຫຼ່ງນໍ້າທີ່ສະອາດ ແລະ ວິທີເຮັດໃຫ້ນໍ້າໄສສະອາດ ໃນປ​ະເທດລາວ</a:t>
            </a:r>
            <a:endParaRPr lang="en-US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>
              <a:lnSpc>
                <a:spcPct val="130000"/>
              </a:lnSpc>
            </a:pPr>
            <a:r>
              <a:rPr lang="lo-LA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ແຫຼ່ງນໍ້າສະອາດ: ບູລະນະຮັກສານໍ້າສະອາດໃຫ້ຖືກຕ້ອງ</a:t>
            </a:r>
            <a:r>
              <a:rPr lang="en-GB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: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ນໍ້າສ້າງ ຕາມທໍາມະດາ​ແລ້ວ ແມ່ນປອດໄພ</a:t>
            </a:r>
            <a:r>
              <a:rPr lang="en-US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​, 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ຖ້າວ່ານໍ້າ​ສ້າງ ຫາກ ຂຸດໄກຈາກວິດຖ່າຍ</a:t>
            </a:r>
            <a:r>
              <a:rPr lang="en-US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 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ມີຝາປິດ</a:t>
            </a:r>
            <a:r>
              <a:rPr lang="en-US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 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ສະອາດ</a:t>
            </a:r>
            <a:r>
              <a:rPr lang="en-US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 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ບູລະນະຮັກສາດີ.</a:t>
            </a:r>
            <a:endParaRPr lang="en-US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>
              <a:lnSpc>
                <a:spcPct val="130000"/>
              </a:lnSpc>
            </a:pPr>
            <a:r>
              <a:rPr lang="lo-LA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-ກັ່ນ​ຕອງນໍ້າປະປາ: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ແບບນີ້​ໄດ້ພົບ​ເຫັນຢູ່ໃນເມືອງ ແລະ ຕົວເມືອງໃຫຍ່</a:t>
            </a:r>
            <a:r>
              <a:rPr lang="en-US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 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ນໍ້າປະປາ ແມ່ນມີຄວາມປອດໄພ ໃນການນຳໃຊ້</a:t>
            </a:r>
            <a:r>
              <a:rPr lang="en-GB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  <a:endParaRPr lang="lo-LA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>
              <a:lnSpc>
                <a:spcPct val="130000"/>
              </a:lnSpc>
            </a:pPr>
            <a:r>
              <a:rPr lang="lo-LA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ນໍ້າຝົນ:</a:t>
            </a:r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ນໍ້າຝົນໂດຍທົ່ວໄປແມ່ນປອດໄພ ຖ້າວ່າມັນຖືກເກັບຮັກສາໄວ້ໃນໂອ່ງຫຼືອ່າງທີ່ສະອາດ.</a:t>
            </a:r>
            <a:endParaRPr lang="en-US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>
              <a:lnSpc>
                <a:spcPct val="130000"/>
              </a:lnSpc>
            </a:pPr>
            <a:endParaRPr lang="th-TH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914B9A3-B635-5243-B4C9-CA8D64AA4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551" y="287338"/>
            <a:ext cx="9801225" cy="10541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o-LA" altLang="en-US" sz="4000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2 ການນຳໃຊ້ນໍ້າສະອາດ ແລະ ວິດຖ່າຍ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44106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346" y="755995"/>
            <a:ext cx="8596668" cy="388077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Pre-learning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31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1796CE-F5E4-0C4E-89BD-E33880738D60}"/>
              </a:ext>
            </a:extLst>
          </p:cNvPr>
          <p:cNvSpPr txBox="1"/>
          <p:nvPr/>
        </p:nvSpPr>
        <p:spPr>
          <a:xfrm>
            <a:off x="-70166" y="154693"/>
            <a:ext cx="7757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o-LA" sz="3600" dirty="0">
                <a:solidFill>
                  <a:schemeClr val="accent2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2.1 </a:t>
            </a:r>
            <a:r>
              <a:rPr lang="en-LA" sz="3600" dirty="0">
                <a:solidFill>
                  <a:schemeClr val="accent2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ນໍ້າ ແລະສຸຂະອານໄມ</a:t>
            </a:r>
            <a:r>
              <a:rPr lang="lo-LA" sz="3600" dirty="0">
                <a:solidFill>
                  <a:schemeClr val="accent2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​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2767B1-0D85-6C4C-A344-75AB8426B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616" y="1689930"/>
            <a:ext cx="4804223" cy="3121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006E4B-E1EC-7945-B4A9-FFD1416C26F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6" y="4291781"/>
            <a:ext cx="3474485" cy="230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078FB4-76FD-2248-9533-D7C4AF556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226" y="1473915"/>
            <a:ext cx="1895796" cy="2527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A1D742-4398-EE44-B225-CB80A44EF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6605" y="345228"/>
            <a:ext cx="2268094" cy="17010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CE5A24-665F-1E47-A96B-904B88132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7485" y="3377602"/>
            <a:ext cx="4504515" cy="30000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CB6B12-63C2-FF47-B1EB-2933D8FEC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6543" y="379726"/>
            <a:ext cx="2254285" cy="22589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0DEE09-2C0D-984C-8819-5133CEB375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429" y="1473915"/>
            <a:ext cx="1747203" cy="232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52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855D5C11-B91C-9544-B431-9F10EC442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0"/>
            <a:ext cx="5940425" cy="364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2">
            <a:extLst>
              <a:ext uri="{FF2B5EF4-FFF2-40B4-BE49-F238E27FC236}">
                <a16:creationId xmlns:a16="http://schemas.microsoft.com/office/drawing/2014/main" id="{96496847-F65C-8844-888D-C984A025B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738" y="-11113"/>
            <a:ext cx="825500" cy="84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Slide Number Placeholder 23">
            <a:extLst>
              <a:ext uri="{FF2B5EF4-FFF2-40B4-BE49-F238E27FC236}">
                <a16:creationId xmlns:a16="http://schemas.microsoft.com/office/drawing/2014/main" id="{AAC426D7-AA31-5D48-9554-A5FBA6DA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81AD103-C856-674D-A4A8-3FEFE84E887E}" type="slidenum">
              <a:rPr lang="en-US" altLang="en-US" sz="1400">
                <a:latin typeface="Arial" panose="020B0604020202020204" pitchFamily="34" charset="0"/>
              </a:rPr>
              <a:pPr/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20485" name="Picture 3">
            <a:extLst>
              <a:ext uri="{FF2B5EF4-FFF2-40B4-BE49-F238E27FC236}">
                <a16:creationId xmlns:a16="http://schemas.microsoft.com/office/drawing/2014/main" id="{DC5E0211-B909-4343-A760-E010720FD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0"/>
            <a:ext cx="5935662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4">
            <a:extLst>
              <a:ext uri="{FF2B5EF4-FFF2-40B4-BE49-F238E27FC236}">
                <a16:creationId xmlns:a16="http://schemas.microsoft.com/office/drawing/2014/main" id="{CBDB511C-19C1-CA4B-B6B7-6EC0C3789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644900"/>
            <a:ext cx="5940425" cy="265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5">
            <a:extLst>
              <a:ext uri="{FF2B5EF4-FFF2-40B4-BE49-F238E27FC236}">
                <a16:creationId xmlns:a16="http://schemas.microsoft.com/office/drawing/2014/main" id="{B00DF4A9-DD64-2D4F-A68F-E588FAC94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92500"/>
            <a:ext cx="5969000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1AB1EF-63DD-CB48-A254-FCFF99CA0051}"/>
              </a:ext>
            </a:extLst>
          </p:cNvPr>
          <p:cNvSpPr/>
          <p:nvPr/>
        </p:nvSpPr>
        <p:spPr>
          <a:xfrm>
            <a:off x="1255917" y="21957"/>
            <a:ext cx="994548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itchFamily="34" charset="-34"/>
              <a:cs typeface="Saysettha OT" pitchFamily="34" charset="-34"/>
            </a:endParaRPr>
          </a:p>
          <a:p>
            <a:pPr algn="ctr">
              <a:defRPr/>
            </a:pPr>
            <a:r>
              <a:rPr lang="lo-LA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itchFamily="34" charset="-34"/>
                <a:cs typeface="Saysettha OT" pitchFamily="34" charset="-34"/>
              </a:rPr>
              <a:t>ທີ່ຕັ້ງພູມສັນຖານຂອງບ້ານ ແລະ  ຍັງບໍ່ທັນໄດ້ພັດທະນາຄວາມຈໍາເປັນພື້ນຖານແຫຼງນໍ້າໃຊ້ບໍ່ພຽງພໍ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778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207666F4-808B-364A-A98A-00E1ADA27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738" y="-11113"/>
            <a:ext cx="825500" cy="84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C604259-049F-1E49-9EC1-8C430B4A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762000"/>
            <a:ext cx="4932363" cy="61595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lo-LA" altLang="en-US" sz="4000" b="1">
                <a:solidFill>
                  <a:srgbClr val="1616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ສະພາບຂອງການໃຊ້ນໍ້າ</a:t>
            </a:r>
            <a:endParaRPr lang="th-TH" altLang="en-US" sz="4000" b="1">
              <a:solidFill>
                <a:srgbClr val="16164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3556" name="Content Placeholder 2">
            <a:extLst>
              <a:ext uri="{FF2B5EF4-FFF2-40B4-BE49-F238E27FC236}">
                <a16:creationId xmlns:a16="http://schemas.microsoft.com/office/drawing/2014/main" id="{8D064488-D603-5B4E-B967-910B34FC71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1" y="1860550"/>
            <a:ext cx="5440363" cy="33210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lo-LA" altLang="en-US" sz="2800">
                <a:solidFill>
                  <a:srgbClr val="00206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</a:t>
            </a:r>
            <a:r>
              <a:rPr lang="lo-LA" altLang="en-US" sz="280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ແຫຼ່ງນໍ້າບໍ່ສະອາດປົ່ນເປື້ອນເຊື້ອພະຍາດ</a:t>
            </a:r>
          </a:p>
          <a:p>
            <a:pPr eaLnBrk="1" hangingPunct="1"/>
            <a:r>
              <a:rPr lang="lo-LA" altLang="en-US" sz="280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ແຫຼ່ງນໍ້າຢູ່ຫ່າງໄກ, ການນໍາໃຊ້ບໍ່ສະດວກ</a:t>
            </a:r>
          </a:p>
          <a:p>
            <a:pPr eaLnBrk="1" hangingPunct="1"/>
            <a:r>
              <a:rPr lang="lo-LA" altLang="en-US" sz="280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ນໍ້າທີ່ມີແລ້ວຍັງຂາດການຄຸ້ມຄອງນໍາໃຊ້ທີ່ດີ</a:t>
            </a:r>
          </a:p>
          <a:p>
            <a:pPr eaLnBrk="1" hangingPunct="1"/>
            <a:r>
              <a:rPr lang="lo-LA" altLang="en-US" sz="280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ນໍ້າດື່ມທີ່ຍັງບໍ່ທັນສະອາດ, ດື່ມນໍ້າດິບ</a:t>
            </a:r>
          </a:p>
          <a:p>
            <a:pPr eaLnBrk="1" hangingPunct="1"/>
            <a:r>
              <a:rPr lang="lo-LA" altLang="en-US" sz="280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ຂາດການປົກປັກຮັກສາແຫຼ່ງນໍ້າ</a:t>
            </a:r>
          </a:p>
          <a:p>
            <a:pPr eaLnBrk="1" hangingPunct="1"/>
            <a:endParaRPr lang="lo-LA" altLang="en-US" sz="2800">
              <a:solidFill>
                <a:srgbClr val="00206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eaLnBrk="1" hangingPunct="1"/>
            <a:endParaRPr lang="lo-LA" altLang="en-US" sz="2800">
              <a:solidFill>
                <a:srgbClr val="161645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eaLnBrk="1" hangingPunct="1"/>
            <a:endParaRPr lang="th-TH" altLang="en-US" sz="2800">
              <a:solidFill>
                <a:srgbClr val="161645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3557" name="Slide Number Placeholder 23">
            <a:extLst>
              <a:ext uri="{FF2B5EF4-FFF2-40B4-BE49-F238E27FC236}">
                <a16:creationId xmlns:a16="http://schemas.microsoft.com/office/drawing/2014/main" id="{06E4D4A9-A683-2148-8021-B11B7119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7D81E06-B8F8-364E-8C48-DF3765E195F3}" type="slidenum">
              <a:rPr lang="en-US" altLang="en-US" sz="1400">
                <a:latin typeface="Arial" panose="020B0604020202020204" pitchFamily="34" charset="0"/>
              </a:rPr>
              <a:pPr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23558" name="Picture 2" descr="D:\Attaphou Water Photo\La yao.t village\CIMG2039.JPG">
            <a:extLst>
              <a:ext uri="{FF2B5EF4-FFF2-40B4-BE49-F238E27FC236}">
                <a16:creationId xmlns:a16="http://schemas.microsoft.com/office/drawing/2014/main" id="{29955883-6E6D-3F42-97EC-82C092921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1" t="28082" r="7315"/>
          <a:stretch>
            <a:fillRect/>
          </a:stretch>
        </p:blipFill>
        <p:spPr bwMode="auto">
          <a:xfrm>
            <a:off x="5745164" y="25400"/>
            <a:ext cx="3235325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Content Placeholder 4" descr="IMG_0261">
            <a:extLst>
              <a:ext uri="{FF2B5EF4-FFF2-40B4-BE49-F238E27FC236}">
                <a16:creationId xmlns:a16="http://schemas.microsoft.com/office/drawing/2014/main" id="{C5975C1C-5963-FE4E-AD71-946E90E90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4" y="2117725"/>
            <a:ext cx="3235325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2">
            <a:extLst>
              <a:ext uri="{FF2B5EF4-FFF2-40B4-BE49-F238E27FC236}">
                <a16:creationId xmlns:a16="http://schemas.microsoft.com/office/drawing/2014/main" id="{905C41D4-569F-9B47-BEE6-4F19E4386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4" y="4506913"/>
            <a:ext cx="32353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1" name="Picture 4" descr="F:\_my_pictures\20040722-0116.jpeg">
            <a:extLst>
              <a:ext uri="{FF2B5EF4-FFF2-40B4-BE49-F238E27FC236}">
                <a16:creationId xmlns:a16="http://schemas.microsoft.com/office/drawing/2014/main" id="{03262777-1EFD-CA4B-847C-2EEB4A80F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789" y="33338"/>
            <a:ext cx="3068637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5" descr="F:\_my_pictures\20040723-0063.jpeg">
            <a:extLst>
              <a:ext uri="{FF2B5EF4-FFF2-40B4-BE49-F238E27FC236}">
                <a16:creationId xmlns:a16="http://schemas.microsoft.com/office/drawing/2014/main" id="{80769472-BD57-8C4B-8ED8-BECDA8311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4" t="23361" r="5602" b="13074"/>
          <a:stretch>
            <a:fillRect/>
          </a:stretch>
        </p:blipFill>
        <p:spPr bwMode="auto">
          <a:xfrm>
            <a:off x="8980489" y="2349501"/>
            <a:ext cx="3055937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3">
            <a:extLst>
              <a:ext uri="{FF2B5EF4-FFF2-40B4-BE49-F238E27FC236}">
                <a16:creationId xmlns:a16="http://schemas.microsoft.com/office/drawing/2014/main" id="{2B9B4D6B-144E-FB41-A3ED-4FD791A23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464" y="4395789"/>
            <a:ext cx="3189287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79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C9331571-4CFD-9042-82ED-70D488752C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9914" y="533400"/>
            <a:ext cx="11088687" cy="11430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lo-LA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ຄວນຈະມີມາດຕະການແນວໃດ ຖ້າຫາກນ້ຳໃຊ້ ປົນເປື້ອນດ້ວຍເຊື້ອພະຍາດ </a:t>
            </a:r>
            <a:r>
              <a:rPr lang="pt-PT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?</a:t>
            </a:r>
            <a:endParaRPr lang="en-US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6630" name="AutoShape 6">
            <a:extLst>
              <a:ext uri="{FF2B5EF4-FFF2-40B4-BE49-F238E27FC236}">
                <a16:creationId xmlns:a16="http://schemas.microsoft.com/office/drawing/2014/main" id="{7CF43983-BAF0-DE4F-A5B6-43D464825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4" y="1981200"/>
            <a:ext cx="10574337" cy="381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rIns="18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o-LA" altLang="en-US" sz="28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ຖ້ານ້ຳດື່ມ ຫຼື ນ້ຳໃຊ້ບໍ່ສະອາດ ຄວນຈະເຮັດໃຫ້ນ້ຳດັ່ງກ່າວນັ້ນສະອາດໄດ້ດ້ວຍການບຳບັດ, ການບຳບັດນ້ຳມີຢູ່ຫຼາຍວິທີ ແຕ່ວິທີທີ່ໃຊ້ຫຼາຍແມ່ນ</a:t>
            </a:r>
            <a:r>
              <a:rPr lang="pt-PT" altLang="en-US" sz="28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: </a:t>
            </a:r>
            <a:endParaRPr lang="lo-LA" altLang="en-US" sz="28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algn="ctr" eaLnBrk="1" hangingPunct="1"/>
            <a:endParaRPr lang="lo-LA" altLang="en-US" sz="2800">
              <a:solidFill>
                <a:srgbClr val="000099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algn="ctr" eaLnBrk="1" hangingPunct="1"/>
            <a:endParaRPr lang="pt-PT" altLang="en-US" sz="2800">
              <a:solidFill>
                <a:srgbClr val="000099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lo-LA" altLang="en-US" sz="2800">
              <a:solidFill>
                <a:srgbClr val="00000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lo-LA" altLang="en-US" sz="2800">
              <a:solidFill>
                <a:srgbClr val="00000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lo-LA" altLang="en-US" sz="2800">
              <a:solidFill>
                <a:srgbClr val="00000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13317" name="Picture 1">
            <a:extLst>
              <a:ext uri="{FF2B5EF4-FFF2-40B4-BE49-F238E27FC236}">
                <a16:creationId xmlns:a16="http://schemas.microsoft.com/office/drawing/2014/main" id="{517D74BE-2B63-2545-8AEC-4FD9E1B3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26" y="3711576"/>
            <a:ext cx="144621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F0B8518-C469-2649-AD81-4F64BAC6B555}"/>
              </a:ext>
            </a:extLst>
          </p:cNvPr>
          <p:cNvSpPr/>
          <p:nvPr/>
        </p:nvSpPr>
        <p:spPr>
          <a:xfrm>
            <a:off x="4381500" y="3657600"/>
            <a:ext cx="1593850" cy="106045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319" name="Picture 6">
            <a:extLst>
              <a:ext uri="{FF2B5EF4-FFF2-40B4-BE49-F238E27FC236}">
                <a16:creationId xmlns:a16="http://schemas.microsoft.com/office/drawing/2014/main" id="{4596E5F5-28DA-C640-A38F-868000B7B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43"/>
          <a:stretch>
            <a:fillRect/>
          </a:stretch>
        </p:blipFill>
        <p:spPr bwMode="auto">
          <a:xfrm>
            <a:off x="6324600" y="3736975"/>
            <a:ext cx="1284288" cy="1962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7">
            <a:extLst>
              <a:ext uri="{FF2B5EF4-FFF2-40B4-BE49-F238E27FC236}">
                <a16:creationId xmlns:a16="http://schemas.microsoft.com/office/drawing/2014/main" id="{3B736B81-582B-9F41-AF24-FD062E5D4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3660775"/>
            <a:ext cx="13716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EBA714-635B-5E48-B470-BB4F5736A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1" y="3475039"/>
            <a:ext cx="2684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lo-LA" altLang="en-US" sz="2800">
                <a:solidFill>
                  <a:srgbClr val="00000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ການຕົ້ມ 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D2B6D8-512C-D64A-BD94-B30557310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971926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lo-LA" altLang="en-US" sz="2800" dirty="0">
                <a:solidFill>
                  <a:srgbClr val="00000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ການໃສ່ສານຄຼໍລີນ</a:t>
            </a:r>
            <a:r>
              <a:rPr lang="pt-PT" altLang="en-US" sz="2800" dirty="0">
                <a:solidFill>
                  <a:srgbClr val="00000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56814D-E5EE-D441-B6A9-A65D3D596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549776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lo-LA" altLang="en-US" sz="2800">
                <a:solidFill>
                  <a:srgbClr val="00000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ການຕອງ</a:t>
            </a:r>
            <a:r>
              <a:rPr lang="pt-PT" altLang="en-US" sz="2800">
                <a:solidFill>
                  <a:srgbClr val="00000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  <a:endParaRPr lang="en-US" altLang="en-US" sz="2800">
              <a:solidFill>
                <a:srgbClr val="00000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8CADE4-7C3E-B74E-BB8B-F19A04DEA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060950"/>
            <a:ext cx="3886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lo-LA" altLang="en-US" sz="2800">
                <a:solidFill>
                  <a:srgbClr val="00000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ການໃຊ້ແສງຕາເວັນ</a:t>
            </a:r>
            <a:endParaRPr lang="pt-PT" altLang="en-US" sz="2800">
              <a:solidFill>
                <a:srgbClr val="00000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106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biosandfilter2">
            <a:extLst>
              <a:ext uri="{FF2B5EF4-FFF2-40B4-BE49-F238E27FC236}">
                <a16:creationId xmlns:a16="http://schemas.microsoft.com/office/drawing/2014/main" id="{E45498BF-74AA-1040-B3D0-5774C0B24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/>
          <a:stretch>
            <a:fillRect/>
          </a:stretch>
        </p:blipFill>
        <p:spPr bwMode="auto">
          <a:xfrm>
            <a:off x="7799389" y="1643063"/>
            <a:ext cx="1951037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>
            <a:extLst>
              <a:ext uri="{FF2B5EF4-FFF2-40B4-BE49-F238E27FC236}">
                <a16:creationId xmlns:a16="http://schemas.microsoft.com/office/drawing/2014/main" id="{B658E97B-EF6B-F54D-8B2B-13412EDFA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50" y="1938338"/>
            <a:ext cx="170815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plastic">
            <a:extLst>
              <a:ext uri="{FF2B5EF4-FFF2-40B4-BE49-F238E27FC236}">
                <a16:creationId xmlns:a16="http://schemas.microsoft.com/office/drawing/2014/main" id="{276F3B18-0533-C042-818E-AB45773E9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4079875"/>
            <a:ext cx="211455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9">
            <a:extLst>
              <a:ext uri="{FF2B5EF4-FFF2-40B4-BE49-F238E27FC236}">
                <a16:creationId xmlns:a16="http://schemas.microsoft.com/office/drawing/2014/main" id="{624F6828-A2D4-0441-BE1D-6EB46EC05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14" y="3817938"/>
            <a:ext cx="2782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</a:t>
            </a:r>
            <a:r>
              <a:rPr lang="lo-LA" altLang="en-US" sz="2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ເຄື່ອງຕອງນ້ຳໄບໂອແຊນ</a:t>
            </a:r>
            <a:endParaRPr lang="en-US" altLang="en-US" sz="2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5606" name="Rectangle 10">
            <a:extLst>
              <a:ext uri="{FF2B5EF4-FFF2-40B4-BE49-F238E27FC236}">
                <a16:creationId xmlns:a16="http://schemas.microsoft.com/office/drawing/2014/main" id="{13B2B3FC-C228-7045-99B7-85EC357E4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25" y="5880100"/>
            <a:ext cx="3595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</a:t>
            </a:r>
            <a:r>
              <a:rPr lang="lo-LA" altLang="en-US" sz="2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ເຄື່ອງຕອງນ້ຳຊັ້ນຊາຍຊີວະພາບ</a:t>
            </a:r>
            <a:r>
              <a:rPr lang="en-US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</a:t>
            </a:r>
          </a:p>
        </p:txBody>
      </p:sp>
      <p:sp>
        <p:nvSpPr>
          <p:cNvPr id="25607" name="Rectangle 11">
            <a:extLst>
              <a:ext uri="{FF2B5EF4-FFF2-40B4-BE49-F238E27FC236}">
                <a16:creationId xmlns:a16="http://schemas.microsoft.com/office/drawing/2014/main" id="{C2DC702A-96B6-3B48-AC73-A814A0643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738" y="6007100"/>
            <a:ext cx="3575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ເຄື່ອງຕອງນ້ຳໝໍ້ດິນເຜົາ</a:t>
            </a:r>
            <a:endParaRPr lang="en-US" altLang="en-US" sz="2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5608" name="Rectangle 12">
            <a:extLst>
              <a:ext uri="{FF2B5EF4-FFF2-40B4-BE49-F238E27FC236}">
                <a16:creationId xmlns:a16="http://schemas.microsoft.com/office/drawing/2014/main" id="{13DFE3D8-361A-A64C-92BF-0C4842ACD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5450" y="3679825"/>
            <a:ext cx="1282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ຖັງຕອງນ້ຳ</a:t>
            </a:r>
            <a:endParaRPr lang="en-US" altLang="en-US" sz="2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F738CF-C218-2443-8AC9-FE3CE4614A08}"/>
              </a:ext>
            </a:extLst>
          </p:cNvPr>
          <p:cNvSpPr/>
          <p:nvPr/>
        </p:nvSpPr>
        <p:spPr>
          <a:xfrm>
            <a:off x="9478964" y="1738313"/>
            <a:ext cx="1462087" cy="40005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 b="1"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ການຕອງນ້ຳ</a:t>
            </a:r>
            <a:endParaRPr lang="th-TH" altLang="en-US" sz="20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C47EDC-4590-FC44-B483-28B560CB10E9}"/>
              </a:ext>
            </a:extLst>
          </p:cNvPr>
          <p:cNvSpPr/>
          <p:nvPr/>
        </p:nvSpPr>
        <p:spPr>
          <a:xfrm>
            <a:off x="895350" y="1138239"/>
            <a:ext cx="5200650" cy="2427287"/>
          </a:xfrm>
          <a:prstGeom prst="rect">
            <a:avLst/>
          </a:prstGeom>
        </p:spPr>
        <p:txBody>
          <a:bodyPr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90600" indent="-533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lo-LA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ການຕອງນ້ຳ ມີຢູ່ຫຼາຍວິທີ ເຊັ່ນ</a:t>
            </a:r>
            <a:r>
              <a:rPr lang="pt-PT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endParaRPr lang="pt-PT" altLang="en-US" sz="24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lvl="1" eaLnBrk="1" hangingPunct="1">
              <a:lnSpc>
                <a:spcPct val="90000"/>
              </a:lnSpc>
              <a:buFontTx/>
              <a:buBlip>
                <a:blip r:embed="rId5"/>
              </a:buBlip>
            </a:pPr>
            <a:r>
              <a:rPr lang="lo-LA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ນຳໃຊ້ເຄື່ອງຕອງນ້ຳ ໄບໂອແຊນ</a:t>
            </a:r>
            <a:r>
              <a:rPr lang="pt-PT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 </a:t>
            </a:r>
            <a:endParaRPr lang="lo-LA" altLang="en-US" sz="24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lvl="1" eaLnBrk="1" hangingPunct="1">
              <a:lnSpc>
                <a:spcPct val="90000"/>
              </a:lnSpc>
              <a:buFontTx/>
              <a:buBlip>
                <a:blip r:embed="rId5"/>
              </a:buBlip>
            </a:pPr>
            <a:r>
              <a:rPr lang="lo-LA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ເຄື່ອງຕອງນ້ຳໝໍ້ ດິນເຜົາ</a:t>
            </a:r>
            <a:r>
              <a:rPr lang="pt-PT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 </a:t>
            </a:r>
          </a:p>
          <a:p>
            <a:pPr lvl="1" eaLnBrk="1" hangingPunct="1">
              <a:lnSpc>
                <a:spcPct val="90000"/>
              </a:lnSpc>
              <a:buFontTx/>
              <a:buBlip>
                <a:blip r:embed="rId5"/>
              </a:buBlip>
            </a:pPr>
            <a:r>
              <a:rPr lang="lo-LA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ເຄື່ອງຕອງນ້ຳດ້ວຍຊັ້ນຊາຍຊີວະພາບ</a:t>
            </a:r>
            <a:r>
              <a:rPr lang="pt-PT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,</a:t>
            </a:r>
          </a:p>
          <a:p>
            <a:pPr lvl="1" eaLnBrk="1" hangingPunct="1">
              <a:lnSpc>
                <a:spcPct val="90000"/>
              </a:lnSpc>
              <a:buFontTx/>
              <a:buBlip>
                <a:blip r:embed="rId5"/>
              </a:buBlip>
            </a:pPr>
            <a:r>
              <a:rPr lang="lo-LA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ເຄື່ອງຕອງຖັງນ້ຳ  </a:t>
            </a:r>
            <a:r>
              <a:rPr lang="pt-PT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</a:t>
            </a:r>
          </a:p>
          <a:p>
            <a:pPr lvl="1" eaLnBrk="1" hangingPunct="1">
              <a:lnSpc>
                <a:spcPct val="90000"/>
              </a:lnSpc>
              <a:buFontTx/>
              <a:buBlip>
                <a:blip r:embed="rId5"/>
              </a:buBlip>
            </a:pPr>
            <a:r>
              <a:rPr lang="lo-LA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ເຄື່ອງຕອງນ້ຳຊີລະມິກ</a:t>
            </a:r>
            <a:r>
              <a:rPr lang="pt-PT" altLang="en-US" sz="24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  <a:endParaRPr lang="en-US" altLang="en-US" sz="24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25611" name="Picture 12" descr="DSC07898">
            <a:extLst>
              <a:ext uri="{FF2B5EF4-FFF2-40B4-BE49-F238E27FC236}">
                <a16:creationId xmlns:a16="http://schemas.microsoft.com/office/drawing/2014/main" id="{979E5136-4147-2F4D-8E9A-FDF6811B2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4" y="4138614"/>
            <a:ext cx="1658937" cy="19827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2" name="Rectangle 10">
            <a:extLst>
              <a:ext uri="{FF2B5EF4-FFF2-40B4-BE49-F238E27FC236}">
                <a16:creationId xmlns:a16="http://schemas.microsoft.com/office/drawing/2014/main" id="{081FF495-C134-B14E-9874-63F9C03B7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4539" y="6076950"/>
            <a:ext cx="276383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/>
            <a:r>
              <a:rPr lang="lo-LA" altLang="en-US" sz="2000" b="1">
                <a:solidFill>
                  <a:srgbClr val="00206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ເຄື່ອງຕອງນ້ຳຊີລະມິກ</a:t>
            </a:r>
            <a:r>
              <a:rPr lang="pt-PT" altLang="en-US" sz="2000" b="1">
                <a:solidFill>
                  <a:srgbClr val="00206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  <a:endParaRPr lang="en-US" altLang="en-US" sz="2000" b="1">
              <a:solidFill>
                <a:srgbClr val="00206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eaLnBrk="1" hangingPunct="1"/>
            <a:endParaRPr lang="en-US" altLang="en-US" sz="20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25613" name="Picture 3">
            <a:extLst>
              <a:ext uri="{FF2B5EF4-FFF2-40B4-BE49-F238E27FC236}">
                <a16:creationId xmlns:a16="http://schemas.microsoft.com/office/drawing/2014/main" id="{B0A7E70E-5657-7443-A277-3C1EB31CC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7" t="1949" r="-4047" b="-1949"/>
          <a:stretch>
            <a:fillRect/>
          </a:stretch>
        </p:blipFill>
        <p:spPr bwMode="auto">
          <a:xfrm>
            <a:off x="6040438" y="4138614"/>
            <a:ext cx="1504950" cy="202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14" name="Picture 2">
            <a:extLst>
              <a:ext uri="{FF2B5EF4-FFF2-40B4-BE49-F238E27FC236}">
                <a16:creationId xmlns:a16="http://schemas.microsoft.com/office/drawing/2014/main" id="{90CE850B-2272-244A-BC15-153F53547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6" t="38989" r="30408" b="26263"/>
          <a:stretch>
            <a:fillRect/>
          </a:stretch>
        </p:blipFill>
        <p:spPr bwMode="auto">
          <a:xfrm>
            <a:off x="944564" y="4176713"/>
            <a:ext cx="20526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976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53" name="Rectangle 85">
            <a:extLst>
              <a:ext uri="{FF2B5EF4-FFF2-40B4-BE49-F238E27FC236}">
                <a16:creationId xmlns:a16="http://schemas.microsoft.com/office/drawing/2014/main" id="{BD2AEF27-6FAC-BE4B-95D4-5601FBDCAA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1338" y="260350"/>
            <a:ext cx="10693400" cy="7747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o-LA" altLang="en-US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ປະລິມານສານຄຼໍລີນຕ້ອງປະສົມໃສ່ນ້ຳ</a:t>
            </a:r>
            <a:r>
              <a:rPr lang="en-US" altLang="en-US" b="1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    </a:t>
            </a:r>
          </a:p>
        </p:txBody>
      </p:sp>
      <p:pic>
        <p:nvPicPr>
          <p:cNvPr id="26627" name="Picture 6" descr="Recovered_Bmp_25">
            <a:extLst>
              <a:ext uri="{FF2B5EF4-FFF2-40B4-BE49-F238E27FC236}">
                <a16:creationId xmlns:a16="http://schemas.microsoft.com/office/drawing/2014/main" id="{594B4D8B-46B6-324C-A9E8-8E774B53BC8E}"/>
              </a:ext>
            </a:extLst>
          </p:cNvPr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1" y="1514476"/>
            <a:ext cx="4456113" cy="3827463"/>
          </a:xfrm>
        </p:spPr>
      </p:pic>
      <p:graphicFrame>
        <p:nvGraphicFramePr>
          <p:cNvPr id="32863" name="Group 95">
            <a:extLst>
              <a:ext uri="{FF2B5EF4-FFF2-40B4-BE49-F238E27FC236}">
                <a16:creationId xmlns:a16="http://schemas.microsoft.com/office/drawing/2014/main" id="{BBBCEE4A-AA48-8140-8902-EA048A13181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326064" y="1028701"/>
          <a:ext cx="5673725" cy="4000179"/>
        </p:xfrm>
        <a:graphic>
          <a:graphicData uri="http://schemas.openxmlformats.org/drawingml/2006/table">
            <a:tbl>
              <a:tblPr/>
              <a:tblGrid>
                <a:gridCol w="2836862">
                  <a:extLst>
                    <a:ext uri="{9D8B030D-6E8A-4147-A177-3AD203B41FA5}">
                      <a16:colId xmlns:a16="http://schemas.microsoft.com/office/drawing/2014/main" val="2278949177"/>
                    </a:ext>
                  </a:extLst>
                </a:gridCol>
                <a:gridCol w="2836863">
                  <a:extLst>
                    <a:ext uri="{9D8B030D-6E8A-4147-A177-3AD203B41FA5}">
                      <a16:colId xmlns:a16="http://schemas.microsoft.com/office/drawing/2014/main" val="2464474110"/>
                    </a:ext>
                  </a:extLst>
                </a:gridCol>
              </a:tblGrid>
              <a:tr h="3587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ປະ​ເພດນ້ຳ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ປະລິມານ </a:t>
                      </a:r>
                      <a:r>
                        <a:rPr kumimoji="0" lang="lo-LA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ສານ ຄຼໍລີນ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 (</a:t>
                      </a: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ຢອດ ຕໍ່ນ້ຳ 1 ລິດ</a:t>
                      </a: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)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681081"/>
                  </a:ext>
                </a:extLst>
              </a:tr>
              <a:tr h="857250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ນ້ຳບາດານ,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ນ້ຳປະປາ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5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271429"/>
                  </a:ext>
                </a:extLst>
              </a:tr>
              <a:tr h="506413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ນ້ຳສ້າງພື້ນເມືອງ</a:t>
                      </a:r>
                      <a:endParaRPr kumimoji="0" lang="pt-PT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7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532544"/>
                  </a:ext>
                </a:extLst>
              </a:tr>
              <a:tr h="457200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ນ້ຳຫ້ວຍ, ເຊໜອງ</a:t>
                      </a:r>
                      <a:endParaRPr kumimoji="0" lang="pt-PT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9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3660506"/>
                  </a:ext>
                </a:extLst>
              </a:tr>
              <a:tr h="381000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ນ້ຳຝົນ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5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60794"/>
                  </a:ext>
                </a:extLst>
              </a:tr>
              <a:tr h="533400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ນ້ຳລິນ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5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388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1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10</a:t>
                      </a:r>
                      <a:endParaRPr kumimoji="0" lang="en-US" alt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L="118806" marR="118806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481398"/>
                  </a:ext>
                </a:extLst>
              </a:tr>
            </a:tbl>
          </a:graphicData>
        </a:graphic>
      </p:graphicFrame>
      <p:sp>
        <p:nvSpPr>
          <p:cNvPr id="26651" name="Rectangle 96">
            <a:extLst>
              <a:ext uri="{FF2B5EF4-FFF2-40B4-BE49-F238E27FC236}">
                <a16:creationId xmlns:a16="http://schemas.microsoft.com/office/drawing/2014/main" id="{97D62F92-0AFF-5C43-A8BC-248088FFE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62600"/>
            <a:ext cx="6553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lo-LA" altLang="en-US" sz="2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ຂໍ້ມູນຈາກສູນອະນາໄມສີ່ງແວດລ້ອມ ແລະ ຈັດຫານ້ຳສະອາດ</a:t>
            </a:r>
            <a:endParaRPr lang="en-US" altLang="en-US" sz="2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78138519"/>
      </p:ext>
    </p:extLst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679F36A3-3D29-974D-9462-020A7A538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457201"/>
            <a:ext cx="10693400" cy="79216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o-LA" altLang="en-US" b="1" dirty="0">
                <a:solidFill>
                  <a:srgbClr val="2D2D8A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      </a:t>
            </a:r>
            <a:r>
              <a:rPr lang="lo-LA" altLang="en-US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ການນຳໃຊ້ວິດຖ່າຍ</a:t>
            </a:r>
            <a:endParaRPr lang="en-US" altLang="en-US" b="1" dirty="0">
              <a:solidFill>
                <a:schemeClr val="tx1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74101E72-6C76-A349-B8EB-6C406BDEA9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86672" y="1249364"/>
            <a:ext cx="9144000" cy="4511675"/>
          </a:xfrm>
        </p:spPr>
        <p:txBody>
          <a:bodyPr/>
          <a:lstStyle/>
          <a:p>
            <a:pPr marL="0" indent="0">
              <a:buNone/>
            </a:pPr>
            <a:r>
              <a:rPr lang="lo-LA" altLang="en-US" sz="2800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ການນໍໃຊ້ວິດຖ່າຍເຮັດໃຫ້ມີຄວາມເປັນສ່ວນຕົວ, ປອດໄພ ແລະ ມີສຸຂະພາບດີຂຶ້ນກວ່າເດີມ.</a:t>
            </a:r>
          </a:p>
          <a:p>
            <a:pPr marL="0" indent="0">
              <a:buNone/>
            </a:pPr>
            <a:r>
              <a:rPr lang="lo-LA" altLang="en-US" sz="2800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ການນໍາໃຊ້ວິດຖ່າຍຊີວິດຈະມີຄວາມສະດວກສະບາຍຂຶ້ນສຳລັບທ່ານເອງ ແລະ ລູກໆ</a:t>
            </a:r>
          </a:p>
          <a:p>
            <a:pPr marL="0" indent="0">
              <a:buNone/>
            </a:pPr>
            <a:r>
              <a:rPr lang="lo-LA" altLang="en-US" sz="2800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- ທຸກຄົນຖ່າຍໃສ່ວິດເຮັດໃຫ້ເຊື້ອພະຍາດບໍ່ແຜ່ຂະຫຍາຍກ່ອນນໍາໃຊ້ວິດຖ່າຍແລະຫຼັງອອກຈາກຫ້ອງນໍ້າຕ້ອງລ້າງມືໃສ່ສະບູລ້າງມືດ້ວຍນໍ້າທີ່ສະອາດ</a:t>
            </a:r>
            <a:endParaRPr lang="en-US" altLang="en-US" sz="9600" dirty="0">
              <a:solidFill>
                <a:schemeClr val="tx1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479374-D736-40FD-97D4-866B1AADC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0" y="4291390"/>
            <a:ext cx="2255716" cy="20883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4F5F26-CF3D-47F6-8C03-72C65ECE0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041" y="4272535"/>
            <a:ext cx="2817173" cy="210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9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E6CB67-CB38-7B4C-B7E8-8334B2818885}"/>
              </a:ext>
            </a:extLst>
          </p:cNvPr>
          <p:cNvGrpSpPr/>
          <p:nvPr/>
        </p:nvGrpSpPr>
        <p:grpSpPr>
          <a:xfrm>
            <a:off x="209551" y="892177"/>
            <a:ext cx="3763735" cy="3113766"/>
            <a:chOff x="155576" y="1654177"/>
            <a:chExt cx="3839481" cy="3129988"/>
          </a:xfrm>
        </p:grpSpPr>
        <p:pic>
          <p:nvPicPr>
            <p:cNvPr id="21506" name="Picture 3">
              <a:extLst>
                <a:ext uri="{FF2B5EF4-FFF2-40B4-BE49-F238E27FC236}">
                  <a16:creationId xmlns:a16="http://schemas.microsoft.com/office/drawing/2014/main" id="{E111C7F9-0CD7-164F-B14D-2A9A7F58F1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6" y="1654177"/>
              <a:ext cx="3839481" cy="3129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Quad Arrow 1">
              <a:extLst>
                <a:ext uri="{FF2B5EF4-FFF2-40B4-BE49-F238E27FC236}">
                  <a16:creationId xmlns:a16="http://schemas.microsoft.com/office/drawing/2014/main" id="{0288A060-D401-A84D-98C9-B4AB6EEB3905}"/>
                </a:ext>
              </a:extLst>
            </p:cNvPr>
            <p:cNvSpPr/>
            <p:nvPr/>
          </p:nvSpPr>
          <p:spPr>
            <a:xfrm rot="19228281">
              <a:off x="1280706" y="2442328"/>
              <a:ext cx="1113185" cy="1185491"/>
            </a:xfrm>
            <a:prstGeom prst="quad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/>
            </a:p>
          </p:txBody>
        </p:sp>
      </p:grpSp>
      <p:pic>
        <p:nvPicPr>
          <p:cNvPr id="20484" name="Picture 5" descr="Picture 134">
            <a:extLst>
              <a:ext uri="{FF2B5EF4-FFF2-40B4-BE49-F238E27FC236}">
                <a16:creationId xmlns:a16="http://schemas.microsoft.com/office/drawing/2014/main" id="{D62068A6-6FE6-B945-971A-CCAB5A1D25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6925" y="2089150"/>
            <a:ext cx="2540000" cy="3201988"/>
          </a:xfr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3DC19FA-59E2-E744-8BE9-E5D92AE0C5D8}"/>
              </a:ext>
            </a:extLst>
          </p:cNvPr>
          <p:cNvCxnSpPr/>
          <p:nvPr/>
        </p:nvCxnSpPr>
        <p:spPr>
          <a:xfrm flipV="1">
            <a:off x="7767638" y="3079751"/>
            <a:ext cx="1681162" cy="15795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8AD87CA-167F-B649-B463-1FAB7F1384AF}"/>
              </a:ext>
            </a:extLst>
          </p:cNvPr>
          <p:cNvCxnSpPr/>
          <p:nvPr/>
        </p:nvCxnSpPr>
        <p:spPr>
          <a:xfrm flipV="1">
            <a:off x="7848600" y="3846514"/>
            <a:ext cx="1600200" cy="763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874959E-7F37-3342-B651-96191044D311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7848600" y="4403726"/>
            <a:ext cx="1524000" cy="2000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198CD12-EE7F-F74E-892E-A319CF7B602F}"/>
              </a:ext>
            </a:extLst>
          </p:cNvPr>
          <p:cNvCxnSpPr/>
          <p:nvPr/>
        </p:nvCxnSpPr>
        <p:spPr>
          <a:xfrm>
            <a:off x="7767639" y="4591050"/>
            <a:ext cx="1614487" cy="5270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9" name="Rectangle 2">
            <a:extLst>
              <a:ext uri="{FF2B5EF4-FFF2-40B4-BE49-F238E27FC236}">
                <a16:creationId xmlns:a16="http://schemas.microsoft.com/office/drawing/2014/main" id="{802C553D-7E86-D54D-90DA-0FE8CE7FB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6" y="1100139"/>
            <a:ext cx="3429000" cy="1120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1" dirty="0" err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ອາຈົມ</a:t>
            </a:r>
            <a:r>
              <a:rPr lang="en-US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1g (</a:t>
            </a:r>
            <a:r>
              <a:rPr lang="en-US" altLang="en-US" sz="2000" b="1" dirty="0" err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ກຼາມ</a:t>
            </a:r>
            <a:r>
              <a:rPr lang="en-US" altLang="en-US" sz="20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) </a:t>
            </a:r>
            <a:r>
              <a:rPr lang="en-US" altLang="en-US" sz="2000" b="1" dirty="0" err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ສາມາດມີເຊື້ອພະຍາດ</a:t>
            </a:r>
            <a:endParaRPr lang="en-US" altLang="en-US" sz="1400" b="1" dirty="0">
              <a:latin typeface="Saysettha Lao" panose="020B0504020207020204" pitchFamily="34" charset="77"/>
            </a:endParaRPr>
          </a:p>
          <a:p>
            <a:pPr algn="ctr" eaLnBrk="1" hangingPunct="1">
              <a:lnSpc>
                <a:spcPct val="12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1" dirty="0">
              <a:latin typeface="Saysettha Lao" panose="020B0504020207020204" pitchFamily="34" charset="77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endParaRPr lang="en-US" altLang="en-US" sz="1100" b="1" dirty="0">
              <a:latin typeface="Saysettha Lao" panose="020B0504020207020204" pitchFamily="34" charset="77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endParaRPr lang="en-US" altLang="en-US" sz="1100" b="1" dirty="0">
              <a:latin typeface="Saysettha Lao" panose="020B0504020207020204" pitchFamily="34" charset="77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1000" dirty="0">
                <a:latin typeface="Saysettha Lao" panose="020B0504020207020204" pitchFamily="34" charset="77"/>
              </a:rPr>
              <a:t>  </a:t>
            </a:r>
            <a:endParaRPr lang="af-ZA" altLang="en-US" sz="1000" dirty="0">
              <a:latin typeface="Saysettha Lao" panose="020B0504020207020204" pitchFamily="34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AA661E-86D0-EE4D-8690-3413F1BE5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2679700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10,000,000 ຈຸລະໂລກ</a:t>
            </a:r>
            <a:endParaRPr lang="en-US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EEDA82-9ECF-DE4F-92CF-E19998EF8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3446463"/>
            <a:ext cx="2514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1,000,000  ເຊື້ອພະຍາດ</a:t>
            </a:r>
            <a:endParaRPr lang="en-US" altLang="en-US" sz="20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EF5506-C8B9-834D-9D1B-18286B5DB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4203700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1,000 ໄຂ່ແມ່ກາຟາກ</a:t>
            </a:r>
            <a:endParaRPr lang="en-US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DD8831-BF33-D54F-AD59-795D86050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7850" y="4919663"/>
            <a:ext cx="1885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100 ແມ່ທ້ອງ</a:t>
            </a:r>
            <a:endParaRPr lang="en-US" altLang="en-US" sz="20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1758" name="Rectangle 2">
            <a:extLst>
              <a:ext uri="{FF2B5EF4-FFF2-40B4-BE49-F238E27FC236}">
                <a16:creationId xmlns:a16="http://schemas.microsoft.com/office/drawing/2014/main" id="{526A2A00-E5CA-1044-B89E-3CB7AA732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1" y="166688"/>
            <a:ext cx="427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3200" b="1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ວົງຈອນຂອງເຊື້ອພະຍາດ</a:t>
            </a:r>
            <a:endParaRPr lang="en-US" altLang="en-US" sz="3200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6E8567E-408E-0E4F-BB8D-A1D8E0644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08" y="4228307"/>
            <a:ext cx="2295800" cy="2473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362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animBg="1"/>
      <p:bldP spid="24" grpId="0"/>
      <p:bldP spid="30" grpId="0"/>
      <p:bldP spid="31" grpId="0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232385F3-4AB1-424F-94DC-B4E1761215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0" y="381001"/>
            <a:ext cx="5880100" cy="639763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lo-LA" altLang="en-US" sz="4000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2.2. ການລ້າງມືດ້ວຍສະບູ</a:t>
            </a:r>
            <a:endParaRPr lang="en-US" altLang="en-US" sz="4000" b="1" dirty="0">
              <a:solidFill>
                <a:schemeClr val="tx1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36C64124-C1D2-9240-85EB-21673587C5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89737" y="922338"/>
            <a:ext cx="4183063" cy="348682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lo-LA" altLang="en-US" sz="20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>
              <a:buNone/>
            </a:pPr>
            <a:r>
              <a:rPr lang="lo-LA" altLang="en-US" sz="2800" dirty="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ການລ້າງມື ແລະ ຮັກສາຄວາມສະອາດດ້ວຍສະບູທີ່ຖືກວິທີຈະຊ່ວຍຊຳລະ ແລະ ປ້ອງກັນການແຜ່ກະຈາຍຂອງເຊື້ອພະຍາດ ແລະ ປົກປ້ອງເດັກນ້ອຍໃຫ້ປອດໄພຈາກການເຈັບເປັນ.</a:t>
            </a:r>
            <a:endParaRPr lang="en-US" altLang="en-US" sz="2800" dirty="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 algn="just">
              <a:buNone/>
            </a:pPr>
            <a:endParaRPr lang="en-US" altLang="en-US" b="1" dirty="0"/>
          </a:p>
        </p:txBody>
      </p:sp>
      <p:pic>
        <p:nvPicPr>
          <p:cNvPr id="33796" name="Picture 2">
            <a:extLst>
              <a:ext uri="{FF2B5EF4-FFF2-40B4-BE49-F238E27FC236}">
                <a16:creationId xmlns:a16="http://schemas.microsoft.com/office/drawing/2014/main" id="{A3F91564-EEBD-4A47-A842-40BC0F7D1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914401"/>
            <a:ext cx="5940425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33797" name="TextBox 1">
            <a:extLst>
              <a:ext uri="{FF2B5EF4-FFF2-40B4-BE49-F238E27FC236}">
                <a16:creationId xmlns:a16="http://schemas.microsoft.com/office/drawing/2014/main" id="{E9496ED9-CA5A-1C45-871C-FA4906C88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338" y="922338"/>
            <a:ext cx="2474912" cy="83026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lo-LA" altLang="en-US" sz="2400" b="1">
              <a:solidFill>
                <a:srgbClr val="0070C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eaLnBrk="1" hangingPunct="1"/>
            <a:endParaRPr lang="en-US" altLang="en-US" sz="2400" b="1">
              <a:solidFill>
                <a:srgbClr val="0070C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798" name="TextBox 2">
            <a:extLst>
              <a:ext uri="{FF2B5EF4-FFF2-40B4-BE49-F238E27FC236}">
                <a16:creationId xmlns:a16="http://schemas.microsoft.com/office/drawing/2014/main" id="{94DB23ED-8D44-2E4A-9551-EBC543C5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9" y="3657600"/>
            <a:ext cx="890587" cy="2301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9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ຈັບອາຫານ</a:t>
            </a:r>
            <a:endParaRPr lang="en-US" altLang="en-US" sz="9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799" name="TextBox 3">
            <a:extLst>
              <a:ext uri="{FF2B5EF4-FFF2-40B4-BE49-F238E27FC236}">
                <a16:creationId xmlns:a16="http://schemas.microsoft.com/office/drawing/2014/main" id="{9E31ADE6-55C5-4D49-9810-7EFBB743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539" y="3657600"/>
            <a:ext cx="892175" cy="23018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9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ໃຊ້ຫ້ອງນໍ້າ</a:t>
            </a:r>
            <a:endParaRPr lang="en-US" altLang="en-US" sz="9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800" name="TextBox 4">
            <a:extLst>
              <a:ext uri="{FF2B5EF4-FFF2-40B4-BE49-F238E27FC236}">
                <a16:creationId xmlns:a16="http://schemas.microsoft.com/office/drawing/2014/main" id="{732AE228-221A-1140-9CA3-D7C3CA8CA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214" y="5867400"/>
            <a:ext cx="1189037" cy="228600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o-LA" altLang="en-US" sz="9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ລ້າງກົ້ນລູກ</a:t>
            </a:r>
            <a:endParaRPr lang="en-US" altLang="en-US" sz="9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801" name="TextBox 5">
            <a:extLst>
              <a:ext uri="{FF2B5EF4-FFF2-40B4-BE49-F238E27FC236}">
                <a16:creationId xmlns:a16="http://schemas.microsoft.com/office/drawing/2014/main" id="{8C79CEF2-EDC3-0541-9721-6D0E333FA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688" y="5867400"/>
            <a:ext cx="1187450" cy="36988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9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ອານາໄມ, ສຳພັດ ຫຼື ຈັບສັດລ້ຽງ</a:t>
            </a:r>
            <a:endParaRPr lang="en-US" altLang="en-US" sz="9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802" name="TextBox 7">
            <a:extLst>
              <a:ext uri="{FF2B5EF4-FFF2-40B4-BE49-F238E27FC236}">
                <a16:creationId xmlns:a16="http://schemas.microsoft.com/office/drawing/2014/main" id="{E4F2D828-9387-6F4D-9161-962B3837E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1" y="5943600"/>
            <a:ext cx="1871663" cy="2301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o-LA" altLang="en-US" sz="9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ປ້ອນເຂົ້າລູກ, ກິນເຂົ້າ</a:t>
            </a:r>
            <a:endParaRPr lang="en-US" altLang="en-US" sz="9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803" name="TextBox 9">
            <a:extLst>
              <a:ext uri="{FF2B5EF4-FFF2-40B4-BE49-F238E27FC236}">
                <a16:creationId xmlns:a16="http://schemas.microsoft.com/office/drawing/2014/main" id="{DFB117FA-69F3-7B4E-AC0E-1C6210556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6" y="3995738"/>
            <a:ext cx="593725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1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ກ່ອນ</a:t>
            </a:r>
            <a:endParaRPr lang="en-US" altLang="en-US" sz="1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 useBgFill="1">
        <p:nvSpPr>
          <p:cNvPr id="33804" name="TextBox 11">
            <a:extLst>
              <a:ext uri="{FF2B5EF4-FFF2-40B4-BE49-F238E27FC236}">
                <a16:creationId xmlns:a16="http://schemas.microsoft.com/office/drawing/2014/main" id="{DD21E26D-FC34-9F42-9367-84745CDF2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4" y="3995738"/>
            <a:ext cx="593725" cy="24606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1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ກ່ອນ</a:t>
            </a:r>
            <a:endParaRPr lang="en-US" altLang="en-US" sz="1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805" name="TextBox 13">
            <a:extLst>
              <a:ext uri="{FF2B5EF4-FFF2-40B4-BE49-F238E27FC236}">
                <a16:creationId xmlns:a16="http://schemas.microsoft.com/office/drawing/2014/main" id="{1A5A474D-DC4F-D04D-9303-9D3E070F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8" y="3978275"/>
            <a:ext cx="449262" cy="254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1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ຫຼັງ</a:t>
            </a:r>
            <a:endParaRPr lang="en-US" altLang="en-US" sz="1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3806" name="TextBox 14">
            <a:extLst>
              <a:ext uri="{FF2B5EF4-FFF2-40B4-BE49-F238E27FC236}">
                <a16:creationId xmlns:a16="http://schemas.microsoft.com/office/drawing/2014/main" id="{1E8FF1D3-72A6-4A4F-8F8E-89F5A2480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6" y="4038600"/>
            <a:ext cx="449263" cy="254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1000" b="1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ຫຼັງ</a:t>
            </a:r>
            <a:endParaRPr lang="en-US" altLang="en-US" sz="1000" b="1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7EA8B96-757F-5347-B6F7-FFB28F3F1B59}"/>
              </a:ext>
            </a:extLst>
          </p:cNvPr>
          <p:cNvSpPr/>
          <p:nvPr/>
        </p:nvSpPr>
        <p:spPr>
          <a:xfrm>
            <a:off x="71438" y="1509714"/>
            <a:ext cx="762001" cy="4841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o-LA" sz="800" dirty="0">
                <a:solidFill>
                  <a:schemeClr val="tx1"/>
                </a:solidFill>
              </a:rPr>
              <a:t>ກ່ອນ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69241A-4C8D-6644-A85C-D07D1994049C}"/>
              </a:ext>
            </a:extLst>
          </p:cNvPr>
          <p:cNvSpPr/>
          <p:nvPr/>
        </p:nvSpPr>
        <p:spPr>
          <a:xfrm>
            <a:off x="4413250" y="1531939"/>
            <a:ext cx="762000" cy="4841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o-LA" sz="800" dirty="0">
                <a:solidFill>
                  <a:schemeClr val="tx1"/>
                </a:solidFill>
              </a:rPr>
              <a:t>ຫຼັງ</a:t>
            </a:r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A6BEF9-A0D0-453F-AD88-C9ACDF749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975" y="4292600"/>
            <a:ext cx="3475021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74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Content Placeholder 3">
            <a:extLst>
              <a:ext uri="{FF2B5EF4-FFF2-40B4-BE49-F238E27FC236}">
                <a16:creationId xmlns:a16="http://schemas.microsoft.com/office/drawing/2014/main" id="{5B373E90-EBE4-F240-BFDD-31876FDA25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1" y="152400"/>
            <a:ext cx="6162675" cy="6172200"/>
          </a:xfr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42E21DB-BC4D-6A41-86E1-3589A8300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52400"/>
            <a:ext cx="5635625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86900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F8F-1860-CAE2-2FFB-E9AC9890729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Lesson learning outcomes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A85B-B586-7B95-1D60-38418F497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ເຂົ້າໃຈຄວາມສໍາຄັນຂອງຄວາມປອດໄພອາຫານທີ່ດີຕໍ່ສຸຂະພາບ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ປະຕິບັດໄດ້ຖືກຕ້ອງໃນການນໍາໃຊ້ນໍ້າສະອາດ ແລະ ວິດຖ່າຍ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ປະຕິບັດການລ້າງມືດ້ວຍສະບູ ຢ່າງສະໝໍາສະເຫມີ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ນໍາຫຼັກການຄຸ້ມຄອງຂີ້ເຫຍື້ອມາໃຊ້ໄດ້ຢ່າງຖືກວິທີ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>
              <a:buFontTx/>
              <a:buChar char="-"/>
            </a:pPr>
            <a:endParaRPr lang="en-US" sz="1800" dirty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endParaRPr lang="lo-LA" sz="1800" dirty="0">
              <a:solidFill>
                <a:schemeClr val="accent2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en-US" sz="1800" dirty="0">
              <a:solidFill>
                <a:schemeClr val="accent2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sz="2800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en-US" sz="2800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buFontTx/>
              <a:buChar char="-"/>
            </a:pPr>
            <a:endParaRPr lang="en-US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EDF13-BC08-3E4F-426B-E20DC5B8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11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>
            <a:extLst>
              <a:ext uri="{FF2B5EF4-FFF2-40B4-BE49-F238E27FC236}">
                <a16:creationId xmlns:a16="http://schemas.microsoft.com/office/drawing/2014/main" id="{01C2A084-95FD-B540-B746-10E08D8CB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5551" y="287338"/>
            <a:ext cx="9801225" cy="70326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o-LA" altLang="en-US" sz="3200" b="1" dirty="0">
                <a:solidFill>
                  <a:schemeClr val="tx1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2.3. ການຈັດກຽມອາຫານທີ່ຖືກຕ້ອງແລະເໝາະສົມ</a:t>
            </a:r>
            <a:endParaRPr lang="en-US" altLang="en-US" sz="3200" b="1" dirty="0">
              <a:solidFill>
                <a:schemeClr val="tx1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37891" name="Content Placeholder 3">
            <a:extLst>
              <a:ext uri="{FF2B5EF4-FFF2-40B4-BE49-F238E27FC236}">
                <a16:creationId xmlns:a16="http://schemas.microsoft.com/office/drawing/2014/main" id="{B7D75AD7-FCEE-3840-97C6-C754459CA4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5"/>
          <a:stretch>
            <a:fillRect/>
          </a:stretch>
        </p:blipFill>
        <p:spPr>
          <a:xfrm>
            <a:off x="155576" y="1457849"/>
            <a:ext cx="5572125" cy="4810125"/>
          </a:xfrm>
          <a:noFill/>
        </p:spPr>
      </p:pic>
      <p:sp>
        <p:nvSpPr>
          <p:cNvPr id="37892" name="Content Placeholder 2">
            <a:extLst>
              <a:ext uri="{FF2B5EF4-FFF2-40B4-BE49-F238E27FC236}">
                <a16:creationId xmlns:a16="http://schemas.microsoft.com/office/drawing/2014/main" id="{89DE0E85-ED9D-0A46-ACBF-E4F5C8DF4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752600"/>
            <a:ext cx="6096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ການຈັດກຽມອາຫານທີ່ບໍ່ສະອາດຈະນຳໄປສູ່ຄວາມອັນຕະລາຍຍ້ອນມີເຊື້ອພະຍາດປົນເປື້ອນເຮັດໃຫ້ເດັກເຈັບປ່ວຍ. ເດັກບໍ່ສາມາດຕ້ານທານກັບການເຈັບເປັນຈາກພະຍາດ, ສະນັ້ນຕ້ອງ:</a:t>
            </a:r>
            <a:endParaRPr lang="en-US" altLang="en-US" sz="20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ü"/>
            </a:pPr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ຮັກສາຄວາມສະອາດ</a:t>
            </a:r>
            <a:endParaRPr lang="en-US" altLang="en-US" sz="2000"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ü"/>
            </a:pPr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ແຍກອາຫານດິບ ແລະ ສຸກອອກຈາກກັນ</a:t>
            </a:r>
            <a:r>
              <a:rPr lang="en-US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ü"/>
            </a:pPr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ປຸງແຕ່ງອາຫານໃຫ້ສຸກດີ</a:t>
            </a:r>
            <a:r>
              <a:rPr lang="en-US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ü"/>
            </a:pPr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ເກັບຮັກສາອາຫານໃນອຸນນະພູມທີ່ເໝາະສົມ</a:t>
            </a:r>
            <a:r>
              <a:rPr lang="en-US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ü"/>
            </a:pPr>
            <a:r>
              <a:rPr lang="lo-LA" altLang="en-US" sz="2000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 ນໍາໃຊ້ນໍ້າສະອາດ ແລະ ອາຫານສົດຈາກແຫຼ່ງທີ່ປອດໄພ</a:t>
            </a:r>
            <a:r>
              <a:rPr lang="en-US" altLang="en-US"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.</a:t>
            </a:r>
          </a:p>
        </p:txBody>
      </p:sp>
      <p:pic>
        <p:nvPicPr>
          <p:cNvPr id="37893" name="Picture 2">
            <a:extLst>
              <a:ext uri="{FF2B5EF4-FFF2-40B4-BE49-F238E27FC236}">
                <a16:creationId xmlns:a16="http://schemas.microsoft.com/office/drawing/2014/main" id="{A31D8236-1A89-964C-807E-640435905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644650"/>
            <a:ext cx="1511300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4" name="TextBox 3">
            <a:extLst>
              <a:ext uri="{FF2B5EF4-FFF2-40B4-BE49-F238E27FC236}">
                <a16:creationId xmlns:a16="http://schemas.microsoft.com/office/drawing/2014/main" id="{CEBF96DB-D5C3-444B-8437-8B385DFBE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3429001"/>
            <a:ext cx="1668463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1200" b="1">
                <a:solidFill>
                  <a:srgbClr val="0070C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ປຸງແຕ່ງອາຫານຢູ່ບ່ອນສະອາດ</a:t>
            </a:r>
            <a:endParaRPr lang="en-US" altLang="en-US" sz="1200" b="1">
              <a:solidFill>
                <a:srgbClr val="0070C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7895" name="TextBox 5">
            <a:extLst>
              <a:ext uri="{FF2B5EF4-FFF2-40B4-BE49-F238E27FC236}">
                <a16:creationId xmlns:a16="http://schemas.microsoft.com/office/drawing/2014/main" id="{5DDAEA68-2AC4-1F4F-8EF6-CCAF6F757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5610226"/>
            <a:ext cx="166846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o-LA" altLang="en-US" sz="1400" b="1">
                <a:solidFill>
                  <a:srgbClr val="0070C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ທຳຄວາມສະອາດເຄື່ອງໃຊ້ຂອງລູກ</a:t>
            </a:r>
            <a:endParaRPr lang="en-US" altLang="en-US" sz="1400" b="1">
              <a:solidFill>
                <a:srgbClr val="0070C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7896" name="TextBox 7">
            <a:extLst>
              <a:ext uri="{FF2B5EF4-FFF2-40B4-BE49-F238E27FC236}">
                <a16:creationId xmlns:a16="http://schemas.microsoft.com/office/drawing/2014/main" id="{3D21FEA8-87DD-624D-BB83-A34EA246A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3850" y="5133976"/>
            <a:ext cx="1257300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o-LA" altLang="en-US" sz="1200" b="1">
                <a:solidFill>
                  <a:srgbClr val="0070C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ປິດຖັງນໍ້າ</a:t>
            </a:r>
            <a:endParaRPr lang="en-US" altLang="en-US" sz="1200" b="1">
              <a:solidFill>
                <a:srgbClr val="0070C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7897" name="TextBox 3">
            <a:extLst>
              <a:ext uri="{FF2B5EF4-FFF2-40B4-BE49-F238E27FC236}">
                <a16:creationId xmlns:a16="http://schemas.microsoft.com/office/drawing/2014/main" id="{F78D7A84-66A6-1045-B5B7-1F4990DEB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567238"/>
            <a:ext cx="1257300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1200" b="1">
                <a:solidFill>
                  <a:srgbClr val="0070C0"/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ອາຫານທີ່ມີຝາປິດບໍ່ໃຫ້ແມງໄມ້ຕອມ</a:t>
            </a:r>
            <a:endParaRPr lang="en-US" altLang="en-US" sz="1200" b="1">
              <a:solidFill>
                <a:srgbClr val="0070C0"/>
              </a:solidFill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7396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P14">
            <a:extLst>
              <a:ext uri="{FF2B5EF4-FFF2-40B4-BE49-F238E27FC236}">
                <a16:creationId xmlns:a16="http://schemas.microsoft.com/office/drawing/2014/main" id="{60A2C0D2-7BAE-C048-8F63-715D381E6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4" y="1371600"/>
            <a:ext cx="113045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5">
            <a:extLst>
              <a:ext uri="{FF2B5EF4-FFF2-40B4-BE49-F238E27FC236}">
                <a16:creationId xmlns:a16="http://schemas.microsoft.com/office/drawing/2014/main" id="{64F140FC-FB3F-C641-89FE-CA9FFA8FF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1425" y="3276600"/>
            <a:ext cx="1881188" cy="13716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th-TH" altLang="en-US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124FA828-D233-FE4D-8EFB-A9EDD6A6C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50" y="4895850"/>
            <a:ext cx="1881188" cy="13716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th-TH" altLang="en-US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54CB794-C249-874B-A9D5-BD660E555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4419600"/>
            <a:ext cx="1881188" cy="13716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th-TH" altLang="en-US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9702" name="Picture 8" descr="P45">
            <a:extLst>
              <a:ext uri="{FF2B5EF4-FFF2-40B4-BE49-F238E27FC236}">
                <a16:creationId xmlns:a16="http://schemas.microsoft.com/office/drawing/2014/main" id="{035784E6-74F7-AF49-A4EA-E86404B7A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551" y="4648200"/>
            <a:ext cx="25701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A47FC0-64E0-E64B-8B41-546CFF817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3" y="333375"/>
            <a:ext cx="105833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o-LA" altLang="en-US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2.4 ການກໍາຈັດຂີ້ເຫຍື້ອ, ນໍ້າເປື້ອນ ແລະ ອາຈົມສັດລ້ຽງ</a:t>
            </a:r>
            <a:endParaRPr lang="th-TH" altLang="en-US" sz="4400" b="1" dirty="0">
              <a:effectLst>
                <a:outerShdw blurRad="38100" dist="38100" dir="2700000" algn="tl">
                  <a:srgbClr val="C0C0C0"/>
                </a:outerShdw>
              </a:effectLst>
              <a:latin typeface="Phetsarath OT" panose="02000500000000000000" pitchFamily="2" charset="77"/>
              <a:ea typeface="Phetsarath OT" panose="02000500000000000000" pitchFamily="2" charset="77"/>
              <a:cs typeface="Phetsarath OT" panose="020005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678708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9302"/>
            <a:ext cx="10515600" cy="923348"/>
          </a:xfrm>
          <a:solidFill>
            <a:srgbClr val="92D050"/>
          </a:solidFill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Summary and conclusion</a:t>
            </a:r>
            <a:r>
              <a:rPr lang="lo-LA" dirty="0">
                <a:solidFill>
                  <a:schemeClr val="tx1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 (ສັງລວມ ແລະ ສະຫຼຸບ)</a:t>
            </a:r>
            <a:r>
              <a:rPr lang="en-US" dirty="0">
                <a:solidFill>
                  <a:schemeClr val="tx1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876" y="1381201"/>
            <a:ext cx="9794450" cy="4950204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ນັກຮຽນໄດ້ຄວາມຮູ້ ແລະ ເຂົ້າໃຈວ່າ </a:t>
            </a:r>
            <a:r>
              <a:rPr kumimoji="0" lang="lo-L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ຄວາມປອດໄພຂອງອາຫານ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ເປັນພື້ນຖານສໍາຄັນທີ່ຊ່ວຍປົກປ້ອງຮ່າງກາຍຈາກ</a:t>
            </a:r>
            <a:r>
              <a:rPr lang="lo-LA" altLang="en-US" sz="20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ພະຍາດ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ຕິດຕໍ່ ແລະ ຊ່ວຍຮັກສາສຸຂະພາບໃຫ້ແຂງແຮງ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ຮູ້ວ່າການນໍາໃຊ້ </a:t>
            </a:r>
            <a:r>
              <a:rPr kumimoji="0" lang="lo-L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ນໍ້າສະອາດ ແລະ ການໃຊ້ວິດຖ່າຍທີ່ຖືກວິທີ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ບໍ່ແມ່ນແຕ່ປົກປ້ອງຕົນເອງຈາກພະຍາດ ແຕ່ຍັງຊ່ວຍຮັກສາສິ່ງແວດລ້ອມ ແລະ ຊຸມຊົນໃຫ້ປອດໄພດ້ວຍ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ສາມາດອະທິບາຍໄດ້ວ່າ </a:t>
            </a:r>
            <a:r>
              <a:rPr kumimoji="0" lang="lo-L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ການລ້າງມືດ້ວຍສະບູ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ເປັນວິທີທີ່ງ່າຍ ແຕ່ມີປະສິດທິຜົນຫຼາຍ ໃນການຫຼຸດການເຊື້ອ</a:t>
            </a:r>
            <a:r>
              <a:rPr lang="lo-LA" altLang="en-US" sz="20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ພະຍາດ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ທີ່ຈະເຂົ້າສູ່ຮ່າງກາຍ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ເຂົ້າໃຈວ່າ </a:t>
            </a:r>
            <a:r>
              <a:rPr kumimoji="0" lang="lo-L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ການຄຸ້ມຄອງຂີ້ເຫຍື້ອຢ່າງຖືກວິທີ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ຊ່ວຍຫຼຸດຜົນກະທົບຕໍ່ສິ່ງແວດລ້ອມ ແລະ ປ້ອງກັນພະຍາດທີ່ອາດຈະເກີດຂຶ້ນໃນຊຸມຊົນ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  <a:endParaRPr kumimoji="0" lang="lo-LA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➡️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ສຸດທ້າຍ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ບົດຮຽນນີ້ເຮັດໃຫ້ນັກຮຽນບໍ່ພຽງແຕ່ເຂົ້າໃຈທາງດ້ານທິດສະດີ ແຕ່ຍັງສາມາດນໍາໄປປະຕິບັດໃນຊີວິດປະຈໍາວັນເພື່ອສ້າງສຸຂະພາບທີ່ດີ ແລະ ຊີວິດທີ່ປອດໄພ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04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5A94-7907-5DA7-57F6-882F2953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1935"/>
          </a:xfrm>
          <a:solidFill>
            <a:srgbClr val="92D050"/>
          </a:solidFill>
        </p:spPr>
        <p:txBody>
          <a:bodyPr anchor="ctr"/>
          <a:lstStyle/>
          <a:p>
            <a:r>
              <a:rPr lang="en-US" dirty="0">
                <a:solidFill>
                  <a:schemeClr val="tx1"/>
                </a:solidFill>
              </a:rPr>
              <a:t>Post quiz  (test)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F5B7E-BC30-7B42-D5AD-A6EA0A29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959D18-8892-412E-B257-1F17D0172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560648"/>
              </p:ext>
            </p:extLst>
          </p:nvPr>
        </p:nvGraphicFramePr>
        <p:xfrm>
          <a:off x="429228" y="1938462"/>
          <a:ext cx="10640367" cy="3889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61">
                <a:tc>
                  <a:txBody>
                    <a:bodyPr/>
                    <a:lstStyle/>
                    <a:p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1. ຄວາມປອດໄພໃນອາຫານແມ່ນວິທະຍາສາດອັນນື່ທີ່ຊ່ວຍໃຫ້ອາຫານມີຄວາມປອດໄພຈາກເຊື້ອພະຍາດ ແລະ ອັນຕະລາຍອື່ນໆ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ກ. ຖືກ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ຂ. ຜິດ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: ກ</a:t>
                      </a:r>
                      <a:endParaRPr lang="en-US" sz="14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 ແມ່ນວິທະຍາສາດອັນນື່ທີ່ຊ່ວຍໃຫ້ອາຫານມີຄວາມປອດໄພຈາກເຊື້ອພະຍາດ ແລະ ອັນຕະລາຍອື່ນໆ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2. ນໍ້າທີ່ປົນ ມີເຊື້ອພະຍາດໃນອາຫານ ອາດເກີດຜົນໃດ?</a:t>
                      </a:r>
                      <a:endParaRPr lang="en-US" sz="14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ທ້ອງຮ້າຍ</a:t>
                      </a: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ເກີດອາການເປັນຫວັດ</a:t>
                      </a: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ມີໂອກາດເປັນອັນຕາຍໃນບາງເຄື່ອງ</a:t>
                      </a: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ທັງ </a:t>
                      </a: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A, B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ແລະ </a:t>
                      </a: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ນໍ້າປົນອາດມີເຊື້ອພະຍາດ ເຊິ່ງສາມາດກໍ່ເກີດອາການທ້ອງຮ້າຍ, ການເປັນຫວັດ ຫຼືອັນຕາຍໃນບາງກໍ່ລະບາຍ</a:t>
                      </a:r>
                      <a:endParaRPr lang="en-US" sz="14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6110">
                <a:tc>
                  <a:txBody>
                    <a:bodyPr/>
                    <a:lstStyle/>
                    <a:p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ນໍ້າທີ່ປົນ ເຊິ່ງອາດມີເຊື້ອພະຍາດ ຄວນຫຼີກເລີກໃນເຄື່ອງດື່ມໃນແນວໃດ?</a:t>
                      </a:r>
                      <a:endParaRPr lang="en-US" sz="14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ດື່ມທົ່ວໄປເລີຍ</a:t>
                      </a: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ຕົ່ມນໍ້າກ່ອນດື່ມ</a:t>
                      </a: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ຜະລິດນໍ້າສະອາດເທົ່ານັ້ນ</a:t>
                      </a:r>
                      <a:b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endParaRPr lang="en-US" sz="1400" b="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B</a:t>
                      </a:r>
                      <a:endParaRPr lang="en-US" sz="14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ການຕົ່ມນໍ້າແມ່ນໃຊ້ຄວາມຮ້ອນຂ້າເຊື້ອພະຍາດໄດ້</a:t>
                      </a:r>
                      <a:endParaRPr lang="en-US" sz="14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7516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5A94-7907-5DA7-57F6-882F2953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1935"/>
          </a:xfrm>
          <a:solidFill>
            <a:srgbClr val="92D050"/>
          </a:solidFill>
        </p:spPr>
        <p:txBody>
          <a:bodyPr anchor="ctr"/>
          <a:lstStyle/>
          <a:p>
            <a:r>
              <a:rPr lang="en-US" dirty="0">
                <a:solidFill>
                  <a:schemeClr val="tx1"/>
                </a:solidFill>
              </a:rPr>
              <a:t>Post quiz  (test)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F5B7E-BC30-7B42-D5AD-A6EA0A29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959D18-8892-412E-B257-1F17D0172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812205"/>
              </p:ext>
            </p:extLst>
          </p:nvPr>
        </p:nvGraphicFramePr>
        <p:xfrm>
          <a:off x="753626" y="2334433"/>
          <a:ext cx="10600174" cy="2390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61">
                <a:tc>
                  <a:txBody>
                    <a:bodyPr/>
                    <a:lstStyle/>
                    <a:p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4 ຂັ້ນຕອນການລ້າງມືມີຈັກຂັ້ນຕອນ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2</a:t>
                      </a:r>
                      <a:b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4</a:t>
                      </a:r>
                      <a:b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5</a:t>
                      </a:r>
                      <a:b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7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1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: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</a:p>
                    <a:p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 ການລ້າງມືແມ່ນຜ່ານ 7 ຂັ້ນຕອນ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altLang="en-US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5. ຄວນລ້າງມືດ້ວຍສະບູໃນເວລາໃດ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ກ່ອນ ແລະ ຫຼັງການກິນເຂົ້າທຸກຄັງ</a:t>
                      </a:r>
                      <a:b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ກ່ອນ ແລະ ຫຼັງການເຂົ້າຫ້ອງນໍ້າທຸກຄັ້ງ</a:t>
                      </a:r>
                      <a:b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ຫຼັງຈາກເຮັດຄວາມສະອາດເຮືອນ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D. </a:t>
                      </a:r>
                      <a:r>
                        <a:rPr lang="lo-LA" sz="14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ຖຶກໝົດທຸກຂໍ້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1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</a:p>
                    <a:p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ຍ້ອນວ່າຫຼັງຈາກສຳພັດກັບສີງເປີເປືອນມີຄວາມສຽງເຊື້ອພພະຍາດຈະຕິດມາໃນມື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0359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5F41-A268-7EF2-F707-245666CBAEF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Assignment/Homework/Case study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456AC-3190-07D2-F5B6-BC6FE392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5" name="Group 135">
            <a:extLst>
              <a:ext uri="{FF2B5EF4-FFF2-40B4-BE49-F238E27FC236}">
                <a16:creationId xmlns:a16="http://schemas.microsoft.com/office/drawing/2014/main" id="{C9A95DD5-DB8A-8CA2-52DB-DC54D8687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031807"/>
              </p:ext>
            </p:extLst>
          </p:nvPr>
        </p:nvGraphicFramePr>
        <p:xfrm>
          <a:off x="968202" y="2231362"/>
          <a:ext cx="8305800" cy="3810000"/>
        </p:xfrm>
        <a:graphic>
          <a:graphicData uri="http://schemas.openxmlformats.org/drawingml/2006/table">
            <a:tbl>
              <a:tblPr/>
              <a:tblGrid>
                <a:gridCol w="83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Assignment</a:t>
                      </a: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1537">
                <a:tc>
                  <a:txBody>
                    <a:bodyPr/>
                    <a:lstStyle>
                      <a:lvl1pPr marL="2286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lo-LA" sz="20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1. ການດື່ມນໍ້າບໍ່ສະອາດ ອາດຈະເກີດຜົນອັນຕະລາຍແນວໃດຕໍ່ຮ່າງກາຍ?</a:t>
                      </a:r>
                    </a:p>
                    <a:p>
                      <a:r>
                        <a:rPr lang="lo-LA" sz="20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2. ອະທິບາຍວິທີກໍາຈັດຂີ້ເຫຍື້ອໃຫ້ຖືກສຸຂະອານາໄມ.</a:t>
                      </a:r>
                    </a:p>
                    <a:p>
                      <a:r>
                        <a:rPr lang="lo-LA" sz="20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3. ສັງເກດເບິ່ງວ່າໃນຄອບຄົວຂອງເຈົ້າມີການດື່ມນ້ຳສະອາດ ຫຼື ນ້ຳຕ້ມສຸກບໍ? ແລະຂຽນລາຍງານ.</a:t>
                      </a:r>
                    </a:p>
                    <a:p>
                      <a:r>
                        <a:rPr lang="lo-LA" sz="20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4. ຖ່າຍຮູບຫຼືວາດຮູບຖັງຂີ້ເຫຍື້ອໃນບ້ານ ຫຼື ໂຮງຮຽນ ພ້ອມອະທິບາຍວ່າຖືກສຸຂະອານາໄມບໍ.</a:t>
                      </a:r>
                    </a:p>
                    <a:p>
                      <a:endParaRPr lang="lo-LA" sz="1600" dirty="0"/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222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3808-2608-4F6E-1224-4111E0C99CD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lo-LA" sz="3600" b="1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ບົດຮຽນຕໍ່ໄປ </a:t>
            </a:r>
            <a:br>
              <a:rPr lang="lo-LA" sz="3600" b="1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en-US" sz="3600" b="1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Next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33712-21B9-E42A-F009-064E95834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ນີ້ແມ່ນຕອນທ້າຍຂອງບົດຮຽນ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endParaRPr kumimoji="0" lang="lo-LA" altLang="en-US" sz="20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ຂໍ້ຄວາມສິ້ນສຸດແລະການແນະນໍາບົດຮຽນຕໍ່ໄປລວມທັງຫົວຂໍ້ບົດຮຽນແລະ ຫົວຂໍ້ຄວນໃຫ້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890E-50B2-C302-3EA7-FE2AC527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E12CDAA9-F648-99B8-595E-367AC0735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709521"/>
              </p:ext>
            </p:extLst>
          </p:nvPr>
        </p:nvGraphicFramePr>
        <p:xfrm>
          <a:off x="677334" y="3070781"/>
          <a:ext cx="8668456" cy="2463800"/>
        </p:xfrm>
        <a:graphic>
          <a:graphicData uri="http://schemas.openxmlformats.org/drawingml/2006/table">
            <a:tbl>
              <a:tblPr/>
              <a:tblGrid>
                <a:gridCol w="1297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1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3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Arial Unicode MS" panose="020B0604020202020204" pitchFamily="34" charset="-128"/>
                          <a:cs typeface="Phetsarath OT" panose="02000500000000000000" pitchFamily="2" charset="77"/>
                        </a:rPr>
                        <a:t>Next Lesson Title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Gulim" pitchFamily="34" charset="-127"/>
                        <a:cs typeface="Phetsarath OT" panose="02000500000000000000" pitchFamily="2" charset="77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lvl="0"/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Next lesson </a:t>
                      </a:r>
                      <a:r>
                        <a:rPr kumimoji="0" lang="en-US" altLang="ko-K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Lesson</a:t>
                      </a: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kumimoji="0" lang="lo-LA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4</a:t>
                      </a: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: </a:t>
                      </a:r>
                      <a:endParaRPr kumimoji="0" lang="lo-LA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Gulim" pitchFamily="34" charset="-127"/>
                        <a:cs typeface="Phetsarath OT" panose="02000500000000000000" pitchFamily="2" charset="77"/>
                      </a:endParaRPr>
                    </a:p>
                    <a:p>
                      <a:pPr lvl="0"/>
                      <a:r>
                        <a:rPr kumimoji="0" lang="lo-LA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1. </a:t>
                      </a:r>
                      <a:r>
                        <a:rPr lang="lo-LA" sz="18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ຄວາມຫຼາກຫຼາຍດ້ານອາຫານແມ່ນຫຍັງ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?</a:t>
                      </a:r>
                    </a:p>
                    <a:p>
                      <a:pPr lvl="0"/>
                      <a:r>
                        <a:rPr lang="lo-LA" sz="18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2.ຍຸດທະສາດສົ່ງເສີມຄວາມຫຼາກຫຼາຍທາງດ້ານອາຫານ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  <a:p>
                      <a:pPr lvl="0"/>
                      <a:r>
                        <a:rPr lang="lo-LA" sz="18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3. ກໍລະນີສຶກສາ ແລະ ການປະຕິບັດຕົວຈິງ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  <a:p>
                      <a:pPr lvl="0"/>
                      <a:r>
                        <a:rPr lang="lo-LA" sz="18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ສ້າງແຜນປະຕິບັດງານຊຸມຊົນ</a:t>
                      </a:r>
                      <a:endParaRPr lang="en-US" sz="1800" kern="1200" dirty="0"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06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540D-4057-6B6E-0746-DC9E006B4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7774"/>
            <a:ext cx="8596668" cy="1210961"/>
          </a:xfrm>
          <a:solidFill>
            <a:srgbClr val="92D050"/>
          </a:solidFill>
        </p:spPr>
        <p:txBody>
          <a:bodyPr anchor="ctr">
            <a:normAutofit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ຫົວຂໍ້ຫລັກ</a:t>
            </a:r>
            <a:r>
              <a:rPr lang="en-US" sz="4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EE42E-015F-CAB2-DE2E-1EDF5ED9F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o-LA" sz="3200" b="1" dirty="0">
                <a:solidFill>
                  <a:schemeClr val="accent2">
                    <a:lumMod val="75000"/>
                  </a:schemeClr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1.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ຄວາມປອດໄປຂອງອາຫານ</a:t>
            </a:r>
            <a:r>
              <a:rPr lang="en-US" sz="32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endParaRPr lang="lo-LA" sz="3200" b="1" kern="100" dirty="0">
              <a:solidFill>
                <a:schemeClr val="accent2">
                  <a:lumMod val="75000"/>
                </a:schemeClr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0" indent="0" eaLnBrk="1" hangingPunct="1">
              <a:buNone/>
            </a:pPr>
            <a:r>
              <a:rPr lang="lo-LA" sz="3200" dirty="0">
                <a:solidFill>
                  <a:schemeClr val="accent2">
                    <a:lumMod val="75000"/>
                  </a:schemeClr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2. </a:t>
            </a:r>
            <a:r>
              <a:rPr lang="lo-LA" altLang="en-US" sz="3200" b="1" dirty="0">
                <a:solidFill>
                  <a:schemeClr val="accent2">
                    <a:lumMod val="75000"/>
                  </a:schemeClr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ການນຳໃຊ້ນໍ້າສະອາດ ແລະ ວິດຖ່າຍ</a:t>
            </a:r>
          </a:p>
          <a:p>
            <a:pPr marL="0" indent="0" eaLnBrk="1" hangingPunct="1">
              <a:buNone/>
            </a:pPr>
            <a:r>
              <a:rPr lang="lo-LA" altLang="en-US" sz="3200" b="1" dirty="0">
                <a:solidFill>
                  <a:schemeClr val="accent2">
                    <a:lumMod val="75000"/>
                  </a:schemeClr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3. ການລ້າງມືດ້ວຍສະບູ</a:t>
            </a:r>
          </a:p>
          <a:p>
            <a:pPr marL="0" indent="0" eaLnBrk="1" hangingPunct="1">
              <a:buNone/>
            </a:pPr>
            <a:r>
              <a:rPr lang="lo-LA" altLang="en-US" sz="3200" b="1" dirty="0">
                <a:solidFill>
                  <a:schemeClr val="accent2">
                    <a:lumMod val="75000"/>
                  </a:schemeClr>
                </a:solidFill>
                <a:latin typeface="Phetsarath OT" panose="02000500000000000000" pitchFamily="2" charset="77"/>
                <a:ea typeface="Phetsarath OT" panose="02000500000000000000" pitchFamily="2" charset="77"/>
                <a:cs typeface="Phetsarath OT" panose="02000500000000000000" pitchFamily="2" charset="77"/>
              </a:rPr>
              <a:t>4. ການຄຸ້ມຄອງຂີ້ເຫຍື້ອ</a:t>
            </a:r>
            <a:endParaRPr lang="en-US" altLang="en-US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o-LA" sz="3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8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4" y="91437"/>
            <a:ext cx="10515600" cy="923348"/>
          </a:xfrm>
          <a:solidFill>
            <a:srgbClr val="92D050"/>
          </a:solidFill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Keywords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694A2C-2DE3-8334-FD42-2EB826B80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961571"/>
              </p:ext>
            </p:extLst>
          </p:nvPr>
        </p:nvGraphicFramePr>
        <p:xfrm>
          <a:off x="540884" y="1014785"/>
          <a:ext cx="10467680" cy="5243528"/>
        </p:xfrm>
        <a:graphic>
          <a:graphicData uri="http://schemas.openxmlformats.org/drawingml/2006/table">
            <a:tbl>
              <a:tblPr/>
              <a:tblGrid>
                <a:gridCol w="1848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18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6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Keywords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Definition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b="0" dirty="0" err="1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ຄວາມປອດໄປຂອງອາຫານ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ຄວາມປອດໄພຂອງອາຫານ ແມ່ນ ການຮັບປະກັນວ່າອາຫານທີ່ຖືກຜະລິດ ຈັດການ ແລະ ບໍລິໂພກ ບໍ່ມີສານປົກເປື້ອນ ຫຼື ຈຸລິນຊີທີ່ກ່ອນໃຫ້ເກີດໂທດຕໍ່ສຸຂະພາບ ແລະ ປອດໄພຕໍ່ຜູ້ບໍລິໂພກ.</a:t>
                      </a:r>
                    </a:p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Definition: Food Safety</a:t>
                      </a:r>
                    </a:p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Food safety is the assurance that food produced, handled, and consumed is free from contaminants or harmful microorganisms that could cause illness, making it safe for consumers’ health.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ຄວາມສຽງໃນອາຫານ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ວາມສຽງໃນອາຫານ ແມ່ນ ຄວາມເປັນອັນຕະລາຍທີ່ອາຫານອາດຈະເຮັດໃຫ້ຄົນກິນປ່ວຍ ຫຼືສົ່ງຜົນກະທົບຕໍ່ສຸຂະພາບ.</a:t>
                      </a:r>
                    </a:p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ພາສາອັງກິດ:</a:t>
                      </a:r>
                      <a:b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Food risk is the potential danger in food that can harm human health, possibly causing illness, poisoning, or other health problems.</a:t>
                      </a:r>
                    </a:p>
                    <a:p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260520"/>
                  </a:ext>
                </a:extLst>
              </a:tr>
              <a:tr h="130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ນໍ້າສະອາດ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ນໍ້າສະອາດ ແມ່ນ ນໍ້າທີ່ປອດໄພ ບໍ່ມີເຊື້ອທີເຣຍ, ບັກເຣຍ, ສານທີ່ເປັນອັນຕະລາຍ ແລະສາມາດນໍາໄປກິນ ຫຼື ໃຊ້ໄດ້ຢ່າງປອດໄພ.</a:t>
                      </a:r>
                    </a:p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ພາສາອັງກິດ:</a:t>
                      </a:r>
                      <a:b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Clean water is water that is safe, free from harmful microorganisms, bacteria, or dangerous substances, and suitable for drinking or use without causing health problems.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alt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ea typeface="Phetsarath OT" panose="02000500000000000000" pitchFamily="2" charset="77"/>
                          <a:cs typeface="Phetsarath OT" panose="02000500000000000000" pitchFamily="2" charset="77"/>
                        </a:rPr>
                        <a:t>ການລ້າງມືດ້ວຍສະບູ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ຄຳນິຍາມ (ພາສາລາວ)</a:t>
                      </a:r>
                    </a:p>
                    <a:p>
                      <a:r>
                        <a:rPr lang="lo-LA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ການລ້າງມື ແມ່ນ ຂັ້ນຕອນທີ່ກະທຳເພື່ອປ່ອງກັນເຊື້ອທີເຣຍ ແລະ ສານທີ່ເປັນອັນຕະລາຍ ດ້ວຍການໃຊ້ນໍ້າ ແລະ ຜະລິດຕະພັນທີ່ປອດໄພ.</a:t>
                      </a:r>
                    </a:p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Definition (English)</a:t>
                      </a:r>
                    </a:p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Handwashing is the process of cleaning hands with safe water and soap to remove harmful microorganisms and dangerous substances, preventing illness and maintaining hygiene.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90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15"/>
            <a:ext cx="10515600" cy="923348"/>
          </a:xfrm>
          <a:solidFill>
            <a:srgbClr val="92D050"/>
          </a:solidFill>
        </p:spPr>
        <p:txBody>
          <a:bodyPr/>
          <a:lstStyle/>
          <a:p>
            <a:r>
              <a:rPr lang="en-US" dirty="0"/>
              <a:t>Keywords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694A2C-2DE3-8334-FD42-2EB826B80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827732"/>
              </p:ext>
            </p:extLst>
          </p:nvPr>
        </p:nvGraphicFramePr>
        <p:xfrm>
          <a:off x="838200" y="1367160"/>
          <a:ext cx="10515600" cy="2428655"/>
        </p:xfrm>
        <a:graphic>
          <a:graphicData uri="http://schemas.openxmlformats.org/drawingml/2006/table">
            <a:tbl>
              <a:tblPr/>
              <a:tblGrid>
                <a:gridCol w="1896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18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Keywords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Definition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ການຕິດເຊື້ອພະຍາດ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ກະທົບຕໍ່ສຸຂະພາບ ເຊັ່ນ ເປັນໄຂ້, ປ່ວຍລົດລະດັບ, ຫຼືອາການຮ່າງກາຍອື່ນໆ.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2. ຜົນສະທ້ອນຕໍ່ຄອມມິຊັນແລະສັງຄົມ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ການລວມຄອມມິຊັນ ແລະ ພະຍາດອາດແຜ່ລົງໄປຜູ້ອື່ນ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ກ່ຽວກັບຄວາມປອດໄພສາທາລະນະ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3. ຜົນສະທ້ອນຕໍ່ຄົນທີ່ປ່ວຍ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ຜູ້ປ່ວຍອາດເກີດຄວາມເປັນອັນຕະລາຍສູງຫຼາຍ ເຊັ່ນ ການຕາຍ, ຄວາມອ່ອນເລັກທາງຮ່າງກາຍ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4. ຜົນສະທ້ອນຕໍ່ເສດຖະກິດ</a:t>
                      </a:r>
                    </a:p>
                    <a:p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ຄວາມສຽງທີ່ຜູ້ຄົນປ່ວຍ ອາດເຮັດໃຫ້ຄ່າໃຊ້ຈ່າຍສູງ ແລະ ມີຜົນຕໍ່ການເຄື່ອນໄຫວຂອງສັງຄົມ</a:t>
                      </a:r>
                    </a:p>
                    <a:p>
                      <a:endParaRPr kumimoji="0" 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260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89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6104"/>
          </a:xfrm>
          <a:solidFill>
            <a:srgbClr val="92D050"/>
          </a:solidFill>
        </p:spPr>
        <p:txBody>
          <a:bodyPr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Pre-quiz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3FEF14-D174-CEEF-7277-F503ADB86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63854"/>
              </p:ext>
            </p:extLst>
          </p:nvPr>
        </p:nvGraphicFramePr>
        <p:xfrm>
          <a:off x="675575" y="1729846"/>
          <a:ext cx="10678225" cy="410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61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ວິທີປ້ອງກັນຄວາມສຽງໃນອາຫານຄຳຕອບ: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  <a:endParaRPr lang="lo-LA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ອອກແບບການຮັກສາຄວາມສະອາດ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ເກັບໃນອຸນຫະພູມທີ່ເໝາະສົມ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ກວດສອບວັດຖຸດິບ ແລະ ວັດຖຸປ່ອນສຽງ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ທັງ </a:t>
                      </a: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A, B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ແລະ </a:t>
                      </a: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1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: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D</a:t>
                      </a:r>
                      <a:endParaRPr lang="en-US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 ການປ້ອງກັນຄວາມສຽງຕ້ອງຜະລິດຕາມຂັ້ນຕອນທັງການສະອາດ, ການເກັບ, ແລະການກວດສອບຄວາມສຽງ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1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ການນໍ້າສະອາດ ແລະ ວິດຖ່າຍ ສາມາດຊ່ວຍເພີ່ມຄວາມປອດໄພໃນອາຫານແນວໃດ?</a:t>
                      </a:r>
                      <a:endParaRPr lang="en-US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ປ້ອງກັນໄວຣັສ ບັກ ແລະ ສາດອັດທິບາຍ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ຊ່ວຍລົດຄວາມຄືນທາງອາຫານ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ເພີ່ມຄຸນນະພາບ ແລະຄວາມຫອມ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ທັງ </a:t>
                      </a: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ແລະ </a:t>
                      </a: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6110">
                <a:tc>
                  <a:txBody>
                    <a:bodyPr/>
                    <a:lstStyle/>
                    <a:p>
                      <a:r>
                        <a:rPr lang="lo-LA" sz="1400" b="1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. ຄຳແນະນຳໃນການໃຊ້ນໍ້າສະອາດກັບອາຫານ ຄື່ນໃດ?</a:t>
                      </a:r>
                      <a:endParaRPr lang="en-US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ຕ້ອງເປັນນໍ້າປອດໄພ ແລະ ບໍ່ມີສາດອັດທິບາຍ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ຄວນນໍາໄປອົບອາຫານເທົ່ານັ້ນ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ຊ່ວຍໃຫ້ອາຫານຫນານ</a:t>
                      </a:r>
                      <a:b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</a:br>
                      <a:r>
                        <a:rPr lang="en-US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D. </a:t>
                      </a:r>
                      <a:r>
                        <a:rPr lang="lo-LA" sz="14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ຊ່ວຍໃຫ້ອາຫານຫອມ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A</a:t>
                      </a:r>
                      <a:endParaRPr lang="en-US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87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D8C6E-DD7D-8045-AE81-4F3BE1E7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o-LA" b="1" dirty="0">
                <a:solidFill>
                  <a:schemeClr val="accent2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1. </a:t>
            </a:r>
            <a:r>
              <a:rPr lang="en-US" b="1" dirty="0" err="1">
                <a:solidFill>
                  <a:schemeClr val="accent2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ຄວາມປອດໄປຂອງອາຫານ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795FD-C5CF-5144-95DA-802F22947B1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7334" y="1688638"/>
            <a:ext cx="5248096" cy="2299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accent2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ຄວາມປອດໄປຂອງອາຫານຄືຫຍັງ</a:t>
            </a:r>
            <a:r>
              <a:rPr lang="en-US" sz="2400" b="1" kern="1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? </a:t>
            </a:r>
            <a:endParaRPr lang="en-US" sz="2400" kern="100" dirty="0"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o-LA" sz="2400" kern="1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ຄວາມ​ປອດ​ໄພ​ຂອງ​ອາ​ຫານ​ແມ່ນ​ວິ​ໄນ​ວິທະ​ຍາ​ສາດ​, ຂະ​ບວນ​ການ​ຫຼື​ການ​ປະ​ຕິ​ບັດ​ທີ່​ປ້ອງ​ກັນ​ອາ​ຫານ​ຈາກ​ສານ​ທີ່​ສາ​ມາດ​ທໍາ​ຮ້າຍ​ສຸ​ຂະ​ພາບ​ຂອງ​ຄົນ​.</a:t>
            </a:r>
          </a:p>
        </p:txBody>
      </p:sp>
      <p:grpSp>
        <p:nvGrpSpPr>
          <p:cNvPr id="5" name="그룹 26">
            <a:extLst>
              <a:ext uri="{FF2B5EF4-FFF2-40B4-BE49-F238E27FC236}">
                <a16:creationId xmlns:a16="http://schemas.microsoft.com/office/drawing/2014/main" id="{074936AC-8A44-8E45-9638-96F289774A87}"/>
              </a:ext>
            </a:extLst>
          </p:cNvPr>
          <p:cNvGrpSpPr/>
          <p:nvPr/>
        </p:nvGrpSpPr>
        <p:grpSpPr>
          <a:xfrm>
            <a:off x="5925430" y="1484234"/>
            <a:ext cx="5456225" cy="4907139"/>
            <a:chOff x="335499" y="1340769"/>
            <a:chExt cx="4166997" cy="4914831"/>
          </a:xfrm>
        </p:grpSpPr>
        <p:sp>
          <p:nvSpPr>
            <p:cNvPr id="6" name="AutoShape 12">
              <a:extLst>
                <a:ext uri="{FF2B5EF4-FFF2-40B4-BE49-F238E27FC236}">
                  <a16:creationId xmlns:a16="http://schemas.microsoft.com/office/drawing/2014/main" id="{F749A18F-D8C3-5D46-A49E-DC4FEBEC1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499" y="1340769"/>
              <a:ext cx="1976438" cy="2297310"/>
            </a:xfrm>
            <a:prstGeom prst="roundRect">
              <a:avLst>
                <a:gd name="adj" fmla="val 5273"/>
              </a:avLst>
            </a:prstGeom>
            <a:solidFill>
              <a:schemeClr val="bg1"/>
            </a:solidFill>
            <a:ln w="19050" algn="ctr">
              <a:solidFill>
                <a:srgbClr val="336699"/>
              </a:solidFill>
              <a:round/>
              <a:headEnd/>
              <a:tailEnd/>
            </a:ln>
            <a:effectLst>
              <a:prstShdw prst="shdw17" dist="17961" dir="2700000">
                <a:schemeClr val="bg2">
                  <a:alpha val="50000"/>
                </a:schemeClr>
              </a:prst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1400"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14">
              <a:extLst>
                <a:ext uri="{FF2B5EF4-FFF2-40B4-BE49-F238E27FC236}">
                  <a16:creationId xmlns:a16="http://schemas.microsoft.com/office/drawing/2014/main" id="{7503EFE8-C10B-164A-BA29-849F8D69B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597" y="2043704"/>
              <a:ext cx="1839333" cy="1344613"/>
            </a:xfrm>
            <a:prstGeom prst="roundRect">
              <a:avLst>
                <a:gd name="adj" fmla="val 6861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lo-LA" altLang="ko-KR" sz="1400" b="1" dirty="0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ເງື່ອນໄຂ ແລະມາດຕະການທີ່ຈໍາເປັນ</a:t>
              </a:r>
              <a:r>
                <a:rPr kumimoji="1" lang="en-US" altLang="ko-KR" sz="1400" b="1" dirty="0" err="1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ທັງໝົດຢູ</a:t>
              </a:r>
              <a:r>
                <a:rPr kumimoji="1" lang="en-US" altLang="ko-KR" sz="1400" b="1" dirty="0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່</a:t>
              </a:r>
              <a:r>
                <a:rPr kumimoji="1" lang="lo-LA" altLang="ko-KR" sz="1400" b="1" dirty="0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ໃນທຸກຂັ້ນຕອນຂອງລະບົບຕ່ອງໂສ້ອາຫານ</a:t>
              </a:r>
              <a:endParaRPr kumimoji="1" lang="en-US" altLang="ko-KR" sz="14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HY견고딕" pitchFamily="18" charset="-127"/>
                <a:cs typeface="Phetsarath OT" panose="02000500000000020004" pitchFamily="2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모서리가 둥근 직사각형 24">
              <a:extLst>
                <a:ext uri="{FF2B5EF4-FFF2-40B4-BE49-F238E27FC236}">
                  <a16:creationId xmlns:a16="http://schemas.microsoft.com/office/drawing/2014/main" id="{87F59086-C7D7-2240-88F5-CBF2CE050D56}"/>
                </a:ext>
              </a:extLst>
            </p:cNvPr>
            <p:cNvSpPr/>
            <p:nvPr/>
          </p:nvSpPr>
          <p:spPr>
            <a:xfrm>
              <a:off x="394448" y="1426636"/>
              <a:ext cx="1852813" cy="465517"/>
            </a:xfrm>
            <a:prstGeom prst="roundRect">
              <a:avLst/>
            </a:prstGeom>
            <a:blipFill>
              <a:blip r:embed="rId3" cstate="print">
                <a:lum bright="-10000"/>
              </a:blip>
              <a:stretch>
                <a:fillRect/>
              </a:stretch>
            </a:blipFill>
            <a:ln>
              <a:solidFill>
                <a:srgbClr val="207F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400">
                <a:latin typeface="Phetsarath OT" panose="02000500000000020004" pitchFamily="2" charset="0"/>
                <a:cs typeface="Phetsarath OT" panose="02000500000000020004" pitchFamily="2" charset="0"/>
              </a:endParaRPr>
            </a:p>
          </p:txBody>
        </p:sp>
        <p:sp>
          <p:nvSpPr>
            <p:cNvPr id="9" name="AutoShape 24">
              <a:extLst>
                <a:ext uri="{FF2B5EF4-FFF2-40B4-BE49-F238E27FC236}">
                  <a16:creationId xmlns:a16="http://schemas.microsoft.com/office/drawing/2014/main" id="{F3D465D7-F860-9847-B8DE-04BBD4933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342" y="1416493"/>
              <a:ext cx="1077509" cy="447675"/>
            </a:xfrm>
            <a:prstGeom prst="roundRect">
              <a:avLst>
                <a:gd name="adj" fmla="val 0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1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ຄວາມສະອາດ</a:t>
              </a:r>
              <a:r>
                <a:rPr kumimoji="1" lang="en-US" altLang="ko-KR" sz="1400" b="1" dirty="0" err="1">
                  <a:solidFill>
                    <a:schemeClr val="bg1"/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ຂອງອາຫານ</a:t>
              </a:r>
              <a:endParaRPr kumimoji="1" lang="ko-KR" altLang="ko-KR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Phetsarath OT" panose="02000500000000020004" pitchFamily="2" charset="0"/>
                <a:ea typeface="굴림" pitchFamily="50" charset="-127"/>
                <a:cs typeface="Phetsarath OT" panose="02000500000000020004" pitchFamily="2" charset="0"/>
              </a:endParaRPr>
            </a:p>
          </p:txBody>
        </p:sp>
        <p:sp>
          <p:nvSpPr>
            <p:cNvPr id="10" name="AutoShape 12">
              <a:extLst>
                <a:ext uri="{FF2B5EF4-FFF2-40B4-BE49-F238E27FC236}">
                  <a16:creationId xmlns:a16="http://schemas.microsoft.com/office/drawing/2014/main" id="{79E3DBCA-844F-3D42-83FC-89C723771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742" y="1340769"/>
              <a:ext cx="1976438" cy="2297310"/>
            </a:xfrm>
            <a:prstGeom prst="roundRect">
              <a:avLst>
                <a:gd name="adj" fmla="val 5273"/>
              </a:avLst>
            </a:prstGeom>
            <a:solidFill>
              <a:schemeClr val="bg1"/>
            </a:solidFill>
            <a:ln w="19050" algn="ctr">
              <a:solidFill>
                <a:srgbClr val="336699"/>
              </a:solidFill>
              <a:round/>
              <a:headEnd/>
              <a:tailEnd/>
            </a:ln>
            <a:effectLst>
              <a:prstShdw prst="shdw17" dist="17961" dir="2700000">
                <a:schemeClr val="bg2">
                  <a:alpha val="50000"/>
                </a:schemeClr>
              </a:prst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1400"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11" name="AutoShape 14">
              <a:extLst>
                <a:ext uri="{FF2B5EF4-FFF2-40B4-BE49-F238E27FC236}">
                  <a16:creationId xmlns:a16="http://schemas.microsoft.com/office/drawing/2014/main" id="{4D1E049E-989C-9A49-8359-D882E7391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2840" y="2043704"/>
              <a:ext cx="1839333" cy="1344613"/>
            </a:xfrm>
            <a:prstGeom prst="roundRect">
              <a:avLst>
                <a:gd name="adj" fmla="val 6861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err="1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ພາວະຂອງອາຫານທີ່ອາດກໍ່ໃຫ້ເກີດຜົນເສຍຕໍ່ສຸຂະພາບ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모서리가 둥근 직사각형 6">
              <a:extLst>
                <a:ext uri="{FF2B5EF4-FFF2-40B4-BE49-F238E27FC236}">
                  <a16:creationId xmlns:a16="http://schemas.microsoft.com/office/drawing/2014/main" id="{8952B43B-7BC0-2947-A011-98FD801EA03B}"/>
                </a:ext>
              </a:extLst>
            </p:cNvPr>
            <p:cNvSpPr/>
            <p:nvPr/>
          </p:nvSpPr>
          <p:spPr>
            <a:xfrm>
              <a:off x="2578691" y="1426636"/>
              <a:ext cx="1852813" cy="465517"/>
            </a:xfrm>
            <a:prstGeom prst="roundRect">
              <a:avLst/>
            </a:prstGeom>
            <a:blipFill>
              <a:blip r:embed="rId4" cstate="print">
                <a:lum bright="-10000"/>
              </a:blip>
              <a:stretch>
                <a:fillRect/>
              </a:stretch>
            </a:blipFill>
            <a:ln>
              <a:solidFill>
                <a:srgbClr val="0D8A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utoShape 24">
              <a:extLst>
                <a:ext uri="{FF2B5EF4-FFF2-40B4-BE49-F238E27FC236}">
                  <a16:creationId xmlns:a16="http://schemas.microsoft.com/office/drawing/2014/main" id="{7634E44F-8C3D-B04F-BA46-13FDB9902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1585" y="1416492"/>
              <a:ext cx="1077509" cy="447675"/>
            </a:xfrm>
            <a:prstGeom prst="roundRect">
              <a:avLst>
                <a:gd name="adj" fmla="val 0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1400" b="1" dirty="0" err="1">
                  <a:solidFill>
                    <a:schemeClr val="bg1"/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ຄວາມອັນຕະລາຍ</a:t>
              </a:r>
              <a:endParaRPr kumimoji="1" lang="ko-KR" altLang="ko-KR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Phetsarath OT" panose="02000500000000020004" pitchFamily="2" charset="0"/>
                <a:ea typeface="굴림" pitchFamily="50" charset="-127"/>
                <a:cs typeface="Phetsarath OT" panose="02000500000000020004" pitchFamily="2" charset="0"/>
              </a:endParaRPr>
            </a:p>
          </p:txBody>
        </p:sp>
        <p:sp>
          <p:nvSpPr>
            <p:cNvPr id="14" name="AutoShape 12">
              <a:extLst>
                <a:ext uri="{FF2B5EF4-FFF2-40B4-BE49-F238E27FC236}">
                  <a16:creationId xmlns:a16="http://schemas.microsoft.com/office/drawing/2014/main" id="{87023A4E-2363-8746-971B-F17AEE97F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816" y="3958290"/>
              <a:ext cx="1976438" cy="2297310"/>
            </a:xfrm>
            <a:prstGeom prst="roundRect">
              <a:avLst>
                <a:gd name="adj" fmla="val 5273"/>
              </a:avLst>
            </a:prstGeom>
            <a:solidFill>
              <a:schemeClr val="bg1"/>
            </a:solidFill>
            <a:ln w="19050" algn="ctr">
              <a:solidFill>
                <a:srgbClr val="336699"/>
              </a:solidFill>
              <a:round/>
              <a:headEnd/>
              <a:tailEnd/>
            </a:ln>
            <a:effectLst>
              <a:prstShdw prst="shdw17" dist="17961" dir="2700000">
                <a:schemeClr val="bg2">
                  <a:alpha val="50000"/>
                </a:schemeClr>
              </a:prst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1400"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15" name="AutoShape 14">
              <a:extLst>
                <a:ext uri="{FF2B5EF4-FFF2-40B4-BE49-F238E27FC236}">
                  <a16:creationId xmlns:a16="http://schemas.microsoft.com/office/drawing/2014/main" id="{DE63DB9C-3C26-B443-B269-6CF52606A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914" y="4661225"/>
              <a:ext cx="1839333" cy="1344613"/>
            </a:xfrm>
            <a:prstGeom prst="roundRect">
              <a:avLst>
                <a:gd name="adj" fmla="val 6861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LA" altLang="ko-KR" sz="1400" dirty="0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ແມ່ນລັກສະນະຄຸນນະພາບຂອງອາຫານທີ່ຜູ້ບໍລິໂພກສາມາດຍອມຮັບໄດ້</a:t>
              </a:r>
              <a:endParaRPr lang="ko-KR" altLang="ko-KR" sz="1400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</p:txBody>
        </p:sp>
        <p:sp>
          <p:nvSpPr>
            <p:cNvPr id="16" name="모서리가 둥근 직사각형 12">
              <a:extLst>
                <a:ext uri="{FF2B5EF4-FFF2-40B4-BE49-F238E27FC236}">
                  <a16:creationId xmlns:a16="http://schemas.microsoft.com/office/drawing/2014/main" id="{37215179-BC12-744E-91DC-6DB4FEC58BC8}"/>
                </a:ext>
              </a:extLst>
            </p:cNvPr>
            <p:cNvSpPr/>
            <p:nvPr/>
          </p:nvSpPr>
          <p:spPr>
            <a:xfrm>
              <a:off x="400765" y="4044157"/>
              <a:ext cx="1852813" cy="465517"/>
            </a:xfrm>
            <a:prstGeom prst="roundRect">
              <a:avLst/>
            </a:prstGeom>
            <a:blipFill>
              <a:blip r:embed="rId5" cstate="print">
                <a:lum bright="-10000"/>
              </a:blip>
              <a:stretch>
                <a:fillRect/>
              </a:stretch>
            </a:blipFill>
            <a:ln>
              <a:solidFill>
                <a:srgbClr val="3299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utoShape 24">
              <a:extLst>
                <a:ext uri="{FF2B5EF4-FFF2-40B4-BE49-F238E27FC236}">
                  <a16:creationId xmlns:a16="http://schemas.microsoft.com/office/drawing/2014/main" id="{E43132ED-3D5F-2C4F-84CB-F36B0949A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659" y="4034013"/>
              <a:ext cx="1077509" cy="447675"/>
            </a:xfrm>
            <a:prstGeom prst="roundRect">
              <a:avLst>
                <a:gd name="adj" fmla="val 0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1400" b="1" dirty="0" err="1">
                  <a:solidFill>
                    <a:schemeClr val="bg1"/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ຄຸນນະພາບຂອງອາຫານ</a:t>
              </a:r>
              <a:endParaRPr kumimoji="1" lang="ko-KR" altLang="ko-KR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Phetsarath OT" panose="02000500000000020004" pitchFamily="2" charset="0"/>
                <a:ea typeface="굴림" pitchFamily="50" charset="-127"/>
                <a:cs typeface="Phetsarath OT" panose="02000500000000020004" pitchFamily="2" charset="0"/>
              </a:endParaRPr>
            </a:p>
          </p:txBody>
        </p:sp>
        <p:sp>
          <p:nvSpPr>
            <p:cNvPr id="18" name="AutoShape 12">
              <a:extLst>
                <a:ext uri="{FF2B5EF4-FFF2-40B4-BE49-F238E27FC236}">
                  <a16:creationId xmlns:a16="http://schemas.microsoft.com/office/drawing/2014/main" id="{7CD97865-E63B-BC45-9875-4E81AFB38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058" y="3958290"/>
              <a:ext cx="1976438" cy="2297310"/>
            </a:xfrm>
            <a:prstGeom prst="roundRect">
              <a:avLst>
                <a:gd name="adj" fmla="val 5273"/>
              </a:avLst>
            </a:prstGeom>
            <a:solidFill>
              <a:schemeClr val="bg1"/>
            </a:solidFill>
            <a:ln w="19050" algn="ctr">
              <a:solidFill>
                <a:srgbClr val="336699"/>
              </a:solidFill>
              <a:round/>
              <a:headEnd/>
              <a:tailEnd/>
            </a:ln>
            <a:effectLst>
              <a:prstShdw prst="shdw17" dist="17961" dir="2700000">
                <a:schemeClr val="bg2">
                  <a:alpha val="50000"/>
                </a:schemeClr>
              </a:prst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1400"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19" name="AutoShape 14">
              <a:extLst>
                <a:ext uri="{FF2B5EF4-FFF2-40B4-BE49-F238E27FC236}">
                  <a16:creationId xmlns:a16="http://schemas.microsoft.com/office/drawing/2014/main" id="{979E208F-C43C-FD42-9CE8-16A120791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268" y="4661225"/>
              <a:ext cx="1839333" cy="1344613"/>
            </a:xfrm>
            <a:prstGeom prst="roundRect">
              <a:avLst>
                <a:gd name="adj" fmla="val 6861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LA" altLang="ko-KR" sz="1400" dirty="0">
                  <a:solidFill>
                    <a:schemeClr val="accent1">
                      <a:lumMod val="50000"/>
                    </a:schemeClr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ການຮັບປະກັນວ່າອາຫານຈະບໍ່ເກີດໃຫ້ເກີດອັນຕະລາຍຕໍ່ຜູ້ບໍລິໂພກ</a:t>
              </a:r>
              <a:endParaRPr lang="ko-KR" altLang="ko-KR" sz="1400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</p:txBody>
        </p:sp>
        <p:sp>
          <p:nvSpPr>
            <p:cNvPr id="20" name="모서리가 둥근 직사각형 18">
              <a:extLst>
                <a:ext uri="{FF2B5EF4-FFF2-40B4-BE49-F238E27FC236}">
                  <a16:creationId xmlns:a16="http://schemas.microsoft.com/office/drawing/2014/main" id="{5B2C7FF4-6083-B44C-B086-4ABBBAF37F72}"/>
                </a:ext>
              </a:extLst>
            </p:cNvPr>
            <p:cNvSpPr/>
            <p:nvPr/>
          </p:nvSpPr>
          <p:spPr>
            <a:xfrm>
              <a:off x="2583788" y="4044157"/>
              <a:ext cx="1852813" cy="465517"/>
            </a:xfrm>
            <a:prstGeom prst="roundRect">
              <a:avLst/>
            </a:prstGeom>
            <a:blipFill>
              <a:blip r:embed="rId6" cstate="print">
                <a:lum bright="-10000"/>
              </a:blip>
              <a:stretch>
                <a:fillRect/>
              </a:stretch>
            </a:blipFill>
            <a:ln>
              <a:solidFill>
                <a:srgbClr val="A49E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latin typeface="Phetsarath OT" panose="02000500000000020004" pitchFamily="2" charset="0"/>
                <a:cs typeface="Phetsarath OT" panose="02000500000000020004" pitchFamily="2" charset="0"/>
              </a:endParaRPr>
            </a:p>
          </p:txBody>
        </p:sp>
        <p:sp>
          <p:nvSpPr>
            <p:cNvPr id="21" name="AutoShape 24">
              <a:extLst>
                <a:ext uri="{FF2B5EF4-FFF2-40B4-BE49-F238E27FC236}">
                  <a16:creationId xmlns:a16="http://schemas.microsoft.com/office/drawing/2014/main" id="{22F7418C-33AE-F44D-B7E6-ECAF7E1F4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6682" y="4034013"/>
              <a:ext cx="1077509" cy="447675"/>
            </a:xfrm>
            <a:prstGeom prst="roundRect">
              <a:avLst>
                <a:gd name="adj" fmla="val 0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1400" b="1" dirty="0" err="1">
                  <a:solidFill>
                    <a:schemeClr val="bg1"/>
                  </a:solidFill>
                  <a:latin typeface="Phetsarath OT" panose="02000500000000020004" pitchFamily="2" charset="0"/>
                  <a:ea typeface="HY견고딕" pitchFamily="18" charset="-127"/>
                  <a:cs typeface="Phetsarath OT" panose="02000500000000020004" pitchFamily="2" charset="0"/>
                </a:rPr>
                <a:t>ຄວາມປອດໄພຂອງອາຫານ</a:t>
              </a:r>
              <a:endParaRPr kumimoji="1" lang="ko-KR" altLang="ko-KR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Phetsarath OT" panose="02000500000000020004" pitchFamily="2" charset="0"/>
                <a:ea typeface="굴림" pitchFamily="50" charset="-127"/>
                <a:cs typeface="Phetsarath OT" panose="02000500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068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C4BC-2692-724B-829C-0789DDED9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406" y="497421"/>
            <a:ext cx="10457698" cy="1320800"/>
          </a:xfrm>
        </p:spPr>
        <p:txBody>
          <a:bodyPr>
            <a:normAutofit/>
          </a:bodyPr>
          <a:lstStyle/>
          <a:p>
            <a:r>
              <a:rPr lang="lo-LA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1.1 </a:t>
            </a:r>
            <a:r>
              <a:rPr lang="en-US" altLang="ko-KR" sz="2000" b="1" dirty="0" err="1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ຄວາມປອດໄພ</a:t>
            </a:r>
            <a: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 </a:t>
            </a:r>
            <a:r>
              <a:rPr lang="en-US" altLang="ko-KR" sz="2000" b="1" dirty="0" err="1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ແລະ</a:t>
            </a:r>
            <a: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 </a:t>
            </a:r>
            <a:r>
              <a:rPr lang="en-US" altLang="ko-KR" sz="2000" b="1" dirty="0" err="1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ຄຸນນະພາບຂອງອາຫານທີ່ນຳໃຊ້ໃນອຸດສາຫະກຳກະສິກຳ</a:t>
            </a:r>
            <a: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 </a:t>
            </a:r>
            <a:r>
              <a:rPr lang="en-US" altLang="ko-KR" sz="2000" b="1" dirty="0" err="1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ແລະ</a:t>
            </a:r>
            <a: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 </a:t>
            </a:r>
            <a:r>
              <a:rPr lang="en-US" altLang="ko-KR" sz="2000" b="1" dirty="0" err="1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ຕ່ອງໂສ</a:t>
            </a:r>
            <a:r>
              <a:rPr lang="lo-LA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້</a:t>
            </a:r>
            <a:r>
              <a:rPr lang="en-US" altLang="ko-KR" sz="2000" b="1" dirty="0" err="1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  <a:t>ຂອງການສະໜອງ</a:t>
            </a:r>
            <a:br>
              <a:rPr lang="en-US" altLang="ko-KR" sz="2000" b="1" dirty="0">
                <a:solidFill>
                  <a:schemeClr val="accent1">
                    <a:lumMod val="50000"/>
                  </a:schemeClr>
                </a:solidFill>
                <a:latin typeface="Phetsarath OT" panose="02000500000000020004" pitchFamily="2" charset="0"/>
                <a:ea typeface="Arial Unicode MS" pitchFamily="34" charset="-128"/>
                <a:cs typeface="Phetsarath OT" panose="02000500000000020004" pitchFamily="2" charset="0"/>
              </a:rPr>
            </a:br>
            <a:endParaRPr lang="en-US" sz="20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42BD13-4DBD-5C41-AF91-C3EB88ED0F50}"/>
              </a:ext>
            </a:extLst>
          </p:cNvPr>
          <p:cNvGrpSpPr/>
          <p:nvPr/>
        </p:nvGrpSpPr>
        <p:grpSpPr>
          <a:xfrm>
            <a:off x="677334" y="1487948"/>
            <a:ext cx="9425311" cy="4295593"/>
            <a:chOff x="2404724" y="1452389"/>
            <a:chExt cx="8350361" cy="3867367"/>
          </a:xfrm>
        </p:grpSpPr>
        <p:sp>
          <p:nvSpPr>
            <p:cNvPr id="5" name="Slide Number Placeholder 5">
              <a:extLst>
                <a:ext uri="{FF2B5EF4-FFF2-40B4-BE49-F238E27FC236}">
                  <a16:creationId xmlns:a16="http://schemas.microsoft.com/office/drawing/2014/main" id="{C2F7EF9A-8644-8D46-B844-2993933BE524}"/>
                </a:ext>
              </a:extLst>
            </p:cNvPr>
            <p:cNvSpPr txBox="1">
              <a:spLocks/>
            </p:cNvSpPr>
            <p:nvPr/>
          </p:nvSpPr>
          <p:spPr>
            <a:xfrm>
              <a:off x="8912750" y="4848428"/>
              <a:ext cx="989255" cy="23635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aseline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&lt; 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</a:t>
              </a:r>
              <a:r>
                <a:rPr lang="en-US" sz="1200" baseline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/25 &gt;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FFDC4F5-4121-BE4B-B564-1459621C34C8}"/>
                </a:ext>
              </a:extLst>
            </p:cNvPr>
            <p:cNvGrpSpPr/>
            <p:nvPr/>
          </p:nvGrpSpPr>
          <p:grpSpPr>
            <a:xfrm>
              <a:off x="2404724" y="1452389"/>
              <a:ext cx="1924526" cy="3194906"/>
              <a:chOff x="2404724" y="1771697"/>
              <a:chExt cx="1924526" cy="3194906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DEB0C7D6-DB20-A840-BB49-7044140006F3}"/>
                  </a:ext>
                </a:extLst>
              </p:cNvPr>
              <p:cNvGrpSpPr/>
              <p:nvPr/>
            </p:nvGrpSpPr>
            <p:grpSpPr>
              <a:xfrm>
                <a:off x="2404724" y="1771697"/>
                <a:ext cx="1924526" cy="3194906"/>
                <a:chOff x="2404724" y="1771697"/>
                <a:chExt cx="1924526" cy="3194906"/>
              </a:xfrm>
            </p:grpSpPr>
            <p:sp>
              <p:nvSpPr>
                <p:cNvPr id="41" name="Rounded Rectangle 40">
                  <a:extLst>
                    <a:ext uri="{FF2B5EF4-FFF2-40B4-BE49-F238E27FC236}">
                      <a16:creationId xmlns:a16="http://schemas.microsoft.com/office/drawing/2014/main" id="{553721C4-77F7-0D45-BEE7-58FBD93ECFD1}"/>
                    </a:ext>
                  </a:extLst>
                </p:cNvPr>
                <p:cNvSpPr/>
                <p:nvPr/>
              </p:nvSpPr>
              <p:spPr>
                <a:xfrm>
                  <a:off x="2404724" y="1771697"/>
                  <a:ext cx="1924526" cy="3194906"/>
                </a:xfrm>
                <a:prstGeom prst="roundRect">
                  <a:avLst>
                    <a:gd name="adj" fmla="val 7429"/>
                  </a:avLst>
                </a:prstGeom>
                <a:solidFill>
                  <a:srgbClr val="1ED8D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Text Box 13">
                  <a:extLst>
                    <a:ext uri="{FF2B5EF4-FFF2-40B4-BE49-F238E27FC236}">
                      <a16:creationId xmlns:a16="http://schemas.microsoft.com/office/drawing/2014/main" id="{C5933ECC-E7B4-814E-A060-428E177EB2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50187" y="2623757"/>
                  <a:ext cx="1806493" cy="19925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OA, GI, PGS, GAP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Eurepgap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SQF1000</a:t>
                  </a:r>
                  <a:r>
                    <a:rPr lang="en-US" sz="1400" baseline="30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CM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SQF2000</a:t>
                  </a:r>
                  <a:r>
                    <a:rPr lang="en-US" sz="1400" baseline="30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CM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AgroControl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Own QA Scheme </a:t>
                  </a:r>
                </a:p>
              </p:txBody>
            </p:sp>
            <p:sp>
              <p:nvSpPr>
                <p:cNvPr id="43" name="AutoShape 14">
                  <a:extLst>
                    <a:ext uri="{FF2B5EF4-FFF2-40B4-BE49-F238E27FC236}">
                      <a16:creationId xmlns:a16="http://schemas.microsoft.com/office/drawing/2014/main" id="{948ADB5E-DF89-9242-812F-593DCE95DD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9238" y="1782387"/>
                  <a:ext cx="1910012" cy="701581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           </a:t>
                  </a:r>
                  <a:r>
                    <a:rPr lang="en-US" sz="1600" b="1" dirty="0" err="1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ຊາວກະສິກອນ</a:t>
                  </a:r>
                  <a:endParaRPr lang="en-US" sz="1600" b="1" dirty="0">
                    <a:latin typeface="Phetsarath OT" panose="02000500000000020004" pitchFamily="2" charset="0"/>
                    <a:cs typeface="Phetsarath OT" panose="02000500000000020004" pitchFamily="2" charset="0"/>
                  </a:endParaRPr>
                </a:p>
              </p:txBody>
            </p:sp>
          </p:grpSp>
          <p:graphicFrame>
            <p:nvGraphicFramePr>
              <p:cNvPr id="40" name="Object 25">
                <a:extLst>
                  <a:ext uri="{FF2B5EF4-FFF2-40B4-BE49-F238E27FC236}">
                    <a16:creationId xmlns:a16="http://schemas.microsoft.com/office/drawing/2014/main" id="{FC7C9A4F-1BEA-4144-ADAF-E686DE72CA9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50186" y="1858782"/>
              <a:ext cx="626225" cy="5345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3" imgW="1319479" imgH="849478" progId="">
                      <p:embed/>
                    </p:oleObj>
                  </mc:Choice>
                  <mc:Fallback>
                    <p:oleObj name="Clip" r:id="rId3" imgW="1319479" imgH="849478" progId="">
                      <p:embed/>
                      <p:pic>
                        <p:nvPicPr>
                          <p:cNvPr id="134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50186" y="1858782"/>
                            <a:ext cx="626225" cy="53456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E405FE0-AD51-E440-98B4-B351ACAD0CD1}"/>
                </a:ext>
              </a:extLst>
            </p:cNvPr>
            <p:cNvGrpSpPr/>
            <p:nvPr/>
          </p:nvGrpSpPr>
          <p:grpSpPr>
            <a:xfrm>
              <a:off x="4442246" y="1473353"/>
              <a:ext cx="2043598" cy="3194906"/>
              <a:chOff x="4442246" y="1792661"/>
              <a:chExt cx="2043598" cy="319490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7513275C-25F6-5F40-8634-014E698786CC}"/>
                  </a:ext>
                </a:extLst>
              </p:cNvPr>
              <p:cNvGrpSpPr/>
              <p:nvPr/>
            </p:nvGrpSpPr>
            <p:grpSpPr>
              <a:xfrm>
                <a:off x="4442246" y="1792661"/>
                <a:ext cx="2043598" cy="3194906"/>
                <a:chOff x="2404724" y="1771697"/>
                <a:chExt cx="2043598" cy="3194906"/>
              </a:xfrm>
            </p:grpSpPr>
            <p:sp>
              <p:nvSpPr>
                <p:cNvPr id="36" name="Rounded Rectangle 35">
                  <a:extLst>
                    <a:ext uri="{FF2B5EF4-FFF2-40B4-BE49-F238E27FC236}">
                      <a16:creationId xmlns:a16="http://schemas.microsoft.com/office/drawing/2014/main" id="{5CB44328-BB21-744D-A5FC-BDFDBF351801}"/>
                    </a:ext>
                  </a:extLst>
                </p:cNvPr>
                <p:cNvSpPr/>
                <p:nvPr/>
              </p:nvSpPr>
              <p:spPr>
                <a:xfrm>
                  <a:off x="2404724" y="1771697"/>
                  <a:ext cx="1924526" cy="3194906"/>
                </a:xfrm>
                <a:prstGeom prst="roundRect">
                  <a:avLst>
                    <a:gd name="adj" fmla="val 7429"/>
                  </a:avLst>
                </a:prstGeom>
                <a:solidFill>
                  <a:srgbClr val="1ED8D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Text Box 13">
                  <a:extLst>
                    <a:ext uri="{FF2B5EF4-FFF2-40B4-BE49-F238E27FC236}">
                      <a16:creationId xmlns:a16="http://schemas.microsoft.com/office/drawing/2014/main" id="{32BD98CD-43AD-8249-ADD3-AB749A0F0D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50187" y="2623757"/>
                  <a:ext cx="1998135" cy="23083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Food hygiene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GMP 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HACCP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SQF2000</a:t>
                  </a:r>
                  <a:r>
                    <a:rPr lang="en-US" sz="1600" baseline="30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CM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Halal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Contract agreement</a:t>
                  </a:r>
                </a:p>
              </p:txBody>
            </p:sp>
            <p:sp>
              <p:nvSpPr>
                <p:cNvPr id="38" name="AutoShape 14">
                  <a:extLst>
                    <a:ext uri="{FF2B5EF4-FFF2-40B4-BE49-F238E27FC236}">
                      <a16:creationId xmlns:a16="http://schemas.microsoft.com/office/drawing/2014/main" id="{13FDE9D0-38DF-8C48-970A-1E25D8187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9238" y="1796901"/>
                  <a:ext cx="1910012" cy="701581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1600" b="1" dirty="0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        </a:t>
                  </a:r>
                  <a:r>
                    <a:rPr lang="en-US" sz="1600" b="1" dirty="0" err="1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ຜູ້ເກັບຊື</a:t>
                  </a:r>
                  <a:r>
                    <a:rPr lang="en-US" sz="1600" b="1" dirty="0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້/</a:t>
                  </a:r>
                  <a:r>
                    <a:rPr lang="en-US" sz="1600" b="1" dirty="0" err="1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ຄົນກາງ</a:t>
                  </a:r>
                  <a:endParaRPr lang="en-US" sz="1600" b="1" dirty="0">
                    <a:latin typeface="Phetsarath OT" panose="02000500000000020004" pitchFamily="2" charset="0"/>
                    <a:cs typeface="Phetsarath OT" panose="02000500000000020004" pitchFamily="2" charset="0"/>
                  </a:endParaRPr>
                </a:p>
              </p:txBody>
            </p:sp>
          </p:grpSp>
          <p:graphicFrame>
            <p:nvGraphicFramePr>
              <p:cNvPr id="35" name="Object 26">
                <a:extLst>
                  <a:ext uri="{FF2B5EF4-FFF2-40B4-BE49-F238E27FC236}">
                    <a16:creationId xmlns:a16="http://schemas.microsoft.com/office/drawing/2014/main" id="{578D878B-EBA2-7340-AA0F-D1B41AC62D3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80255" y="1896268"/>
              <a:ext cx="669173" cy="5006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5" imgW="2365553" imgH="2897734" progId="">
                      <p:embed/>
                    </p:oleObj>
                  </mc:Choice>
                  <mc:Fallback>
                    <p:oleObj name="Clip" r:id="rId5" imgW="2365553" imgH="2897734" progId="">
                      <p:embed/>
                      <p:pic>
                        <p:nvPicPr>
                          <p:cNvPr id="135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0255" y="1896268"/>
                            <a:ext cx="669173" cy="5006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2AFD29F1-15BF-4B4D-9620-5B98C034BA38}"/>
                </a:ext>
              </a:extLst>
            </p:cNvPr>
            <p:cNvSpPr/>
            <p:nvPr/>
          </p:nvSpPr>
          <p:spPr>
            <a:xfrm>
              <a:off x="4180057" y="1640115"/>
              <a:ext cx="534800" cy="419091"/>
            </a:xfrm>
            <a:prstGeom prst="rightArrow">
              <a:avLst>
                <a:gd name="adj1" fmla="val 50000"/>
                <a:gd name="adj2" fmla="val 38566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C465BE-77D3-284E-8908-3772FD8A2DC6}"/>
                </a:ext>
              </a:extLst>
            </p:cNvPr>
            <p:cNvGrpSpPr/>
            <p:nvPr/>
          </p:nvGrpSpPr>
          <p:grpSpPr>
            <a:xfrm>
              <a:off x="6473988" y="1465798"/>
              <a:ext cx="2034864" cy="3194906"/>
              <a:chOff x="6473988" y="1785106"/>
              <a:chExt cx="2034864" cy="3194906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54A3F964-DD74-7142-99DC-F86DF412898B}"/>
                  </a:ext>
                </a:extLst>
              </p:cNvPr>
              <p:cNvGrpSpPr/>
              <p:nvPr/>
            </p:nvGrpSpPr>
            <p:grpSpPr>
              <a:xfrm>
                <a:off x="6473988" y="1785106"/>
                <a:ext cx="2034864" cy="3194906"/>
                <a:chOff x="2392868" y="1771697"/>
                <a:chExt cx="2034864" cy="3194906"/>
              </a:xfrm>
            </p:grpSpPr>
            <p:sp>
              <p:nvSpPr>
                <p:cNvPr id="31" name="Rounded Rectangle 30">
                  <a:extLst>
                    <a:ext uri="{FF2B5EF4-FFF2-40B4-BE49-F238E27FC236}">
                      <a16:creationId xmlns:a16="http://schemas.microsoft.com/office/drawing/2014/main" id="{A0F9F3C0-8C6D-FC45-9644-3B9CCA2406F0}"/>
                    </a:ext>
                  </a:extLst>
                </p:cNvPr>
                <p:cNvSpPr/>
                <p:nvPr/>
              </p:nvSpPr>
              <p:spPr>
                <a:xfrm>
                  <a:off x="2404724" y="1771697"/>
                  <a:ext cx="1924526" cy="3194906"/>
                </a:xfrm>
                <a:prstGeom prst="roundRect">
                  <a:avLst>
                    <a:gd name="adj" fmla="val 7429"/>
                  </a:avLst>
                </a:prstGeom>
                <a:solidFill>
                  <a:srgbClr val="1ED8D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ext Box 13">
                  <a:extLst>
                    <a:ext uri="{FF2B5EF4-FFF2-40B4-BE49-F238E27FC236}">
                      <a16:creationId xmlns:a16="http://schemas.microsoft.com/office/drawing/2014/main" id="{F49A5584-CF40-7C4E-8CE0-BF576C0344F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21159" y="2623757"/>
                  <a:ext cx="2006573" cy="18158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Food hygiene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GMP 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HACCP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SQF2000</a:t>
                  </a:r>
                  <a:r>
                    <a:rPr lang="en-US" sz="1400" baseline="30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CM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BRC 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Halal  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ISO 9001/ISO22000</a:t>
                  </a:r>
                </a:p>
                <a:p>
                  <a:pPr eaLnBrk="0" hangingPunct="0">
                    <a:buFontTx/>
                    <a:buChar char="•"/>
                  </a:pPr>
                  <a:r>
                    <a:rPr lang="en-US" sz="14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ISO 14001</a:t>
                  </a:r>
                </a:p>
              </p:txBody>
            </p:sp>
            <p:sp>
              <p:nvSpPr>
                <p:cNvPr id="33" name="AutoShape 14">
                  <a:extLst>
                    <a:ext uri="{FF2B5EF4-FFF2-40B4-BE49-F238E27FC236}">
                      <a16:creationId xmlns:a16="http://schemas.microsoft.com/office/drawing/2014/main" id="{E4217252-DE9E-E748-BEE9-57137E9A1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92868" y="1824695"/>
                  <a:ext cx="1910012" cy="701581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1600" b="1" dirty="0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       </a:t>
                  </a:r>
                  <a:r>
                    <a:rPr lang="en-US" sz="1600" b="1" dirty="0" err="1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ໂຮງງານ</a:t>
                  </a:r>
                  <a:r>
                    <a:rPr lang="en-US" sz="1600" b="1" dirty="0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/</a:t>
                  </a:r>
                  <a:r>
                    <a:rPr lang="en-US" sz="1600" b="1" dirty="0" err="1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ຜູ້ແປຮູບ</a:t>
                  </a:r>
                  <a:endParaRPr lang="en-US" sz="1600" b="1" dirty="0">
                    <a:latin typeface="Phetsarath OT" panose="02000500000000020004" pitchFamily="2" charset="0"/>
                    <a:cs typeface="Phetsarath OT" panose="02000500000000020004" pitchFamily="2" charset="0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7569A8D-D68A-8A4F-B17D-E7FAD45B690A}"/>
                  </a:ext>
                </a:extLst>
              </p:cNvPr>
              <p:cNvGrpSpPr/>
              <p:nvPr/>
            </p:nvGrpSpPr>
            <p:grpSpPr>
              <a:xfrm>
                <a:off x="6601956" y="1899634"/>
                <a:ext cx="449102" cy="482416"/>
                <a:chOff x="12478654" y="7473074"/>
                <a:chExt cx="898204" cy="691929"/>
              </a:xfrm>
            </p:grpSpPr>
            <p:graphicFrame>
              <p:nvGraphicFramePr>
                <p:cNvPr id="29" name="Object 28">
                  <a:extLst>
                    <a:ext uri="{FF2B5EF4-FFF2-40B4-BE49-F238E27FC236}">
                      <a16:creationId xmlns:a16="http://schemas.microsoft.com/office/drawing/2014/main" id="{C5CE5629-4E26-F946-A014-3585DD3C49E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2478654" y="7473074"/>
                <a:ext cx="898204" cy="69192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7" imgW="1008489" imgH="775550" progId="">
                        <p:embed/>
                      </p:oleObj>
                    </mc:Choice>
                    <mc:Fallback>
                      <p:oleObj name="Clip" r:id="rId7" imgW="1008489" imgH="775550" progId="">
                        <p:embed/>
                        <p:pic>
                          <p:nvPicPr>
                            <p:cNvPr id="138" name="Object 2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478654" y="7473074"/>
                              <a:ext cx="898204" cy="691929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0" name="Object 32">
                  <a:extLst>
                    <a:ext uri="{FF2B5EF4-FFF2-40B4-BE49-F238E27FC236}">
                      <a16:creationId xmlns:a16="http://schemas.microsoft.com/office/drawing/2014/main" id="{9914ED0B-7352-074E-8182-42D1062D826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2599875" y="7640336"/>
                <a:ext cx="272744" cy="43119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9" imgW="904342" imgH="1421892" progId="">
                        <p:embed/>
                      </p:oleObj>
                    </mc:Choice>
                    <mc:Fallback>
                      <p:oleObj name="Clip" r:id="rId9" imgW="904342" imgH="1421892" progId="">
                        <p:embed/>
                        <p:pic>
                          <p:nvPicPr>
                            <p:cNvPr id="139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599875" y="7640336"/>
                              <a:ext cx="272744" cy="43119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A99083CC-F6DF-5F4E-9ABA-12ADE6499CC6}"/>
                </a:ext>
              </a:extLst>
            </p:cNvPr>
            <p:cNvSpPr/>
            <p:nvPr/>
          </p:nvSpPr>
          <p:spPr>
            <a:xfrm>
              <a:off x="6129984" y="1639010"/>
              <a:ext cx="534800" cy="419091"/>
            </a:xfrm>
            <a:prstGeom prst="rightArrow">
              <a:avLst>
                <a:gd name="adj1" fmla="val 50000"/>
                <a:gd name="adj2" fmla="val 38566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F88BCFB-F42B-444F-AAB4-832308501173}"/>
                </a:ext>
              </a:extLst>
            </p:cNvPr>
            <p:cNvGrpSpPr/>
            <p:nvPr/>
          </p:nvGrpSpPr>
          <p:grpSpPr>
            <a:xfrm>
              <a:off x="8510772" y="1486762"/>
              <a:ext cx="2244313" cy="3194906"/>
              <a:chOff x="8510772" y="1806070"/>
              <a:chExt cx="2244313" cy="3194906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4BD4C75F-0B1E-4C48-99E4-DEEA7F099CBA}"/>
                  </a:ext>
                </a:extLst>
              </p:cNvPr>
              <p:cNvGrpSpPr/>
              <p:nvPr/>
            </p:nvGrpSpPr>
            <p:grpSpPr>
              <a:xfrm>
                <a:off x="8510772" y="1806070"/>
                <a:ext cx="2244313" cy="3194906"/>
                <a:chOff x="2392130" y="1771697"/>
                <a:chExt cx="2244313" cy="3194906"/>
              </a:xfrm>
            </p:grpSpPr>
            <p:sp>
              <p:nvSpPr>
                <p:cNvPr id="24" name="Rounded Rectangle 23">
                  <a:extLst>
                    <a:ext uri="{FF2B5EF4-FFF2-40B4-BE49-F238E27FC236}">
                      <a16:creationId xmlns:a16="http://schemas.microsoft.com/office/drawing/2014/main" id="{0C6D4AAF-8802-0140-8458-2ABADCF424AC}"/>
                    </a:ext>
                  </a:extLst>
                </p:cNvPr>
                <p:cNvSpPr/>
                <p:nvPr/>
              </p:nvSpPr>
              <p:spPr>
                <a:xfrm>
                  <a:off x="2404724" y="1771697"/>
                  <a:ext cx="1924526" cy="3194906"/>
                </a:xfrm>
                <a:prstGeom prst="roundRect">
                  <a:avLst>
                    <a:gd name="adj" fmla="val 7429"/>
                  </a:avLst>
                </a:prstGeom>
                <a:solidFill>
                  <a:srgbClr val="1ED8D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Text Box 13">
                  <a:extLst>
                    <a:ext uri="{FF2B5EF4-FFF2-40B4-BE49-F238E27FC236}">
                      <a16:creationId xmlns:a16="http://schemas.microsoft.com/office/drawing/2014/main" id="{8BEC7E5B-367E-4640-8F74-0E768F3B3B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92130" y="2507645"/>
                  <a:ext cx="2244313" cy="23083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Food hygiene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Vendor Assessment. 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Supplier evaluation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Product monitoring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Product recall</a:t>
                  </a:r>
                </a:p>
                <a:p>
                  <a:pPr eaLnBrk="0" hangingPunct="0">
                    <a:lnSpc>
                      <a:spcPct val="150000"/>
                    </a:lnSpc>
                    <a:buFontTx/>
                    <a:buChar char="•"/>
                  </a:pP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Non-conformity </a:t>
                  </a:r>
                  <a:r>
                    <a:rPr lang="en-US" sz="16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mnt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  <p:sp>
              <p:nvSpPr>
                <p:cNvPr id="26" name="AutoShape 14">
                  <a:extLst>
                    <a:ext uri="{FF2B5EF4-FFF2-40B4-BE49-F238E27FC236}">
                      <a16:creationId xmlns:a16="http://schemas.microsoft.com/office/drawing/2014/main" id="{A94D2112-5701-414D-9B11-CD6147D11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5109" y="1796958"/>
                  <a:ext cx="1910012" cy="701581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>
                  <a:outerShdw dist="53882" dir="2700000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>
                    <a:defRPr/>
                  </a:pPr>
                  <a:r>
                    <a:rPr lang="en-US" sz="1600" b="1" dirty="0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           </a:t>
                  </a:r>
                  <a:r>
                    <a:rPr lang="en-US" sz="1600" b="1" dirty="0" err="1">
                      <a:latin typeface="Phetsarath OT" panose="02000500000000020004" pitchFamily="2" charset="0"/>
                      <a:cs typeface="Phetsarath OT" panose="02000500000000020004" pitchFamily="2" charset="0"/>
                    </a:rPr>
                    <a:t>ແມ່ຄ້າຂາຍຍ່ອຍ</a:t>
                  </a:r>
                  <a:endParaRPr lang="en-US" sz="1600" b="1" dirty="0">
                    <a:latin typeface="Phetsarath OT" panose="02000500000000020004" pitchFamily="2" charset="0"/>
                    <a:cs typeface="Phetsarath OT" panose="02000500000000020004" pitchFamily="2" charset="0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83A5432-5B9B-1E4B-BFC2-912846DD2245}"/>
                  </a:ext>
                </a:extLst>
              </p:cNvPr>
              <p:cNvGrpSpPr/>
              <p:nvPr/>
            </p:nvGrpSpPr>
            <p:grpSpPr>
              <a:xfrm>
                <a:off x="8522893" y="1937584"/>
                <a:ext cx="808514" cy="447031"/>
                <a:chOff x="10353950" y="7703984"/>
                <a:chExt cx="1074963" cy="612182"/>
              </a:xfrm>
            </p:grpSpPr>
            <p:graphicFrame>
              <p:nvGraphicFramePr>
                <p:cNvPr id="22" name="Object 33">
                  <a:extLst>
                    <a:ext uri="{FF2B5EF4-FFF2-40B4-BE49-F238E27FC236}">
                      <a16:creationId xmlns:a16="http://schemas.microsoft.com/office/drawing/2014/main" id="{835757C1-84DB-A44F-99EE-ADC52F8579D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0353950" y="7703984"/>
                <a:ext cx="476598" cy="61218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11" imgW="798271" imgH="1145743" progId="">
                        <p:embed/>
                      </p:oleObj>
                    </mc:Choice>
                    <mc:Fallback>
                      <p:oleObj name="Clip" r:id="rId11" imgW="798271" imgH="1145743" progId="">
                        <p:embed/>
                        <p:pic>
                          <p:nvPicPr>
                            <p:cNvPr id="140" name="Object 3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0353950" y="7703984"/>
                              <a:ext cx="476598" cy="61218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3" name="Object 34">
                  <a:extLst>
                    <a:ext uri="{FF2B5EF4-FFF2-40B4-BE49-F238E27FC236}">
                      <a16:creationId xmlns:a16="http://schemas.microsoft.com/office/drawing/2014/main" id="{2A97BE6A-4832-BB4C-A24C-4CFCF51311C2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0896014" y="7756759"/>
                <a:ext cx="532899" cy="41750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13" imgW="671413" imgH="589199" progId="">
                        <p:embed/>
                      </p:oleObj>
                    </mc:Choice>
                    <mc:Fallback>
                      <p:oleObj name="Clip" r:id="rId13" imgW="671413" imgH="589199" progId="">
                        <p:embed/>
                        <p:pic>
                          <p:nvPicPr>
                            <p:cNvPr id="141" name="Object 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0896014" y="7756759"/>
                              <a:ext cx="532899" cy="41750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5EF40385-1C08-7449-958E-B6B06DD1F1F1}"/>
                </a:ext>
              </a:extLst>
            </p:cNvPr>
            <p:cNvSpPr/>
            <p:nvPr/>
          </p:nvSpPr>
          <p:spPr>
            <a:xfrm>
              <a:off x="8229955" y="1640115"/>
              <a:ext cx="534800" cy="419091"/>
            </a:xfrm>
            <a:prstGeom prst="rightArrow">
              <a:avLst>
                <a:gd name="adj1" fmla="val 50000"/>
                <a:gd name="adj2" fmla="val 38566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36">
              <a:extLst>
                <a:ext uri="{FF2B5EF4-FFF2-40B4-BE49-F238E27FC236}">
                  <a16:creationId xmlns:a16="http://schemas.microsoft.com/office/drawing/2014/main" id="{D12AB743-6747-C440-80EE-CE1E2D331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3365" y="4737858"/>
              <a:ext cx="1738235" cy="58189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ຂໍ້ມູນ</a:t>
              </a:r>
              <a:endParaRPr lang="en-US" sz="1600" dirty="0">
                <a:solidFill>
                  <a:schemeClr val="bg1"/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(</a:t>
              </a:r>
              <a:r>
                <a:rPr lang="en-US" sz="1600" dirty="0" err="1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ບັງຄັບ</a:t>
              </a:r>
              <a:r>
                <a:rPr lang="en-US" sz="1600" dirty="0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)</a:t>
              </a:r>
              <a:endPara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Bent-Up Arrow 13">
              <a:extLst>
                <a:ext uri="{FF2B5EF4-FFF2-40B4-BE49-F238E27FC236}">
                  <a16:creationId xmlns:a16="http://schemas.microsoft.com/office/drawing/2014/main" id="{50662696-E2BE-0B48-B2CA-E684417BF72D}"/>
                </a:ext>
              </a:extLst>
            </p:cNvPr>
            <p:cNvSpPr/>
            <p:nvPr/>
          </p:nvSpPr>
          <p:spPr>
            <a:xfrm rot="16200000" flipH="1">
              <a:off x="9885320" y="4662572"/>
              <a:ext cx="600427" cy="553745"/>
            </a:xfrm>
            <a:prstGeom prst="bentUp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Box 36">
              <a:extLst>
                <a:ext uri="{FF2B5EF4-FFF2-40B4-BE49-F238E27FC236}">
                  <a16:creationId xmlns:a16="http://schemas.microsoft.com/office/drawing/2014/main" id="{2B9413FC-91CA-ED44-97B1-936E2F59C4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3350" y="4718777"/>
              <a:ext cx="1738235" cy="58189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ຂໍ້ມູນ</a:t>
              </a:r>
              <a:endParaRPr lang="en-US" sz="1600" dirty="0">
                <a:solidFill>
                  <a:schemeClr val="bg1"/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(</a:t>
              </a:r>
              <a:r>
                <a:rPr lang="en-US" sz="1600" dirty="0" err="1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ບັງຄັບ</a:t>
              </a:r>
              <a:r>
                <a:rPr lang="en-US" sz="1600" dirty="0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)</a:t>
              </a:r>
              <a:endPara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36">
              <a:extLst>
                <a:ext uri="{FF2B5EF4-FFF2-40B4-BE49-F238E27FC236}">
                  <a16:creationId xmlns:a16="http://schemas.microsoft.com/office/drawing/2014/main" id="{433BB548-D8C3-9C4A-AC75-C6C39980CD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2542" y="4717721"/>
              <a:ext cx="1738235" cy="58189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ຂໍ້ມູນ</a:t>
              </a:r>
              <a:endParaRPr lang="en-US" sz="1600" dirty="0">
                <a:solidFill>
                  <a:schemeClr val="bg1"/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(</a:t>
              </a:r>
              <a:r>
                <a:rPr lang="en-US" sz="1600" dirty="0" err="1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ບັງຄັບ</a:t>
              </a:r>
              <a:r>
                <a:rPr lang="en-US" sz="1600" dirty="0">
                  <a:solidFill>
                    <a:schemeClr val="bg1"/>
                  </a:solidFill>
                  <a:latin typeface="Phetsarath OT" panose="02000500000000020004" pitchFamily="2" charset="0"/>
                  <a:cs typeface="Phetsarath OT" panose="02000500000000020004" pitchFamily="2" charset="0"/>
                </a:rPr>
                <a:t>)</a:t>
              </a:r>
            </a:p>
            <a:p>
              <a:pPr algn="ctr"/>
              <a:endParaRPr lang="en-US" sz="400" dirty="0">
                <a:solidFill>
                  <a:schemeClr val="bg1"/>
                </a:solidFill>
                <a:latin typeface="Phetsarath OT" panose="02000500000000020004" pitchFamily="2" charset="0"/>
                <a:cs typeface="Phetsarath OT" panose="02000500000000020004" pitchFamily="2" charset="0"/>
              </a:endParaRPr>
            </a:p>
          </p:txBody>
        </p:sp>
        <p:sp>
          <p:nvSpPr>
            <p:cNvPr id="17" name="Left Arrow 16">
              <a:extLst>
                <a:ext uri="{FF2B5EF4-FFF2-40B4-BE49-F238E27FC236}">
                  <a16:creationId xmlns:a16="http://schemas.microsoft.com/office/drawing/2014/main" id="{DF95ED8C-39F5-BF46-8799-562006E0B964}"/>
                </a:ext>
              </a:extLst>
            </p:cNvPr>
            <p:cNvSpPr/>
            <p:nvPr/>
          </p:nvSpPr>
          <p:spPr>
            <a:xfrm>
              <a:off x="8098970" y="4868484"/>
              <a:ext cx="555022" cy="346921"/>
            </a:xfrm>
            <a:prstGeom prst="lef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Left Arrow 17">
              <a:extLst>
                <a:ext uri="{FF2B5EF4-FFF2-40B4-BE49-F238E27FC236}">
                  <a16:creationId xmlns:a16="http://schemas.microsoft.com/office/drawing/2014/main" id="{BA82B79D-93C1-F340-9F79-E01AAE23EE1D}"/>
                </a:ext>
              </a:extLst>
            </p:cNvPr>
            <p:cNvSpPr/>
            <p:nvPr/>
          </p:nvSpPr>
          <p:spPr>
            <a:xfrm>
              <a:off x="6019827" y="4868483"/>
              <a:ext cx="555022" cy="346921"/>
            </a:xfrm>
            <a:prstGeom prst="lef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Bent-Up Arrow 18">
              <a:extLst>
                <a:ext uri="{FF2B5EF4-FFF2-40B4-BE49-F238E27FC236}">
                  <a16:creationId xmlns:a16="http://schemas.microsoft.com/office/drawing/2014/main" id="{5CB5A19A-F469-DE48-B610-803AD04E0400}"/>
                </a:ext>
              </a:extLst>
            </p:cNvPr>
            <p:cNvSpPr/>
            <p:nvPr/>
          </p:nvSpPr>
          <p:spPr>
            <a:xfrm flipH="1">
              <a:off x="3943417" y="4517783"/>
              <a:ext cx="600427" cy="553745"/>
            </a:xfrm>
            <a:prstGeom prst="bentUp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56025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{3A618F3B-A31F-9E40-A965-2F385AD18038}tf10001060</Template>
  <TotalTime>12699</TotalTime>
  <Words>2594</Words>
  <Application>Microsoft Macintosh PowerPoint</Application>
  <PresentationFormat>Widescreen</PresentationFormat>
  <Paragraphs>330</Paragraphs>
  <Slides>36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Arial</vt:lpstr>
      <vt:lpstr>Calibri</vt:lpstr>
      <vt:lpstr>Phetsarath OT</vt:lpstr>
      <vt:lpstr>Saysettha Lao</vt:lpstr>
      <vt:lpstr>Saysettha OT</vt:lpstr>
      <vt:lpstr>Times New Roman</vt:lpstr>
      <vt:lpstr>Trebuchet MS</vt:lpstr>
      <vt:lpstr>Verdana</vt:lpstr>
      <vt:lpstr>Wingdings</vt:lpstr>
      <vt:lpstr>Wingdings 2</vt:lpstr>
      <vt:lpstr>Wingdings 3</vt:lpstr>
      <vt:lpstr>Facet</vt:lpstr>
      <vt:lpstr>Clip</vt:lpstr>
      <vt:lpstr>ບົດທີ 3:  ຄວາມປອດໄພຂອງອາຫານ ແລະ ສຸຂະອະນາໄມ ທາງດ້ານໂພຊະນາການອາຫານ</vt:lpstr>
      <vt:lpstr>PowerPoint Presentation</vt:lpstr>
      <vt:lpstr>Lesson learning outcomes </vt:lpstr>
      <vt:lpstr>ຫົວຂໍ້ຫລັກ </vt:lpstr>
      <vt:lpstr>Keywords</vt:lpstr>
      <vt:lpstr>Keywords</vt:lpstr>
      <vt:lpstr>Pre-quiz</vt:lpstr>
      <vt:lpstr>1. ຄວາມປອດໄປຂອງອາຫານ </vt:lpstr>
      <vt:lpstr>1.1 ຄວາມປອດໄພ ແລະ ຄຸນນະພາບຂອງອາຫານທີ່ນຳໃຊ້ໃນອຸດສາຫະກຳກະສິກຳ ແລະ ຕ່ອງໂສ້ຂອງການສະໜອງ </vt:lpstr>
      <vt:lpstr>1.2 ຄວາມສ່ຽງດ້ານອາຫານ</vt:lpstr>
      <vt:lpstr>PowerPoint Presentation</vt:lpstr>
      <vt:lpstr>PowerPoint Presentation</vt:lpstr>
      <vt:lpstr>PowerPoint Presentation</vt:lpstr>
      <vt:lpstr>PowerPoint Presentation</vt:lpstr>
      <vt:lpstr>ຄວາມສ່ຽງໂດຍຜ່ານລະບົບຕ່ອງໂສ້ການສະຫນອງຜະລິດຕະພັນສົດ</vt:lpstr>
      <vt:lpstr>PowerPoint Presentation</vt:lpstr>
      <vt:lpstr>ຜົນສະທ້ອນຂອງການລະເມີດຄວາມປອດໄພຂອງອາຫານ</vt:lpstr>
      <vt:lpstr>2. ຫຼັກການຕົ້ນຕໍ ໃນການເຮັດອະນາ​ໄມມີ 4 ຫຼັກການໃຫ່ຍ</vt:lpstr>
      <vt:lpstr>2 ການນຳໃຊ້ນໍ້າສະອາດ ແລະ ວິດຖ່າຍ</vt:lpstr>
      <vt:lpstr>PowerPoint Presentation</vt:lpstr>
      <vt:lpstr>PowerPoint Presentation</vt:lpstr>
      <vt:lpstr>ສະພາບຂອງການໃຊ້ນໍ້າ</vt:lpstr>
      <vt:lpstr>ຄວນຈະມີມາດຕະການແນວໃດ ຖ້າຫາກນ້ຳໃຊ້ ປົນເປື້ອນດ້ວຍເຊື້ອພະຍາດ ?</vt:lpstr>
      <vt:lpstr>PowerPoint Presentation</vt:lpstr>
      <vt:lpstr>ປະລິມານສານຄຼໍລີນຕ້ອງປະສົມໃສ່ນ້ຳ      </vt:lpstr>
      <vt:lpstr>       ການນຳໃຊ້ວິດຖ່າຍ</vt:lpstr>
      <vt:lpstr>PowerPoint Presentation</vt:lpstr>
      <vt:lpstr>2.2. ການລ້າງມືດ້ວຍສະບູ</vt:lpstr>
      <vt:lpstr>PowerPoint Presentation</vt:lpstr>
      <vt:lpstr>2.3. ການຈັດກຽມອາຫານທີ່ຖືກຕ້ອງແລະເໝາະສົມ</vt:lpstr>
      <vt:lpstr>PowerPoint Presentation</vt:lpstr>
      <vt:lpstr>Summary and conclusion (ສັງລວມ ແລະ ສະຫຼຸບ)  </vt:lpstr>
      <vt:lpstr>Post quiz  (test)</vt:lpstr>
      <vt:lpstr>Post quiz  (test)</vt:lpstr>
      <vt:lpstr>Assignment/Homework/Case study</vt:lpstr>
      <vt:lpstr>ບົດຮຽນຕໍ່ໄປ  Next lesson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safety, WASH and Nutrition</dc:title>
  <dc:creator>Microsoft Office User</dc:creator>
  <cp:lastModifiedBy>Microsoft Office User</cp:lastModifiedBy>
  <cp:revision>57</cp:revision>
  <dcterms:created xsi:type="dcterms:W3CDTF">2023-12-01T04:14:35Z</dcterms:created>
  <dcterms:modified xsi:type="dcterms:W3CDTF">2025-09-12T09:13:04Z</dcterms:modified>
</cp:coreProperties>
</file>