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2192000"/>
  <p:notesSz cx="6858000" cy="9144000"/>
  <p:embeddedFontLst>
    <p:embeddedFont>
      <p:font typeface="Roboto"/>
      <p:regular r:id="rId30"/>
      <p:bold r:id="rId31"/>
      <p:italic r:id="rId32"/>
      <p:boldItalic r:id="rId33"/>
    </p:embeddedFont>
    <p:embeddedFont>
      <p:font typeface="Google Sans"/>
      <p:regular r:id="rId34"/>
      <p:bold r:id="rId35"/>
      <p:italic r:id="rId36"/>
      <p:boldItalic r:id="rId37"/>
    </p:embeddedFont>
    <p:embeddedFont>
      <p:font typeface="Phetsarath"/>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g3bmCAN8fuSXZnz7YDItG4NaWD4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FC6DE72-5F9F-4803-B3B1-771937237E2C}">
  <a:tblStyle styleId="{2FC6DE72-5F9F-4803-B3B1-771937237E2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8F8784E-FA5B-4503-9B86-9766ED8747ED}"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6.xml"/><Relationship Id="rId33" Type="http://schemas.openxmlformats.org/officeDocument/2006/relationships/font" Target="fonts/Roboto-boldItalic.fntdata"/><Relationship Id="rId10" Type="http://schemas.openxmlformats.org/officeDocument/2006/relationships/slide" Target="slides/slide5.xml"/><Relationship Id="rId32" Type="http://schemas.openxmlformats.org/officeDocument/2006/relationships/font" Target="fonts/Roboto-italic.fntdata"/><Relationship Id="rId13" Type="http://schemas.openxmlformats.org/officeDocument/2006/relationships/slide" Target="slides/slide8.xml"/><Relationship Id="rId35" Type="http://schemas.openxmlformats.org/officeDocument/2006/relationships/font" Target="fonts/GoogleSans-bold.fntdata"/><Relationship Id="rId12" Type="http://schemas.openxmlformats.org/officeDocument/2006/relationships/slide" Target="slides/slide7.xml"/><Relationship Id="rId34" Type="http://schemas.openxmlformats.org/officeDocument/2006/relationships/font" Target="fonts/GoogleSans-regular.fntdata"/><Relationship Id="rId15" Type="http://schemas.openxmlformats.org/officeDocument/2006/relationships/slide" Target="slides/slide10.xml"/><Relationship Id="rId37" Type="http://schemas.openxmlformats.org/officeDocument/2006/relationships/font" Target="fonts/GoogleSans-boldItalic.fntdata"/><Relationship Id="rId14" Type="http://schemas.openxmlformats.org/officeDocument/2006/relationships/slide" Target="slides/slide9.xml"/><Relationship Id="rId36" Type="http://schemas.openxmlformats.org/officeDocument/2006/relationships/font" Target="fonts/GoogleSans-italic.fntdata"/><Relationship Id="rId17" Type="http://schemas.openxmlformats.org/officeDocument/2006/relationships/slide" Target="slides/slide12.xml"/><Relationship Id="rId39" Type="http://schemas.openxmlformats.org/officeDocument/2006/relationships/font" Target="fonts/Phetsarath-bold.fntdata"/><Relationship Id="rId16" Type="http://schemas.openxmlformats.org/officeDocument/2006/relationships/slide" Target="slides/slide11.xml"/><Relationship Id="rId38" Type="http://schemas.openxmlformats.org/officeDocument/2006/relationships/font" Target="fonts/Phetsarath-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4"/>
          <p:cNvSpPr/>
          <p:nvPr>
            <p:ph idx="2" type="pic"/>
          </p:nvPr>
        </p:nvSpPr>
        <p:spPr>
          <a:xfrm>
            <a:off x="5183188" y="987425"/>
            <a:ext cx="6172200" cy="4873625"/>
          </a:xfrm>
          <a:prstGeom prst="rect">
            <a:avLst/>
          </a:prstGeom>
          <a:noFill/>
          <a:ln>
            <a:noFill/>
          </a:ln>
        </p:spPr>
      </p:sp>
      <p:sp>
        <p:nvSpPr>
          <p:cNvPr id="68" name="Google Shape;68;p3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hyperlink" Target="mailto:sayvisene.b@nuol.edu.l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b="0" l="0" r="0" t="0"/>
          <a:stretch/>
        </p:blipFill>
        <p:spPr>
          <a:xfrm>
            <a:off x="8039101" y="3569218"/>
            <a:ext cx="4038600" cy="2692401"/>
          </a:xfrm>
          <a:prstGeom prst="rect">
            <a:avLst/>
          </a:prstGeom>
          <a:noFill/>
          <a:ln>
            <a:noFill/>
          </a:ln>
        </p:spPr>
      </p:pic>
      <p:sp>
        <p:nvSpPr>
          <p:cNvPr id="89" name="Google Shape;89;p1"/>
          <p:cNvSpPr txBox="1"/>
          <p:nvPr>
            <p:ph type="ctrTitle"/>
          </p:nvPr>
        </p:nvSpPr>
        <p:spPr>
          <a:xfrm>
            <a:off x="1370252" y="596381"/>
            <a:ext cx="9144000" cy="1003819"/>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Times New Roman"/>
              <a:buNone/>
            </a:pPr>
            <a:r>
              <a:rPr lang="en-US">
                <a:latin typeface="Times New Roman"/>
                <a:ea typeface="Times New Roman"/>
                <a:cs typeface="Times New Roman"/>
                <a:sym typeface="Times New Roman"/>
              </a:rPr>
              <a:t>DIETARY DIVERSITY</a:t>
            </a:r>
            <a:endParaRPr/>
          </a:p>
        </p:txBody>
      </p:sp>
      <p:sp>
        <p:nvSpPr>
          <p:cNvPr id="90" name="Google Shape;90;p1"/>
          <p:cNvSpPr txBox="1"/>
          <p:nvPr>
            <p:ph idx="1" type="subTitle"/>
          </p:nvPr>
        </p:nvSpPr>
        <p:spPr>
          <a:xfrm>
            <a:off x="1370252" y="1872343"/>
            <a:ext cx="9144000" cy="100381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latin typeface="Times New Roman"/>
                <a:ea typeface="Times New Roman"/>
                <a:cs typeface="Times New Roman"/>
                <a:sym typeface="Times New Roman"/>
              </a:rPr>
              <a:t>Section on what is a healthy diet, food systems, diets and environment food-to-food enrichment </a:t>
            </a:r>
            <a:endParaRPr/>
          </a:p>
        </p:txBody>
      </p:sp>
      <p:pic>
        <p:nvPicPr>
          <p:cNvPr id="91" name="Google Shape;91;p1"/>
          <p:cNvPicPr preferRelativeResize="0"/>
          <p:nvPr/>
        </p:nvPicPr>
        <p:blipFill rotWithShape="1">
          <a:blip r:embed="rId4">
            <a:alphaModFix/>
          </a:blip>
          <a:srcRect b="0" l="0" r="0" t="0"/>
          <a:stretch/>
        </p:blipFill>
        <p:spPr>
          <a:xfrm>
            <a:off x="4071257" y="3569218"/>
            <a:ext cx="3962400" cy="2692401"/>
          </a:xfrm>
          <a:prstGeom prst="rect">
            <a:avLst/>
          </a:prstGeom>
          <a:noFill/>
          <a:ln>
            <a:noFill/>
          </a:ln>
        </p:spPr>
      </p:pic>
      <p:sp>
        <p:nvSpPr>
          <p:cNvPr id="92" name="Google Shape;92;p1"/>
          <p:cNvSpPr txBox="1"/>
          <p:nvPr/>
        </p:nvSpPr>
        <p:spPr>
          <a:xfrm>
            <a:off x="108857" y="3711973"/>
            <a:ext cx="3962400" cy="1898405"/>
          </a:xfrm>
          <a:prstGeom prst="rect">
            <a:avLst/>
          </a:prstGeom>
          <a:solidFill>
            <a:srgbClr val="EDEDED"/>
          </a:solid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0" lang="en-US" sz="1800" u="none" cap="none" strike="noStrike">
                <a:solidFill>
                  <a:schemeClr val="dk1"/>
                </a:solidFill>
                <a:latin typeface="Times New Roman"/>
                <a:ea typeface="Times New Roman"/>
                <a:cs typeface="Times New Roman"/>
                <a:sym typeface="Times New Roman"/>
              </a:rPr>
              <a:t>Sayvisene Boulom, Department Head of Agricultural Economics and Food Technology, Faculty of Agriculture, National University of Laos</a:t>
            </a:r>
            <a:endParaRPr/>
          </a:p>
          <a:p>
            <a:pPr indent="0" lvl="0" marL="0" marR="0" rtl="0" algn="l">
              <a:lnSpc>
                <a:spcPct val="110000"/>
              </a:lnSpc>
              <a:spcBef>
                <a:spcPts val="0"/>
              </a:spcBef>
              <a:spcAft>
                <a:spcPts val="0"/>
              </a:spcAft>
              <a:buNone/>
            </a:pPr>
            <a:r>
              <a:rPr b="0" i="0" lang="en-US" sz="1800" u="sng" cap="none" strike="noStrike">
                <a:solidFill>
                  <a:schemeClr val="dk1"/>
                </a:solidFill>
                <a:latin typeface="Times New Roman"/>
                <a:ea typeface="Times New Roman"/>
                <a:cs typeface="Times New Roman"/>
                <a:sym typeface="Times New Roman"/>
                <a:hlinkClick r:id="rId5">
                  <a:extLst>
                    <a:ext uri="{A12FA001-AC4F-418D-AE19-62706E023703}">
                      <ahyp:hlinkClr val="tx"/>
                    </a:ext>
                  </a:extLst>
                </a:hlinkClick>
              </a:rPr>
              <a:t>sayvisene.b@nuol.edu.la</a:t>
            </a:r>
            <a:r>
              <a:rPr b="0" i="0" lang="en-US" sz="1800" u="none" cap="none" strike="noStrike">
                <a:solidFill>
                  <a:schemeClr val="dk1"/>
                </a:solidFill>
                <a:latin typeface="Times New Roman"/>
                <a:ea typeface="Times New Roman"/>
                <a:cs typeface="Times New Roman"/>
                <a:sym typeface="Times New Roman"/>
              </a:rPr>
              <a:t>, Tel: +856 202220118</a:t>
            </a:r>
            <a:endParaRPr b="0" i="0" sz="18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sp>
        <p:nvSpPr>
          <p:cNvPr id="162" name="Google Shape;162;p1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3" name="Google Shape;163;p10"/>
          <p:cNvSpPr txBox="1"/>
          <p:nvPr>
            <p:ph type="title"/>
          </p:nvPr>
        </p:nvSpPr>
        <p:spPr>
          <a:xfrm>
            <a:off x="572493" y="238539"/>
            <a:ext cx="11018520" cy="718061"/>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5400"/>
              <a:t>3. Dietary guidelines </a:t>
            </a:r>
            <a:endParaRPr/>
          </a:p>
        </p:txBody>
      </p:sp>
      <p:sp>
        <p:nvSpPr>
          <p:cNvPr id="164" name="Google Shape;164;p10"/>
          <p:cNvSpPr/>
          <p:nvPr/>
        </p:nvSpPr>
        <p:spPr>
          <a:xfrm>
            <a:off x="572493" y="1681544"/>
            <a:ext cx="10972800" cy="18288"/>
          </a:xfrm>
          <a:custGeom>
            <a:rect b="b" l="l" r="r" t="t"/>
            <a:pathLst>
              <a:path extrusionOk="0" fill="none" h="18288" w="1097280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extrusionOk="0" h="18288" w="1097280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cap="rnd" cmpd="sng" w="44450">
            <a:solidFill>
              <a:schemeClr val="accent2">
                <a:alpha val="74901"/>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5" name="Google Shape;165;p10"/>
          <p:cNvSpPr txBox="1"/>
          <p:nvPr>
            <p:ph idx="1" type="body"/>
          </p:nvPr>
        </p:nvSpPr>
        <p:spPr>
          <a:xfrm>
            <a:off x="141515" y="956600"/>
            <a:ext cx="7587342" cy="5883112"/>
          </a:xfrm>
          <a:prstGeom prst="rect">
            <a:avLst/>
          </a:prstGeom>
          <a:solidFill>
            <a:srgbClr val="D8E2F3"/>
          </a:solidFill>
          <a:ln>
            <a:noFill/>
          </a:ln>
        </p:spPr>
        <p:txBody>
          <a:bodyPr anchorCtr="0" anchor="t" bIns="45700" lIns="91425" spcFirstLastPara="1" rIns="91425" wrap="square" tIns="45700">
            <a:normAutofit fontScale="92500" lnSpcReduction="10000"/>
          </a:bodyPr>
          <a:lstStyle/>
          <a:p>
            <a:pPr indent="-228600" lvl="0" marL="228600" rtl="0" algn="l">
              <a:lnSpc>
                <a:spcPct val="150000"/>
              </a:lnSpc>
              <a:spcBef>
                <a:spcPts val="0"/>
              </a:spcBef>
              <a:spcAft>
                <a:spcPts val="0"/>
              </a:spcAft>
              <a:buClr>
                <a:schemeClr val="dk1"/>
              </a:buClr>
              <a:buSzPct val="100000"/>
              <a:buChar char="•"/>
            </a:pPr>
            <a:r>
              <a:rPr b="0" i="0" lang="en-US" sz="1600">
                <a:latin typeface="Times New Roman"/>
                <a:ea typeface="Times New Roman"/>
                <a:cs typeface="Times New Roman"/>
                <a:sym typeface="Times New Roman"/>
              </a:rPr>
              <a:t>Food based dietary guideline (FBDGs) are used to inform national policies beyond health, such as the provision of food within education systems or public procurement. </a:t>
            </a:r>
            <a:endParaRPr/>
          </a:p>
          <a:p>
            <a:pPr indent="-228600" lvl="0" marL="228600" rtl="0" algn="l">
              <a:lnSpc>
                <a:spcPct val="150000"/>
              </a:lnSpc>
              <a:spcBef>
                <a:spcPts val="1000"/>
              </a:spcBef>
              <a:spcAft>
                <a:spcPts val="0"/>
              </a:spcAft>
              <a:buClr>
                <a:schemeClr val="dk1"/>
              </a:buClr>
              <a:buSzPct val="100000"/>
              <a:buChar char="•"/>
            </a:pPr>
            <a:r>
              <a:rPr b="0" i="0" lang="en-US" sz="1600">
                <a:latin typeface="Times New Roman"/>
                <a:ea typeface="Times New Roman"/>
                <a:cs typeface="Times New Roman"/>
                <a:sym typeface="Times New Roman"/>
              </a:rPr>
              <a:t>In addition to ensuring that the nutritional needs of the population are met and that diets contribute to reducing disease risk, FBDGs should also be evaluated for the environmental costs of their implementation</a:t>
            </a:r>
            <a:endParaRPr/>
          </a:p>
          <a:p>
            <a:pPr indent="-228600" lvl="0" marL="228600" rtl="0" algn="l">
              <a:lnSpc>
                <a:spcPct val="150000"/>
              </a:lnSpc>
              <a:spcBef>
                <a:spcPts val="1000"/>
              </a:spcBef>
              <a:spcAft>
                <a:spcPts val="0"/>
              </a:spcAft>
              <a:buClr>
                <a:srgbClr val="000000"/>
              </a:buClr>
              <a:buSzPct val="100000"/>
              <a:buChar char="•"/>
            </a:pPr>
            <a:r>
              <a:rPr b="1" i="0" lang="en-US" sz="1600">
                <a:solidFill>
                  <a:srgbClr val="000000"/>
                </a:solidFill>
                <a:latin typeface="Times New Roman"/>
                <a:ea typeface="Times New Roman"/>
                <a:cs typeface="Times New Roman"/>
                <a:sym typeface="Times New Roman"/>
              </a:rPr>
              <a:t>Nutrient-rich value chain</a:t>
            </a:r>
            <a:r>
              <a:rPr b="0" i="0" lang="en-US" sz="1600">
                <a:solidFill>
                  <a:srgbClr val="000000"/>
                </a:solidFill>
                <a:latin typeface="Times New Roman"/>
                <a:ea typeface="Times New Roman"/>
                <a:cs typeface="Times New Roman"/>
                <a:sym typeface="Times New Roman"/>
              </a:rPr>
              <a:t>–USAID defines a commodity as nutrient-rich if it meets any of the following criteria: </a:t>
            </a:r>
            <a:endParaRPr/>
          </a:p>
          <a:p>
            <a:pPr indent="-228600" lvl="1" marL="685800" rtl="0" algn="l">
              <a:lnSpc>
                <a:spcPct val="150000"/>
              </a:lnSpc>
              <a:spcBef>
                <a:spcPts val="500"/>
              </a:spcBef>
              <a:spcAft>
                <a:spcPts val="0"/>
              </a:spcAft>
              <a:buClr>
                <a:srgbClr val="000000"/>
              </a:buClr>
              <a:buSzPct val="100000"/>
              <a:buChar char="•"/>
            </a:pPr>
            <a:r>
              <a:rPr b="0" i="0" lang="en-US" sz="1600">
                <a:solidFill>
                  <a:srgbClr val="000000"/>
                </a:solidFill>
                <a:latin typeface="Times New Roman"/>
                <a:ea typeface="Times New Roman"/>
                <a:cs typeface="Times New Roman"/>
                <a:sym typeface="Times New Roman"/>
              </a:rPr>
              <a:t>1) It is biofortified; </a:t>
            </a:r>
            <a:endParaRPr/>
          </a:p>
          <a:p>
            <a:pPr indent="-228600" lvl="1" marL="685800" rtl="0" algn="l">
              <a:lnSpc>
                <a:spcPct val="150000"/>
              </a:lnSpc>
              <a:spcBef>
                <a:spcPts val="500"/>
              </a:spcBef>
              <a:spcAft>
                <a:spcPts val="0"/>
              </a:spcAft>
              <a:buClr>
                <a:srgbClr val="000000"/>
              </a:buClr>
              <a:buSzPct val="100000"/>
              <a:buChar char="•"/>
            </a:pPr>
            <a:r>
              <a:rPr b="0" i="0" lang="en-US" sz="1600">
                <a:solidFill>
                  <a:srgbClr val="000000"/>
                </a:solidFill>
                <a:latin typeface="Times New Roman"/>
                <a:ea typeface="Times New Roman"/>
                <a:cs typeface="Times New Roman"/>
                <a:sym typeface="Times New Roman"/>
              </a:rPr>
              <a:t>2) It is a legume, nut, or seed, such as sesame, sunflower, pumpkin seeds, wheat germ, or sprouted legume seeds; </a:t>
            </a:r>
            <a:endParaRPr/>
          </a:p>
          <a:p>
            <a:pPr indent="-228600" lvl="1" marL="685800" rtl="0" algn="l">
              <a:lnSpc>
                <a:spcPct val="150000"/>
              </a:lnSpc>
              <a:spcBef>
                <a:spcPts val="500"/>
              </a:spcBef>
              <a:spcAft>
                <a:spcPts val="0"/>
              </a:spcAft>
              <a:buClr>
                <a:srgbClr val="000000"/>
              </a:buClr>
              <a:buSzPct val="100000"/>
              <a:buChar char="•"/>
            </a:pPr>
            <a:r>
              <a:rPr b="0" i="0" lang="en-US" sz="1600">
                <a:solidFill>
                  <a:srgbClr val="000000"/>
                </a:solidFill>
                <a:latin typeface="Times New Roman"/>
                <a:ea typeface="Times New Roman"/>
                <a:cs typeface="Times New Roman"/>
                <a:sym typeface="Times New Roman"/>
              </a:rPr>
              <a:t>3) It is an animal source food, including dairy products (milk, yogurt, cheese), fish, eggs, organ meats, meat, flesh foods, and other miscellaneous animal protein (e.g. grubs, insects); </a:t>
            </a:r>
            <a:endParaRPr/>
          </a:p>
          <a:p>
            <a:pPr indent="-228600" lvl="1" marL="685800" rtl="0" algn="l">
              <a:lnSpc>
                <a:spcPct val="150000"/>
              </a:lnSpc>
              <a:spcBef>
                <a:spcPts val="500"/>
              </a:spcBef>
              <a:spcAft>
                <a:spcPts val="0"/>
              </a:spcAft>
              <a:buClr>
                <a:srgbClr val="000000"/>
              </a:buClr>
              <a:buSzPct val="100000"/>
              <a:buChar char="•"/>
            </a:pPr>
            <a:r>
              <a:rPr b="0" i="0" lang="en-US" sz="1600">
                <a:solidFill>
                  <a:srgbClr val="000000"/>
                </a:solidFill>
                <a:latin typeface="Times New Roman"/>
                <a:ea typeface="Times New Roman"/>
                <a:cs typeface="Times New Roman"/>
                <a:sym typeface="Times New Roman"/>
              </a:rPr>
              <a:t>4) It is a dark yellow or orange-fleshed root/tuber; </a:t>
            </a:r>
            <a:endParaRPr/>
          </a:p>
          <a:p>
            <a:pPr indent="-228600" lvl="1" marL="685800" rtl="0" algn="l">
              <a:lnSpc>
                <a:spcPct val="150000"/>
              </a:lnSpc>
              <a:spcBef>
                <a:spcPts val="500"/>
              </a:spcBef>
              <a:spcAft>
                <a:spcPts val="0"/>
              </a:spcAft>
              <a:buClr>
                <a:srgbClr val="000000"/>
              </a:buClr>
              <a:buSzPct val="100000"/>
              <a:buChar char="•"/>
            </a:pPr>
            <a:r>
              <a:rPr b="0" i="0" lang="en-US" sz="1600">
                <a:solidFill>
                  <a:srgbClr val="000000"/>
                </a:solidFill>
                <a:latin typeface="Times New Roman"/>
                <a:ea typeface="Times New Roman"/>
                <a:cs typeface="Times New Roman"/>
                <a:sym typeface="Times New Roman"/>
              </a:rPr>
              <a:t>5) It is a fruit/vegetable that meets the threshold for being a “high source” of one or more micronutrients on a per 100 calorie and per 100 gram basis</a:t>
            </a:r>
            <a:endParaRPr sz="1600">
              <a:latin typeface="Times New Roman"/>
              <a:ea typeface="Times New Roman"/>
              <a:cs typeface="Times New Roman"/>
              <a:sym typeface="Times New Roman"/>
            </a:endParaRPr>
          </a:p>
        </p:txBody>
      </p:sp>
      <p:pic>
        <p:nvPicPr>
          <p:cNvPr descr="The Environmental Impacts of Food and Diet - EcoMatcher" id="166" name="Google Shape;166;p10"/>
          <p:cNvPicPr preferRelativeResize="0"/>
          <p:nvPr/>
        </p:nvPicPr>
        <p:blipFill rotWithShape="1">
          <a:blip r:embed="rId3">
            <a:alphaModFix/>
          </a:blip>
          <a:srcRect b="-1" l="35498" r="9329" t="0"/>
          <a:stretch/>
        </p:blipFill>
        <p:spPr>
          <a:xfrm>
            <a:off x="8860972" y="4129492"/>
            <a:ext cx="2309436" cy="2400527"/>
          </a:xfrm>
          <a:prstGeom prst="rect">
            <a:avLst/>
          </a:prstGeom>
          <a:noFill/>
          <a:ln>
            <a:noFill/>
          </a:ln>
        </p:spPr>
      </p:pic>
      <p:pic>
        <p:nvPicPr>
          <p:cNvPr descr="Home | Dietary guidelines | Food and ..." id="167" name="Google Shape;167;p10"/>
          <p:cNvPicPr preferRelativeResize="0"/>
          <p:nvPr/>
        </p:nvPicPr>
        <p:blipFill rotWithShape="1">
          <a:blip r:embed="rId4">
            <a:alphaModFix/>
          </a:blip>
          <a:srcRect b="0" l="0" r="0" t="0"/>
          <a:stretch/>
        </p:blipFill>
        <p:spPr>
          <a:xfrm>
            <a:off x="7913913" y="1987562"/>
            <a:ext cx="3768231" cy="17743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1"/>
          <p:cNvSpPr txBox="1"/>
          <p:nvPr>
            <p:ph type="title"/>
          </p:nvPr>
        </p:nvSpPr>
        <p:spPr>
          <a:xfrm>
            <a:off x="838200" y="136526"/>
            <a:ext cx="10515600" cy="64724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Food based dietary guidelines</a:t>
            </a:r>
            <a:endParaRPr/>
          </a:p>
        </p:txBody>
      </p:sp>
      <p:pic>
        <p:nvPicPr>
          <p:cNvPr id="173" name="Google Shape;173;p11"/>
          <p:cNvPicPr preferRelativeResize="0"/>
          <p:nvPr>
            <p:ph idx="1" type="body"/>
          </p:nvPr>
        </p:nvPicPr>
        <p:blipFill rotWithShape="1">
          <a:blip r:embed="rId3">
            <a:alphaModFix/>
          </a:blip>
          <a:srcRect b="0" l="0" r="0" t="0"/>
          <a:stretch/>
        </p:blipFill>
        <p:spPr>
          <a:xfrm>
            <a:off x="438379" y="887641"/>
            <a:ext cx="5755592" cy="5755592"/>
          </a:xfrm>
          <a:prstGeom prst="rect">
            <a:avLst/>
          </a:prstGeom>
          <a:noFill/>
          <a:ln>
            <a:noFill/>
          </a:ln>
        </p:spPr>
      </p:pic>
      <p:pic>
        <p:nvPicPr>
          <p:cNvPr id="174" name="Google Shape;174;p11"/>
          <p:cNvPicPr preferRelativeResize="0"/>
          <p:nvPr/>
        </p:nvPicPr>
        <p:blipFill rotWithShape="1">
          <a:blip r:embed="rId4">
            <a:alphaModFix/>
          </a:blip>
          <a:srcRect b="16441" l="41528" r="27076" t="11274"/>
          <a:stretch/>
        </p:blipFill>
        <p:spPr>
          <a:xfrm>
            <a:off x="6839449" y="887641"/>
            <a:ext cx="4195445" cy="5438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sp>
        <p:nvSpPr>
          <p:cNvPr id="179" name="Google Shape;179;p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0" name="Google Shape;180;p12"/>
          <p:cNvSpPr/>
          <p:nvPr/>
        </p:nvSpPr>
        <p:spPr>
          <a:xfrm>
            <a:off x="0" y="-1"/>
            <a:ext cx="11766176" cy="2061837"/>
          </a:xfrm>
          <a:custGeom>
            <a:rect b="b" l="l" r="r" t="t"/>
            <a:pathLst>
              <a:path extrusionOk="0" h="1978172" w="10768629">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1" name="Google Shape;181;p12"/>
          <p:cNvSpPr txBox="1"/>
          <p:nvPr>
            <p:ph type="title"/>
          </p:nvPr>
        </p:nvSpPr>
        <p:spPr>
          <a:xfrm>
            <a:off x="-594724" y="119743"/>
            <a:ext cx="9392421" cy="71384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4400"/>
              <a:buFont typeface="Calibri"/>
              <a:buNone/>
            </a:pPr>
            <a:r>
              <a:rPr b="1" lang="en-US">
                <a:solidFill>
                  <a:srgbClr val="0070C0"/>
                </a:solidFill>
              </a:rPr>
              <a:t>4. Diet and environment </a:t>
            </a:r>
            <a:endParaRPr/>
          </a:p>
        </p:txBody>
      </p:sp>
      <p:sp>
        <p:nvSpPr>
          <p:cNvPr id="182" name="Google Shape;182;p12"/>
          <p:cNvSpPr txBox="1"/>
          <p:nvPr>
            <p:ph idx="1" type="body"/>
          </p:nvPr>
        </p:nvSpPr>
        <p:spPr>
          <a:xfrm>
            <a:off x="425824" y="1170155"/>
            <a:ext cx="6520542" cy="4561114"/>
          </a:xfrm>
          <a:prstGeom prst="rect">
            <a:avLst/>
          </a:prstGeom>
          <a:solidFill>
            <a:srgbClr val="DDEAF6"/>
          </a:solid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000"/>
              <a:buChar char="•"/>
            </a:pPr>
            <a:r>
              <a:rPr b="1" i="0" lang="en-US" sz="2000">
                <a:latin typeface="Google Sans"/>
                <a:ea typeface="Google Sans"/>
                <a:cs typeface="Google Sans"/>
                <a:sym typeface="Google Sans"/>
              </a:rPr>
              <a:t>Diets high in meat and dairy products </a:t>
            </a:r>
            <a:r>
              <a:rPr b="0" i="0" lang="en-US" sz="2000">
                <a:latin typeface="Google Sans"/>
                <a:ea typeface="Google Sans"/>
                <a:cs typeface="Google Sans"/>
                <a:sym typeface="Google Sans"/>
              </a:rPr>
              <a:t>are typically more resource-intensive and have a larger environmental footprint than plant-based diets. </a:t>
            </a:r>
            <a:endParaRPr/>
          </a:p>
          <a:p>
            <a:pPr indent="-228600" lvl="0" marL="228600" rtl="0" algn="l">
              <a:lnSpc>
                <a:spcPct val="90000"/>
              </a:lnSpc>
              <a:spcBef>
                <a:spcPts val="1000"/>
              </a:spcBef>
              <a:spcAft>
                <a:spcPts val="0"/>
              </a:spcAft>
              <a:buClr>
                <a:schemeClr val="dk1"/>
              </a:buClr>
              <a:buSzPts val="2000"/>
              <a:buChar char="•"/>
            </a:pPr>
            <a:r>
              <a:rPr b="0" i="0" lang="en-US" sz="2000">
                <a:latin typeface="Google Sans"/>
                <a:ea typeface="Google Sans"/>
                <a:cs typeface="Google Sans"/>
                <a:sym typeface="Google Sans"/>
              </a:rPr>
              <a:t>This is because the </a:t>
            </a:r>
            <a:r>
              <a:rPr b="1" i="0" lang="en-US" sz="2000">
                <a:latin typeface="Google Sans"/>
                <a:ea typeface="Google Sans"/>
                <a:cs typeface="Google Sans"/>
                <a:sym typeface="Google Sans"/>
              </a:rPr>
              <a:t>production of meat and dairy </a:t>
            </a:r>
            <a:r>
              <a:rPr b="0" i="0" lang="en-US" sz="2000">
                <a:latin typeface="Google Sans"/>
                <a:ea typeface="Google Sans"/>
                <a:cs typeface="Google Sans"/>
                <a:sym typeface="Google Sans"/>
              </a:rPr>
              <a:t>requires more land, water, and energy than the production of plant-based foods</a:t>
            </a:r>
            <a:endParaRPr/>
          </a:p>
          <a:p>
            <a:pPr indent="-228600" lvl="0" marL="228600" rtl="0" algn="l">
              <a:lnSpc>
                <a:spcPct val="90000"/>
              </a:lnSpc>
              <a:spcBef>
                <a:spcPts val="1000"/>
              </a:spcBef>
              <a:spcAft>
                <a:spcPts val="0"/>
              </a:spcAft>
              <a:buClr>
                <a:schemeClr val="dk1"/>
              </a:buClr>
              <a:buSzPts val="2000"/>
              <a:buChar char="•"/>
            </a:pPr>
            <a:r>
              <a:rPr b="0" i="0" lang="en-US" sz="2000">
                <a:latin typeface="Google Sans"/>
                <a:ea typeface="Google Sans"/>
                <a:cs typeface="Google Sans"/>
                <a:sym typeface="Google Sans"/>
              </a:rPr>
              <a:t>Food needs to be </a:t>
            </a:r>
            <a:r>
              <a:rPr b="1" i="0" lang="en-US" sz="2000">
                <a:latin typeface="Google Sans"/>
                <a:ea typeface="Google Sans"/>
                <a:cs typeface="Google Sans"/>
                <a:sym typeface="Google Sans"/>
              </a:rPr>
              <a:t>grown and processed, transported, distributed, prepared, consumed, and sometimes disposed </a:t>
            </a:r>
            <a:r>
              <a:rPr b="0" i="0" lang="en-US" sz="2000">
                <a:latin typeface="Google Sans"/>
                <a:ea typeface="Google Sans"/>
                <a:cs typeface="Google Sans"/>
                <a:sym typeface="Google Sans"/>
              </a:rPr>
              <a:t>of. </a:t>
            </a:r>
            <a:endParaRPr/>
          </a:p>
          <a:p>
            <a:pPr indent="-228600" lvl="0" marL="228600" rtl="0" algn="l">
              <a:lnSpc>
                <a:spcPct val="90000"/>
              </a:lnSpc>
              <a:spcBef>
                <a:spcPts val="1000"/>
              </a:spcBef>
              <a:spcAft>
                <a:spcPts val="0"/>
              </a:spcAft>
              <a:buClr>
                <a:schemeClr val="dk1"/>
              </a:buClr>
              <a:buSzPts val="2000"/>
              <a:buChar char="•"/>
            </a:pPr>
            <a:r>
              <a:rPr b="0" i="0" lang="en-US" sz="2000">
                <a:latin typeface="Google Sans"/>
                <a:ea typeface="Google Sans"/>
                <a:cs typeface="Google Sans"/>
                <a:sym typeface="Google Sans"/>
              </a:rPr>
              <a:t>Each of these steps creates </a:t>
            </a:r>
            <a:r>
              <a:rPr b="1" i="0" lang="en-US" sz="2000">
                <a:latin typeface="Google Sans"/>
                <a:ea typeface="Google Sans"/>
                <a:cs typeface="Google Sans"/>
                <a:sym typeface="Google Sans"/>
              </a:rPr>
              <a:t>greenhouse gases </a:t>
            </a:r>
            <a:r>
              <a:rPr b="0" i="0" lang="en-US" sz="2000">
                <a:latin typeface="Google Sans"/>
                <a:ea typeface="Google Sans"/>
                <a:cs typeface="Google Sans"/>
                <a:sym typeface="Google Sans"/>
              </a:rPr>
              <a:t>that trap the sun's heat and contribute to </a:t>
            </a:r>
            <a:r>
              <a:rPr b="1" i="0" lang="en-US" sz="2000">
                <a:latin typeface="Google Sans"/>
                <a:ea typeface="Google Sans"/>
                <a:cs typeface="Google Sans"/>
                <a:sym typeface="Google Sans"/>
              </a:rPr>
              <a:t>climate change</a:t>
            </a:r>
            <a:r>
              <a:rPr b="0" i="0" lang="en-US" sz="2000">
                <a:latin typeface="Google Sans"/>
                <a:ea typeface="Google Sans"/>
                <a:cs typeface="Google Sans"/>
                <a:sym typeface="Google Sans"/>
              </a:rPr>
              <a:t>. </a:t>
            </a:r>
            <a:endParaRPr/>
          </a:p>
          <a:p>
            <a:pPr indent="-228600" lvl="0" marL="228600" rtl="0" algn="l">
              <a:lnSpc>
                <a:spcPct val="90000"/>
              </a:lnSpc>
              <a:spcBef>
                <a:spcPts val="1000"/>
              </a:spcBef>
              <a:spcAft>
                <a:spcPts val="0"/>
              </a:spcAft>
              <a:buClr>
                <a:schemeClr val="dk1"/>
              </a:buClr>
              <a:buSzPts val="2000"/>
              <a:buChar char="•"/>
            </a:pPr>
            <a:r>
              <a:rPr b="0" i="0" lang="en-US" sz="2000">
                <a:latin typeface="Google Sans"/>
                <a:ea typeface="Google Sans"/>
                <a:cs typeface="Google Sans"/>
                <a:sym typeface="Google Sans"/>
              </a:rPr>
              <a:t>About a third of all </a:t>
            </a:r>
            <a:r>
              <a:rPr b="1" i="0" lang="en-US" sz="2000">
                <a:latin typeface="Google Sans"/>
                <a:ea typeface="Google Sans"/>
                <a:cs typeface="Google Sans"/>
                <a:sym typeface="Google Sans"/>
              </a:rPr>
              <a:t>human-caused greenhouse gas emissions</a:t>
            </a:r>
            <a:r>
              <a:rPr b="0" i="0" lang="en-US" sz="2000">
                <a:latin typeface="Google Sans"/>
                <a:ea typeface="Google Sans"/>
                <a:cs typeface="Google Sans"/>
                <a:sym typeface="Google Sans"/>
              </a:rPr>
              <a:t> is linked to food.</a:t>
            </a:r>
            <a:endParaRPr sz="2000"/>
          </a:p>
        </p:txBody>
      </p:sp>
      <p:pic>
        <p:nvPicPr>
          <p:cNvPr descr="Diet High in Fruit and Vegetables Helps the Environment | Technology  Networks" id="183" name="Google Shape;183;p12"/>
          <p:cNvPicPr preferRelativeResize="0"/>
          <p:nvPr/>
        </p:nvPicPr>
        <p:blipFill rotWithShape="1">
          <a:blip r:embed="rId3">
            <a:alphaModFix/>
          </a:blip>
          <a:srcRect b="0" l="0" r="0" t="0"/>
          <a:stretch/>
        </p:blipFill>
        <p:spPr>
          <a:xfrm>
            <a:off x="7078436" y="773693"/>
            <a:ext cx="4555670" cy="2818594"/>
          </a:xfrm>
          <a:prstGeom prst="rect">
            <a:avLst/>
          </a:prstGeom>
          <a:noFill/>
          <a:ln>
            <a:noFill/>
          </a:ln>
        </p:spPr>
      </p:pic>
      <p:sp>
        <p:nvSpPr>
          <p:cNvPr id="184" name="Google Shape;184;p12"/>
          <p:cNvSpPr/>
          <p:nvPr/>
        </p:nvSpPr>
        <p:spPr>
          <a:xfrm rot="10800000">
            <a:off x="5381624" y="6209414"/>
            <a:ext cx="6810375" cy="648586"/>
          </a:xfrm>
          <a:custGeom>
            <a:rect b="b" l="l" r="r" t="t"/>
            <a:pathLst>
              <a:path extrusionOk="0" h="1027260" w="10753706">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variety of plant-based foods and proteins like tofu, chickpeas and lentils." id="185" name="Google Shape;185;p12"/>
          <p:cNvPicPr preferRelativeResize="0"/>
          <p:nvPr/>
        </p:nvPicPr>
        <p:blipFill rotWithShape="1">
          <a:blip r:embed="rId4">
            <a:alphaModFix/>
          </a:blip>
          <a:srcRect b="0" l="0" r="0" t="0"/>
          <a:stretch/>
        </p:blipFill>
        <p:spPr>
          <a:xfrm>
            <a:off x="7078436" y="3701143"/>
            <a:ext cx="4555671" cy="30371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sp>
        <p:nvSpPr>
          <p:cNvPr id="190" name="Google Shape;190;p1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1" name="Google Shape;191;p13"/>
          <p:cNvSpPr txBox="1"/>
          <p:nvPr>
            <p:ph type="title"/>
          </p:nvPr>
        </p:nvSpPr>
        <p:spPr>
          <a:xfrm>
            <a:off x="4169229" y="329184"/>
            <a:ext cx="7750628" cy="114735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70C0"/>
              </a:buClr>
              <a:buSzPts val="5400"/>
              <a:buFont typeface="Calibri"/>
              <a:buNone/>
            </a:pPr>
            <a:r>
              <a:rPr lang="en-US" sz="5400">
                <a:solidFill>
                  <a:srgbClr val="0070C0"/>
                </a:solidFill>
                <a:latin typeface="Calibri"/>
                <a:ea typeface="Calibri"/>
                <a:cs typeface="Calibri"/>
                <a:sym typeface="Calibri"/>
              </a:rPr>
              <a:t>5. What is a Healthy Diet? </a:t>
            </a:r>
            <a:endParaRPr sz="5400">
              <a:solidFill>
                <a:srgbClr val="0070C0"/>
              </a:solidFill>
            </a:endParaRPr>
          </a:p>
        </p:txBody>
      </p:sp>
      <p:pic>
        <p:nvPicPr>
          <p:cNvPr descr="Assorted piles of beans and legumes" id="192" name="Google Shape;192;p13"/>
          <p:cNvPicPr preferRelativeResize="0"/>
          <p:nvPr/>
        </p:nvPicPr>
        <p:blipFill rotWithShape="1">
          <a:blip r:embed="rId3">
            <a:alphaModFix/>
          </a:blip>
          <a:srcRect b="-1" l="33714" r="20953"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193" name="Google Shape;193;p13"/>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4" name="Google Shape;194;p13"/>
          <p:cNvSpPr txBox="1"/>
          <p:nvPr>
            <p:ph idx="1" type="body"/>
          </p:nvPr>
        </p:nvSpPr>
        <p:spPr>
          <a:xfrm>
            <a:off x="4753475" y="1676400"/>
            <a:ext cx="7166381" cy="3102429"/>
          </a:xfrm>
          <a:prstGeom prst="rect">
            <a:avLst/>
          </a:prstGeom>
          <a:solidFill>
            <a:srgbClr val="D8E2F3"/>
          </a:solid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002060"/>
              </a:buClr>
              <a:buSzPts val="2000"/>
              <a:buFont typeface="Noto Sans Symbols"/>
              <a:buChar char="▪"/>
            </a:pPr>
            <a:r>
              <a:rPr b="0" i="0" lang="en-US" sz="2000">
                <a:solidFill>
                  <a:srgbClr val="002060"/>
                </a:solidFill>
              </a:rPr>
              <a:t>A healthy diet is one that contains a </a:t>
            </a:r>
            <a:r>
              <a:rPr b="1" i="0" lang="en-US" sz="2000">
                <a:solidFill>
                  <a:srgbClr val="002060"/>
                </a:solidFill>
              </a:rPr>
              <a:t>variety of foods </a:t>
            </a:r>
            <a:r>
              <a:rPr b="0" i="0" lang="en-US" sz="2000">
                <a:solidFill>
                  <a:srgbClr val="002060"/>
                </a:solidFill>
              </a:rPr>
              <a:t>(is </a:t>
            </a:r>
            <a:r>
              <a:rPr b="1" i="0" lang="en-US" sz="2000">
                <a:solidFill>
                  <a:srgbClr val="002060"/>
                </a:solidFill>
              </a:rPr>
              <a:t>adequate in micronutrient</a:t>
            </a:r>
            <a:r>
              <a:rPr b="0" i="0" lang="en-US" sz="2000">
                <a:solidFill>
                  <a:srgbClr val="002060"/>
                </a:solidFill>
              </a:rPr>
              <a:t>s) and is </a:t>
            </a:r>
            <a:r>
              <a:rPr b="1" i="0" lang="en-US" sz="2000">
                <a:solidFill>
                  <a:srgbClr val="002060"/>
                </a:solidFill>
              </a:rPr>
              <a:t>hygienically safe </a:t>
            </a:r>
            <a:endParaRPr/>
          </a:p>
          <a:p>
            <a:pPr indent="-228600" lvl="0" marL="228600" rtl="0" algn="just">
              <a:lnSpc>
                <a:spcPct val="90000"/>
              </a:lnSpc>
              <a:spcBef>
                <a:spcPts val="1000"/>
              </a:spcBef>
              <a:spcAft>
                <a:spcPts val="0"/>
              </a:spcAft>
              <a:buClr>
                <a:srgbClr val="002060"/>
              </a:buClr>
              <a:buSzPts val="2000"/>
              <a:buFont typeface="Noto Sans Symbols"/>
              <a:buChar char="▪"/>
            </a:pPr>
            <a:r>
              <a:rPr b="1" i="0" lang="en-US" sz="2000">
                <a:solidFill>
                  <a:srgbClr val="002060"/>
                </a:solidFill>
              </a:rPr>
              <a:t>A healthy diet </a:t>
            </a:r>
            <a:r>
              <a:rPr b="0" i="0" lang="en-US" sz="2000">
                <a:solidFill>
                  <a:srgbClr val="002060"/>
                </a:solidFill>
              </a:rPr>
              <a:t>emphasizes fruits, vegetables, whole grains, and fat-free or low-fat milk and milk products </a:t>
            </a:r>
            <a:endParaRPr/>
          </a:p>
          <a:p>
            <a:pPr indent="-228600" lvl="0" marL="228600" rtl="0" algn="just">
              <a:lnSpc>
                <a:spcPct val="90000"/>
              </a:lnSpc>
              <a:spcBef>
                <a:spcPts val="1000"/>
              </a:spcBef>
              <a:spcAft>
                <a:spcPts val="0"/>
              </a:spcAft>
              <a:buClr>
                <a:srgbClr val="002060"/>
              </a:buClr>
              <a:buSzPts val="2000"/>
              <a:buFont typeface="Noto Sans Symbols"/>
              <a:buChar char="▪"/>
            </a:pPr>
            <a:r>
              <a:rPr lang="en-US" sz="2000">
                <a:solidFill>
                  <a:srgbClr val="002060"/>
                </a:solidFill>
              </a:rPr>
              <a:t>It i</a:t>
            </a:r>
            <a:r>
              <a:rPr b="0" i="0" lang="en-US" sz="2000">
                <a:solidFill>
                  <a:srgbClr val="002060"/>
                </a:solidFill>
              </a:rPr>
              <a:t>ncludes a </a:t>
            </a:r>
            <a:r>
              <a:rPr b="1" i="0" lang="en-US" sz="2000">
                <a:solidFill>
                  <a:srgbClr val="002060"/>
                </a:solidFill>
              </a:rPr>
              <a:t>variety of protein foods </a:t>
            </a:r>
            <a:r>
              <a:rPr b="0" i="0" lang="en-US" sz="2000">
                <a:solidFill>
                  <a:srgbClr val="002060"/>
                </a:solidFill>
              </a:rPr>
              <a:t>such as seafood, lean meats and poultry, eggs, legumes (beans and peas), soy products, nuts, and seeds </a:t>
            </a:r>
            <a:endParaRPr/>
          </a:p>
          <a:p>
            <a:pPr indent="-228600" lvl="0" marL="228600" rtl="0" algn="just">
              <a:lnSpc>
                <a:spcPct val="90000"/>
              </a:lnSpc>
              <a:spcBef>
                <a:spcPts val="1000"/>
              </a:spcBef>
              <a:spcAft>
                <a:spcPts val="0"/>
              </a:spcAft>
              <a:buClr>
                <a:srgbClr val="002060"/>
              </a:buClr>
              <a:buSzPts val="2000"/>
              <a:buFont typeface="Noto Sans Symbols"/>
              <a:buChar char="▪"/>
            </a:pPr>
            <a:r>
              <a:rPr b="0" i="0" lang="en-US" sz="2000">
                <a:solidFill>
                  <a:srgbClr val="002060"/>
                </a:solidFill>
              </a:rPr>
              <a:t>Is low in added sugars, sodium, saturated fats, trans fats, and cholesterol</a:t>
            </a:r>
            <a:endParaRPr sz="2000">
              <a:solidFill>
                <a:srgbClr val="00206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8" name="Shape 198"/>
        <p:cNvGrpSpPr/>
        <p:nvPr/>
      </p:nvGrpSpPr>
      <p:grpSpPr>
        <a:xfrm>
          <a:off x="0" y="0"/>
          <a:ext cx="0" cy="0"/>
          <a:chOff x="0" y="0"/>
          <a:chExt cx="0" cy="0"/>
        </a:xfrm>
      </p:grpSpPr>
      <p:sp>
        <p:nvSpPr>
          <p:cNvPr id="199" name="Google Shape;199;p14"/>
          <p:cNvSpPr/>
          <p:nvPr/>
        </p:nvSpPr>
        <p:spPr>
          <a:xfrm>
            <a:off x="0" y="0"/>
            <a:ext cx="12192000" cy="424281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0" name="Google Shape;200;p14"/>
          <p:cNvSpPr/>
          <p:nvPr/>
        </p:nvSpPr>
        <p:spPr>
          <a:xfrm>
            <a:off x="0" y="4242816"/>
            <a:ext cx="12192000" cy="2615184"/>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Fortification and Enrichment - of Nutrients" id="201" name="Google Shape;201;p14"/>
          <p:cNvPicPr preferRelativeResize="0"/>
          <p:nvPr/>
        </p:nvPicPr>
        <p:blipFill rotWithShape="1">
          <a:blip r:embed="rId3">
            <a:alphaModFix/>
          </a:blip>
          <a:srcRect b="0" l="0" r="0" t="0"/>
          <a:stretch/>
        </p:blipFill>
        <p:spPr>
          <a:xfrm>
            <a:off x="4242216" y="795338"/>
            <a:ext cx="3817522" cy="2970213"/>
          </a:xfrm>
          <a:prstGeom prst="rect">
            <a:avLst/>
          </a:prstGeom>
          <a:noFill/>
          <a:ln>
            <a:noFill/>
          </a:ln>
        </p:spPr>
      </p:pic>
      <p:pic>
        <p:nvPicPr>
          <p:cNvPr descr="Bowl of cereal" id="202" name="Google Shape;202;p14"/>
          <p:cNvPicPr preferRelativeResize="0"/>
          <p:nvPr/>
        </p:nvPicPr>
        <p:blipFill rotWithShape="1">
          <a:blip r:embed="rId4">
            <a:alphaModFix/>
          </a:blip>
          <a:srcRect b="-2" l="6507" r="11412" t="0"/>
          <a:stretch/>
        </p:blipFill>
        <p:spPr>
          <a:xfrm>
            <a:off x="8132763" y="795338"/>
            <a:ext cx="3417888" cy="2970213"/>
          </a:xfrm>
          <a:prstGeom prst="rect">
            <a:avLst/>
          </a:prstGeom>
          <a:noFill/>
          <a:ln>
            <a:noFill/>
          </a:ln>
        </p:spPr>
      </p:pic>
      <p:sp>
        <p:nvSpPr>
          <p:cNvPr id="203" name="Google Shape;203;p14"/>
          <p:cNvSpPr txBox="1"/>
          <p:nvPr>
            <p:ph type="title"/>
          </p:nvPr>
        </p:nvSpPr>
        <p:spPr>
          <a:xfrm>
            <a:off x="838200" y="4636802"/>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70C0"/>
              </a:buClr>
              <a:buSzPct val="100000"/>
              <a:buFont typeface="Calibri"/>
              <a:buNone/>
            </a:pPr>
            <a:r>
              <a:rPr b="1" lang="en-US">
                <a:solidFill>
                  <a:srgbClr val="0070C0"/>
                </a:solidFill>
                <a:latin typeface="Calibri"/>
                <a:ea typeface="Calibri"/>
                <a:cs typeface="Calibri"/>
                <a:sym typeface="Calibri"/>
              </a:rPr>
              <a:t>6. Food-to-food enrichment, food combinations </a:t>
            </a:r>
            <a:br>
              <a:rPr b="1" lang="en-US">
                <a:solidFill>
                  <a:srgbClr val="0070C0"/>
                </a:solidFill>
                <a:latin typeface="Calibri"/>
                <a:ea typeface="Calibri"/>
                <a:cs typeface="Calibri"/>
                <a:sym typeface="Calibri"/>
              </a:rPr>
            </a:br>
            <a:endParaRPr b="1">
              <a:solidFill>
                <a:srgbClr val="0070C0"/>
              </a:solidFill>
              <a:latin typeface="Calibri"/>
              <a:ea typeface="Calibri"/>
              <a:cs typeface="Calibri"/>
              <a:sym typeface="Calibri"/>
            </a:endParaRPr>
          </a:p>
        </p:txBody>
      </p:sp>
      <p:sp>
        <p:nvSpPr>
          <p:cNvPr id="204" name="Google Shape;204;p14"/>
          <p:cNvSpPr txBox="1"/>
          <p:nvPr/>
        </p:nvSpPr>
        <p:spPr>
          <a:xfrm>
            <a:off x="351669" y="795338"/>
            <a:ext cx="3817522" cy="3139321"/>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dk1"/>
                </a:solidFill>
                <a:latin typeface="Calibri"/>
                <a:ea typeface="Calibri"/>
                <a:cs typeface="Calibri"/>
                <a:sym typeface="Calibri"/>
              </a:rPr>
              <a:t>Food Enrishment</a:t>
            </a:r>
            <a:endParaRPr/>
          </a:p>
          <a:p>
            <a:pPr indent="-285750" lvl="0" marL="285750" marR="0" rtl="0" algn="l">
              <a:spcBef>
                <a:spcPts val="0"/>
              </a:spcBef>
              <a:spcAft>
                <a:spcPts val="0"/>
              </a:spcAft>
              <a:buClr>
                <a:schemeClr val="dk1"/>
              </a:buClr>
              <a:buSzPts val="1800"/>
              <a:buFont typeface="Noto Sans Symbols"/>
              <a:buChar char="❖"/>
            </a:pPr>
            <a:r>
              <a:rPr b="1" lang="en-US" sz="1800">
                <a:solidFill>
                  <a:schemeClr val="dk1"/>
                </a:solidFill>
                <a:latin typeface="Calibri"/>
                <a:ea typeface="Calibri"/>
                <a:cs typeface="Calibri"/>
                <a:sym typeface="Calibri"/>
              </a:rPr>
              <a:t>Adding protein </a:t>
            </a:r>
            <a:r>
              <a:rPr lang="en-US" sz="1800">
                <a:solidFill>
                  <a:schemeClr val="dk1"/>
                </a:solidFill>
                <a:latin typeface="Calibri"/>
                <a:ea typeface="Calibri"/>
                <a:cs typeface="Calibri"/>
                <a:sym typeface="Calibri"/>
              </a:rPr>
              <a:t>and energy dense foods/products to normal meals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Dairy products: milk, cream, yogurt, cheese, skimmed milk powder</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Fat: butter, oil (frying, margarine</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sugar: sugar, jam, honey</a:t>
            </a:r>
            <a:endParaRPr/>
          </a:p>
          <a:p>
            <a:pPr indent="-285750" lvl="0" marL="285750" marR="0" rtl="0" algn="l">
              <a:spcBef>
                <a:spcPts val="0"/>
              </a:spcBef>
              <a:spcAft>
                <a:spcPts val="0"/>
              </a:spcAft>
              <a:buClr>
                <a:schemeClr val="dk1"/>
              </a:buClr>
              <a:buSzPts val="1800"/>
              <a:buFont typeface="Noto Sans Symbols"/>
              <a:buChar char="❖"/>
            </a:pPr>
            <a:r>
              <a:rPr b="1" lang="en-US" sz="1800">
                <a:solidFill>
                  <a:schemeClr val="dk1"/>
                </a:solidFill>
                <a:latin typeface="Calibri"/>
                <a:ea typeface="Calibri"/>
                <a:cs typeface="Calibri"/>
                <a:sym typeface="Calibri"/>
              </a:rPr>
              <a:t>Ex</a:t>
            </a:r>
            <a:r>
              <a:rPr lang="en-US" sz="1800">
                <a:solidFill>
                  <a:schemeClr val="dk1"/>
                </a:solidFill>
                <a:latin typeface="Calibri"/>
                <a:ea typeface="Calibri"/>
                <a:cs typeface="Calibri"/>
                <a:sym typeface="Calibri"/>
              </a:rPr>
              <a:t>: adding skimmed milk powder to fresh milk, adding honey to porridge, cream to soup etc.</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14"/>
          <p:cNvSpPr txBox="1"/>
          <p:nvPr/>
        </p:nvSpPr>
        <p:spPr>
          <a:xfrm>
            <a:off x="4371975" y="3491825"/>
            <a:ext cx="1900238" cy="369332"/>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Germination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sp>
        <p:nvSpPr>
          <p:cNvPr id="210" name="Google Shape;210;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orthern Thai dishes include a blending of foods and a Chinese influence" id="211" name="Google Shape;211;p15"/>
          <p:cNvPicPr preferRelativeResize="0"/>
          <p:nvPr/>
        </p:nvPicPr>
        <p:blipFill rotWithShape="1">
          <a:blip r:embed="rId3">
            <a:alphaModFix/>
          </a:blip>
          <a:srcRect b="3114" l="0" r="-2" t="8771"/>
          <a:stretch/>
        </p:blipFill>
        <p:spPr>
          <a:xfrm>
            <a:off x="4883025" y="10"/>
            <a:ext cx="7308975" cy="3364982"/>
          </a:xfrm>
          <a:custGeom>
            <a:rect b="b" l="l" r="r" t="t"/>
            <a:pathLst>
              <a:path extrusionOk="0" h="3364992" w="7308975">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sp>
        <p:nvSpPr>
          <p:cNvPr id="212" name="Google Shape;212;p15"/>
          <p:cNvSpPr/>
          <p:nvPr/>
        </p:nvSpPr>
        <p:spPr>
          <a:xfrm>
            <a:off x="0" y="0"/>
            <a:ext cx="6096001" cy="6858000"/>
          </a:xfrm>
          <a:custGeom>
            <a:rect b="b" l="l" r="r" t="t"/>
            <a:pathLst>
              <a:path extrusionOk="0" h="6858000" w="6096001">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3" name="Google Shape;213;p15"/>
          <p:cNvSpPr/>
          <p:nvPr/>
        </p:nvSpPr>
        <p:spPr>
          <a:xfrm>
            <a:off x="1" y="0"/>
            <a:ext cx="6087332" cy="6858000"/>
          </a:xfrm>
          <a:custGeom>
            <a:rect b="b" l="l" r="r" t="t"/>
            <a:pathLst>
              <a:path extrusionOk="0" h="6858000" w="6087332">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14" name="Google Shape;214;p15"/>
          <p:cNvSpPr txBox="1"/>
          <p:nvPr>
            <p:ph type="title"/>
          </p:nvPr>
        </p:nvSpPr>
        <p:spPr>
          <a:xfrm>
            <a:off x="283029" y="457200"/>
            <a:ext cx="4997829" cy="134884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2800"/>
              <a:buFont typeface="Arial"/>
              <a:buNone/>
            </a:pPr>
            <a:r>
              <a:rPr lang="en-US" sz="2800">
                <a:solidFill>
                  <a:srgbClr val="0070C0"/>
                </a:solidFill>
                <a:latin typeface="Arial"/>
                <a:ea typeface="Arial"/>
                <a:cs typeface="Arial"/>
                <a:sym typeface="Arial"/>
              </a:rPr>
              <a:t>7. </a:t>
            </a:r>
            <a:r>
              <a:rPr b="0" i="0" lang="en-US" sz="2800">
                <a:solidFill>
                  <a:srgbClr val="0070C0"/>
                </a:solidFill>
                <a:latin typeface="Arial"/>
                <a:ea typeface="Arial"/>
                <a:cs typeface="Arial"/>
                <a:sym typeface="Arial"/>
              </a:rPr>
              <a:t>Food items can be enriched to improve their nutritional profile and add health benefits </a:t>
            </a:r>
            <a:br>
              <a:rPr lang="en-US" sz="2800">
                <a:solidFill>
                  <a:srgbClr val="0070C0"/>
                </a:solidFill>
              </a:rPr>
            </a:br>
            <a:endParaRPr sz="2800">
              <a:solidFill>
                <a:srgbClr val="0070C0"/>
              </a:solidFill>
            </a:endParaRPr>
          </a:p>
        </p:txBody>
      </p:sp>
      <p:sp>
        <p:nvSpPr>
          <p:cNvPr id="215" name="Google Shape;215;p15"/>
          <p:cNvSpPr/>
          <p:nvPr/>
        </p:nvSpPr>
        <p:spPr>
          <a:xfrm>
            <a:off x="0" y="1152144"/>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16" name="Google Shape;216;p15"/>
          <p:cNvSpPr/>
          <p:nvPr/>
        </p:nvSpPr>
        <p:spPr>
          <a:xfrm>
            <a:off x="449544" y="2194560"/>
            <a:ext cx="4892040"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7" name="Google Shape;217;p15"/>
          <p:cNvSpPr/>
          <p:nvPr/>
        </p:nvSpPr>
        <p:spPr>
          <a:xfrm>
            <a:off x="449544" y="2194560"/>
            <a:ext cx="4892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18" name="Google Shape;218;p15"/>
          <p:cNvSpPr txBox="1"/>
          <p:nvPr>
            <p:ph idx="1" type="body"/>
          </p:nvPr>
        </p:nvSpPr>
        <p:spPr>
          <a:xfrm>
            <a:off x="238291" y="1682501"/>
            <a:ext cx="5610751" cy="4077336"/>
          </a:xfrm>
          <a:prstGeom prst="rect">
            <a:avLst/>
          </a:prstGeom>
          <a:solidFill>
            <a:srgbClr val="D5DBE5"/>
          </a:solidFill>
          <a:ln>
            <a:noFill/>
          </a:ln>
        </p:spPr>
        <p:txBody>
          <a:bodyPr anchorCtr="0" anchor="t" bIns="45700" lIns="91425" spcFirstLastPara="1" rIns="91425" wrap="square" tIns="45700">
            <a:normAutofit fontScale="92500" lnSpcReduction="10000"/>
          </a:bodyPr>
          <a:lstStyle/>
          <a:p>
            <a:pPr indent="0" lvl="0" marL="0" rtl="0" algn="l">
              <a:lnSpc>
                <a:spcPct val="150000"/>
              </a:lnSpc>
              <a:spcBef>
                <a:spcPts val="0"/>
              </a:spcBef>
              <a:spcAft>
                <a:spcPts val="0"/>
              </a:spcAft>
              <a:buClr>
                <a:srgbClr val="002060"/>
              </a:buClr>
              <a:buSzPct val="100000"/>
              <a:buNone/>
            </a:pPr>
            <a:r>
              <a:rPr b="0" i="0" lang="en-US" sz="1900">
                <a:solidFill>
                  <a:srgbClr val="002060"/>
                </a:solidFill>
                <a:latin typeface="Roboto"/>
                <a:ea typeface="Roboto"/>
                <a:cs typeface="Roboto"/>
                <a:sym typeface="Roboto"/>
              </a:rPr>
              <a:t>The process of </a:t>
            </a:r>
            <a:r>
              <a:rPr b="1" i="0" lang="en-US" sz="1900">
                <a:solidFill>
                  <a:srgbClr val="002060"/>
                </a:solidFill>
                <a:latin typeface="Roboto"/>
                <a:ea typeface="Roboto"/>
                <a:cs typeface="Roboto"/>
                <a:sym typeface="Roboto"/>
              </a:rPr>
              <a:t>food-to-food enrichment </a:t>
            </a:r>
            <a:r>
              <a:rPr b="0" i="0" lang="en-US" sz="1900">
                <a:solidFill>
                  <a:srgbClr val="002060"/>
                </a:solidFill>
                <a:latin typeface="Roboto"/>
                <a:ea typeface="Roboto"/>
                <a:cs typeface="Roboto"/>
                <a:sym typeface="Roboto"/>
              </a:rPr>
              <a:t>restores the original nutritional content of the food, helps strengthen the nutrients in the foods, and mutually complements each of the foods in the food product/recipe </a:t>
            </a:r>
            <a:endParaRPr/>
          </a:p>
          <a:p>
            <a:pPr indent="0" lvl="0" marL="0" rtl="0" algn="l">
              <a:lnSpc>
                <a:spcPct val="150000"/>
              </a:lnSpc>
              <a:spcBef>
                <a:spcPts val="1000"/>
              </a:spcBef>
              <a:spcAft>
                <a:spcPts val="0"/>
              </a:spcAft>
              <a:buClr>
                <a:srgbClr val="002060"/>
              </a:buClr>
              <a:buSzPct val="100000"/>
              <a:buNone/>
            </a:pPr>
            <a:r>
              <a:rPr b="1" i="1" lang="en-US" sz="1900">
                <a:solidFill>
                  <a:srgbClr val="002060"/>
                </a:solidFill>
                <a:latin typeface="Roboto"/>
                <a:ea typeface="Roboto"/>
                <a:cs typeface="Roboto"/>
                <a:sym typeface="Roboto"/>
              </a:rPr>
              <a:t>Examples of food-to-food enrichment </a:t>
            </a:r>
            <a:endParaRPr/>
          </a:p>
          <a:p>
            <a:pPr indent="0" lvl="0" marL="0" rtl="0" algn="l">
              <a:lnSpc>
                <a:spcPct val="150000"/>
              </a:lnSpc>
              <a:spcBef>
                <a:spcPts val="1000"/>
              </a:spcBef>
              <a:spcAft>
                <a:spcPts val="0"/>
              </a:spcAft>
              <a:buClr>
                <a:srgbClr val="002060"/>
              </a:buClr>
              <a:buSzPct val="100000"/>
              <a:buNone/>
            </a:pPr>
            <a:r>
              <a:rPr b="1" i="0" lang="en-US" sz="1900">
                <a:solidFill>
                  <a:srgbClr val="002060"/>
                </a:solidFill>
                <a:latin typeface="Google Sans"/>
                <a:ea typeface="Google Sans"/>
                <a:cs typeface="Google Sans"/>
                <a:sym typeface="Google Sans"/>
              </a:rPr>
              <a:t>Khao Soi noodle in Lao PDR </a:t>
            </a:r>
            <a:endParaRPr/>
          </a:p>
          <a:p>
            <a:pPr indent="0" lvl="0" marL="0" rtl="0" algn="l">
              <a:lnSpc>
                <a:spcPct val="150000"/>
              </a:lnSpc>
              <a:spcBef>
                <a:spcPts val="1000"/>
              </a:spcBef>
              <a:spcAft>
                <a:spcPts val="0"/>
              </a:spcAft>
              <a:buClr>
                <a:srgbClr val="002060"/>
              </a:buClr>
              <a:buSzPct val="100000"/>
              <a:buNone/>
            </a:pPr>
            <a:r>
              <a:rPr lang="en-US" sz="1900">
                <a:solidFill>
                  <a:srgbClr val="002060"/>
                </a:solidFill>
                <a:latin typeface="Google Sans"/>
                <a:ea typeface="Google Sans"/>
                <a:cs typeface="Google Sans"/>
                <a:sym typeface="Google Sans"/>
              </a:rPr>
              <a:t>Pork, Fermented soy bean (Toau Nao)</a:t>
            </a:r>
            <a:r>
              <a:rPr b="0" i="0" lang="en-US" sz="1900">
                <a:solidFill>
                  <a:srgbClr val="002060"/>
                </a:solidFill>
                <a:latin typeface="Google Sans"/>
                <a:ea typeface="Google Sans"/>
                <a:cs typeface="Google Sans"/>
                <a:sym typeface="Google Sans"/>
              </a:rPr>
              <a:t>; boilerd </a:t>
            </a:r>
            <a:r>
              <a:rPr lang="en-US" sz="1900">
                <a:solidFill>
                  <a:srgbClr val="002060"/>
                </a:solidFill>
                <a:latin typeface="Google Sans"/>
                <a:ea typeface="Google Sans"/>
                <a:cs typeface="Google Sans"/>
                <a:sym typeface="Google Sans"/>
              </a:rPr>
              <a:t>soya sprout, leafy greens , </a:t>
            </a:r>
            <a:r>
              <a:rPr b="0" i="0" lang="en-US" sz="1900">
                <a:solidFill>
                  <a:srgbClr val="002060"/>
                </a:solidFill>
                <a:latin typeface="Google Sans"/>
                <a:ea typeface="Google Sans"/>
                <a:cs typeface="Google Sans"/>
                <a:sym typeface="Google Sans"/>
              </a:rPr>
              <a:t>Soup)</a:t>
            </a:r>
            <a:endParaRPr/>
          </a:p>
          <a:p>
            <a:pPr indent="-117030" lvl="0" marL="228600" rtl="0" algn="l">
              <a:lnSpc>
                <a:spcPct val="90000"/>
              </a:lnSpc>
              <a:spcBef>
                <a:spcPts val="1000"/>
              </a:spcBef>
              <a:spcAft>
                <a:spcPts val="0"/>
              </a:spcAft>
              <a:buClr>
                <a:schemeClr val="dk1"/>
              </a:buClr>
              <a:buSzPct val="100000"/>
              <a:buNone/>
            </a:pPr>
            <a:r>
              <a:t/>
            </a:r>
            <a:endParaRPr b="0" i="0" sz="1900">
              <a:latin typeface="Roboto"/>
              <a:ea typeface="Roboto"/>
              <a:cs typeface="Roboto"/>
              <a:sym typeface="Roboto"/>
            </a:endParaRPr>
          </a:p>
          <a:p>
            <a:pPr indent="-117030" lvl="0" marL="228600" rtl="0" algn="l">
              <a:lnSpc>
                <a:spcPct val="90000"/>
              </a:lnSpc>
              <a:spcBef>
                <a:spcPts val="1000"/>
              </a:spcBef>
              <a:spcAft>
                <a:spcPts val="0"/>
              </a:spcAft>
              <a:buClr>
                <a:schemeClr val="dk1"/>
              </a:buClr>
              <a:buSzPct val="100000"/>
              <a:buNone/>
            </a:pPr>
            <a:r>
              <a:t/>
            </a:r>
            <a:endParaRPr sz="1900"/>
          </a:p>
        </p:txBody>
      </p:sp>
      <p:pic>
        <p:nvPicPr>
          <p:cNvPr descr="Khao Soi Lao – Crafts to Crumbs" id="219" name="Google Shape;219;p15"/>
          <p:cNvPicPr preferRelativeResize="0"/>
          <p:nvPr/>
        </p:nvPicPr>
        <p:blipFill rotWithShape="1">
          <a:blip r:embed="rId4">
            <a:alphaModFix/>
          </a:blip>
          <a:srcRect b="0" l="0" r="0" t="0"/>
          <a:stretch/>
        </p:blipFill>
        <p:spPr>
          <a:xfrm>
            <a:off x="6573044" y="3397260"/>
            <a:ext cx="5141913" cy="342847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1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16"/>
          <p:cNvSpPr txBox="1"/>
          <p:nvPr>
            <p:ph type="title"/>
          </p:nvPr>
        </p:nvSpPr>
        <p:spPr>
          <a:xfrm>
            <a:off x="572493" y="238539"/>
            <a:ext cx="11018520" cy="14344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70C0"/>
              </a:buClr>
              <a:buSzPts val="5400"/>
              <a:buFont typeface="Calibri"/>
              <a:buNone/>
            </a:pPr>
            <a:r>
              <a:rPr lang="en-US" sz="5400">
                <a:solidFill>
                  <a:srgbClr val="0070C0"/>
                </a:solidFill>
              </a:rPr>
              <a:t>8. Benefits of food-to-food enrichment </a:t>
            </a:r>
            <a:endParaRPr/>
          </a:p>
        </p:txBody>
      </p:sp>
      <p:sp>
        <p:nvSpPr>
          <p:cNvPr id="226" name="Google Shape;226;p16"/>
          <p:cNvSpPr/>
          <p:nvPr/>
        </p:nvSpPr>
        <p:spPr>
          <a:xfrm>
            <a:off x="572493" y="1681544"/>
            <a:ext cx="10972800" cy="18288"/>
          </a:xfrm>
          <a:custGeom>
            <a:rect b="b" l="l" r="r" t="t"/>
            <a:pathLst>
              <a:path extrusionOk="0" fill="none" h="18288" w="1097280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extrusionOk="0" h="18288" w="1097280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1"/>
            </a:schemeClr>
          </a:solidFill>
          <a:ln cap="rnd" cmpd="sng" w="44450">
            <a:solidFill>
              <a:schemeClr val="accent2">
                <a:alpha val="74901"/>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16"/>
          <p:cNvSpPr txBox="1"/>
          <p:nvPr>
            <p:ph idx="1" type="body"/>
          </p:nvPr>
        </p:nvSpPr>
        <p:spPr>
          <a:xfrm>
            <a:off x="572493" y="1832719"/>
            <a:ext cx="6873336" cy="4731878"/>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002060"/>
              </a:buClr>
              <a:buSzPts val="1600"/>
              <a:buNone/>
            </a:pPr>
            <a:r>
              <a:rPr b="1" i="0" lang="en-US" sz="1600">
                <a:solidFill>
                  <a:srgbClr val="002060"/>
                </a:solidFill>
                <a:latin typeface="Arial"/>
                <a:ea typeface="Arial"/>
                <a:cs typeface="Arial"/>
                <a:sym typeface="Arial"/>
              </a:rPr>
              <a:t>Helps with children’s growth and development</a:t>
            </a:r>
            <a:endParaRPr/>
          </a:p>
          <a:p>
            <a:pPr indent="-228600" lvl="0" marL="228600" rtl="0" algn="just">
              <a:lnSpc>
                <a:spcPct val="90000"/>
              </a:lnSpc>
              <a:spcBef>
                <a:spcPts val="1000"/>
              </a:spcBef>
              <a:spcAft>
                <a:spcPts val="0"/>
              </a:spcAft>
              <a:buClr>
                <a:srgbClr val="002060"/>
              </a:buClr>
              <a:buSzPts val="1600"/>
              <a:buFont typeface="Noto Sans Symbols"/>
              <a:buChar char="▪"/>
            </a:pPr>
            <a:r>
              <a:rPr b="0" i="0" lang="en-US" sz="1600">
                <a:solidFill>
                  <a:srgbClr val="002060"/>
                </a:solidFill>
                <a:latin typeface="Arial"/>
                <a:ea typeface="Arial"/>
                <a:cs typeface="Arial"/>
                <a:sym typeface="Arial"/>
              </a:rPr>
              <a:t>Deficiencies of vital nutrients such as iron, vitamins A, B, C, and D, calcium, and zinc can cause serious physical and developmental growth issues. </a:t>
            </a:r>
            <a:endParaRPr/>
          </a:p>
          <a:p>
            <a:pPr indent="-228600" lvl="0" marL="228600" rtl="0" algn="just">
              <a:lnSpc>
                <a:spcPct val="90000"/>
              </a:lnSpc>
              <a:spcBef>
                <a:spcPts val="1000"/>
              </a:spcBef>
              <a:spcAft>
                <a:spcPts val="0"/>
              </a:spcAft>
              <a:buClr>
                <a:srgbClr val="002060"/>
              </a:buClr>
              <a:buSzPts val="1600"/>
              <a:buFont typeface="Noto Sans Symbols"/>
              <a:buChar char="▪"/>
            </a:pPr>
            <a:r>
              <a:rPr lang="en-US" sz="1600">
                <a:solidFill>
                  <a:srgbClr val="002060"/>
                </a:solidFill>
                <a:latin typeface="Arial"/>
                <a:ea typeface="Arial"/>
                <a:cs typeface="Arial"/>
                <a:sym typeface="Arial"/>
              </a:rPr>
              <a:t>Food naturally enriched and fo</a:t>
            </a:r>
            <a:r>
              <a:rPr b="0" i="0" lang="en-US" sz="1600">
                <a:solidFill>
                  <a:srgbClr val="002060"/>
                </a:solidFill>
                <a:latin typeface="Arial"/>
                <a:ea typeface="Arial"/>
                <a:cs typeface="Arial"/>
                <a:sym typeface="Arial"/>
              </a:rPr>
              <a:t>rtified help to fulfil children’s  nutritional requirements, improve their growth, and promote overall health</a:t>
            </a:r>
            <a:endParaRPr/>
          </a:p>
          <a:p>
            <a:pPr indent="0" lvl="0" marL="0" rtl="0" algn="just">
              <a:lnSpc>
                <a:spcPct val="90000"/>
              </a:lnSpc>
              <a:spcBef>
                <a:spcPts val="1000"/>
              </a:spcBef>
              <a:spcAft>
                <a:spcPts val="0"/>
              </a:spcAft>
              <a:buClr>
                <a:srgbClr val="002060"/>
              </a:buClr>
              <a:buSzPts val="1600"/>
              <a:buNone/>
            </a:pPr>
            <a:r>
              <a:rPr b="1" i="0" lang="en-US" sz="1600">
                <a:solidFill>
                  <a:srgbClr val="002060"/>
                </a:solidFill>
                <a:latin typeface="Arial"/>
                <a:ea typeface="Arial"/>
                <a:cs typeface="Arial"/>
                <a:sym typeface="Arial"/>
              </a:rPr>
              <a:t>Promotes the health of elderly  </a:t>
            </a:r>
            <a:endParaRPr/>
          </a:p>
          <a:p>
            <a:pPr indent="-228600" lvl="0" marL="228600" rtl="0" algn="just">
              <a:lnSpc>
                <a:spcPct val="90000"/>
              </a:lnSpc>
              <a:spcBef>
                <a:spcPts val="1000"/>
              </a:spcBef>
              <a:spcAft>
                <a:spcPts val="0"/>
              </a:spcAft>
              <a:buClr>
                <a:srgbClr val="002060"/>
              </a:buClr>
              <a:buSzPts val="1600"/>
              <a:buFont typeface="Noto Sans Symbols"/>
              <a:buChar char="▪"/>
            </a:pPr>
            <a:r>
              <a:rPr b="0" i="0" lang="en-US" sz="1600">
                <a:solidFill>
                  <a:srgbClr val="002060"/>
                </a:solidFill>
                <a:latin typeface="Arial"/>
                <a:ea typeface="Arial"/>
                <a:cs typeface="Arial"/>
                <a:sym typeface="Arial"/>
              </a:rPr>
              <a:t>Our body and organs begin to deteriorate as we grow older and it becomes difficult for the digestive system to absorb nutrients properly </a:t>
            </a:r>
            <a:endParaRPr/>
          </a:p>
          <a:p>
            <a:pPr indent="-228600" lvl="0" marL="228600" rtl="0" algn="just">
              <a:lnSpc>
                <a:spcPct val="90000"/>
              </a:lnSpc>
              <a:spcBef>
                <a:spcPts val="1000"/>
              </a:spcBef>
              <a:spcAft>
                <a:spcPts val="0"/>
              </a:spcAft>
              <a:buClr>
                <a:srgbClr val="002060"/>
              </a:buClr>
              <a:buSzPts val="1600"/>
              <a:buFont typeface="Noto Sans Symbols"/>
              <a:buChar char="▪"/>
            </a:pPr>
            <a:r>
              <a:rPr b="0" i="0" lang="en-US" sz="1600">
                <a:solidFill>
                  <a:srgbClr val="002060"/>
                </a:solidFill>
                <a:latin typeface="Arial"/>
                <a:ea typeface="Arial"/>
                <a:cs typeface="Arial"/>
                <a:sym typeface="Arial"/>
              </a:rPr>
              <a:t>Therefore, elderly people commonly suffer from nutritional deficiencies. Enriched foods help maintain proper nutrient levels in elderly people for healthy organ function, better digestion, and stronger bones.</a:t>
            </a:r>
            <a:endParaRPr/>
          </a:p>
          <a:p>
            <a:pPr indent="0" lvl="0" marL="0" rtl="0" algn="just">
              <a:lnSpc>
                <a:spcPct val="90000"/>
              </a:lnSpc>
              <a:spcBef>
                <a:spcPts val="1000"/>
              </a:spcBef>
              <a:spcAft>
                <a:spcPts val="0"/>
              </a:spcAft>
              <a:buClr>
                <a:srgbClr val="002060"/>
              </a:buClr>
              <a:buSzPts val="1600"/>
              <a:buNone/>
            </a:pPr>
            <a:r>
              <a:rPr b="1" i="0" lang="en-US" sz="1600">
                <a:solidFill>
                  <a:srgbClr val="002060"/>
                </a:solidFill>
                <a:latin typeface="Arial"/>
                <a:ea typeface="Arial"/>
                <a:cs typeface="Arial"/>
                <a:sym typeface="Arial"/>
              </a:rPr>
              <a:t>Safe and cost-effective, enhances culinary creativity  </a:t>
            </a:r>
            <a:endParaRPr/>
          </a:p>
          <a:p>
            <a:pPr indent="-228600" lvl="0" marL="228600" rtl="0" algn="just">
              <a:lnSpc>
                <a:spcPct val="90000"/>
              </a:lnSpc>
              <a:spcBef>
                <a:spcPts val="1000"/>
              </a:spcBef>
              <a:spcAft>
                <a:spcPts val="0"/>
              </a:spcAft>
              <a:buClr>
                <a:srgbClr val="002060"/>
              </a:buClr>
              <a:buSzPts val="1600"/>
              <a:buFont typeface="Noto Sans Symbols"/>
              <a:buChar char="▪"/>
            </a:pPr>
            <a:r>
              <a:rPr b="0" i="0" lang="en-US" sz="1600">
                <a:solidFill>
                  <a:srgbClr val="002060"/>
                </a:solidFill>
                <a:latin typeface="Arial"/>
                <a:ea typeface="Arial"/>
                <a:cs typeface="Arial"/>
                <a:sym typeface="Arial"/>
              </a:rPr>
              <a:t>Naturally fortified and enriched foods are a safe and cost-effective way for improving diets and preventing and controlling micronutrient deficiencies</a:t>
            </a:r>
            <a:endParaRPr/>
          </a:p>
          <a:p>
            <a:pPr indent="-228600" lvl="0" marL="228600" rtl="0" algn="just">
              <a:lnSpc>
                <a:spcPct val="90000"/>
              </a:lnSpc>
              <a:spcBef>
                <a:spcPts val="1000"/>
              </a:spcBef>
              <a:spcAft>
                <a:spcPts val="0"/>
              </a:spcAft>
              <a:buClr>
                <a:srgbClr val="002060"/>
              </a:buClr>
              <a:buSzPts val="1600"/>
              <a:buFont typeface="Noto Sans Symbols"/>
              <a:buChar char="▪"/>
            </a:pPr>
            <a:r>
              <a:rPr lang="en-US" sz="1600">
                <a:solidFill>
                  <a:srgbClr val="002060"/>
                </a:solidFill>
                <a:latin typeface="Arial"/>
                <a:ea typeface="Arial"/>
                <a:cs typeface="Arial"/>
                <a:sym typeface="Arial"/>
              </a:rPr>
              <a:t>Enrichment can be done through innovative and healthy </a:t>
            </a:r>
            <a:r>
              <a:rPr b="0" i="0" lang="en-US" sz="1600">
                <a:solidFill>
                  <a:srgbClr val="002060"/>
                </a:solidFill>
                <a:latin typeface="Arial"/>
                <a:ea typeface="Arial"/>
                <a:cs typeface="Arial"/>
                <a:sym typeface="Arial"/>
              </a:rPr>
              <a:t>food combinations and recipes to improve culinary interest and health </a:t>
            </a:r>
            <a:endParaRPr sz="1600">
              <a:solidFill>
                <a:srgbClr val="002060"/>
              </a:solidFill>
            </a:endParaRPr>
          </a:p>
        </p:txBody>
      </p:sp>
      <p:pic>
        <p:nvPicPr>
          <p:cNvPr descr="The Art of Nutritional Enrichment — Enrichment 101 - Bings Best Things" id="228" name="Google Shape;228;p16"/>
          <p:cNvPicPr preferRelativeResize="0"/>
          <p:nvPr/>
        </p:nvPicPr>
        <p:blipFill rotWithShape="1">
          <a:blip r:embed="rId3">
            <a:alphaModFix/>
          </a:blip>
          <a:srcRect b="-1" l="17632" r="18347" t="0"/>
          <a:stretch/>
        </p:blipFill>
        <p:spPr>
          <a:xfrm>
            <a:off x="7675658" y="2093976"/>
            <a:ext cx="3941064" cy="40965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7"/>
          <p:cNvSpPr txBox="1"/>
          <p:nvPr>
            <p:ph type="title"/>
          </p:nvPr>
        </p:nvSpPr>
        <p:spPr>
          <a:xfrm>
            <a:off x="286987" y="132443"/>
            <a:ext cx="6353298" cy="739321"/>
          </a:xfrm>
          <a:prstGeom prst="rect">
            <a:avLst/>
          </a:prstGeom>
          <a:solidFill>
            <a:srgbClr val="F4B081"/>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2F5496"/>
              </a:buClr>
              <a:buSzPts val="2400"/>
              <a:buFont typeface="Times New Roman"/>
              <a:buNone/>
            </a:pPr>
            <a:r>
              <a:rPr b="1" lang="en-US" sz="2400">
                <a:solidFill>
                  <a:srgbClr val="2F5496"/>
                </a:solidFill>
                <a:latin typeface="Times New Roman"/>
                <a:ea typeface="Times New Roman"/>
                <a:cs typeface="Times New Roman"/>
                <a:sym typeface="Times New Roman"/>
              </a:rPr>
              <a:t>9. Strategies for Promoting Dietary Diversity</a:t>
            </a:r>
            <a:r>
              <a:rPr b="1" lang="en-US" sz="5400">
                <a:solidFill>
                  <a:srgbClr val="2F5496"/>
                </a:solidFill>
                <a:latin typeface="Times New Roman"/>
                <a:ea typeface="Times New Roman"/>
                <a:cs typeface="Times New Roman"/>
                <a:sym typeface="Times New Roman"/>
              </a:rPr>
              <a:t> </a:t>
            </a:r>
            <a:endParaRPr b="1" sz="5400">
              <a:solidFill>
                <a:srgbClr val="2F5496"/>
              </a:solidFill>
              <a:latin typeface="Times New Roman"/>
              <a:ea typeface="Times New Roman"/>
              <a:cs typeface="Times New Roman"/>
              <a:sym typeface="Times New Roman"/>
            </a:endParaRPr>
          </a:p>
        </p:txBody>
      </p:sp>
      <p:sp>
        <p:nvSpPr>
          <p:cNvPr id="234" name="Google Shape;234;p17"/>
          <p:cNvSpPr txBox="1"/>
          <p:nvPr>
            <p:ph idx="1" type="body"/>
          </p:nvPr>
        </p:nvSpPr>
        <p:spPr>
          <a:xfrm>
            <a:off x="221673" y="979714"/>
            <a:ext cx="6483927" cy="5649685"/>
          </a:xfrm>
          <a:prstGeom prst="rect">
            <a:avLst/>
          </a:prstGeom>
          <a:solidFill>
            <a:srgbClr val="FBE4D4"/>
          </a:solidFill>
          <a:ln>
            <a:noFill/>
          </a:ln>
        </p:spPr>
        <p:txBody>
          <a:bodyPr anchorCtr="0" anchor="t" bIns="45700" lIns="91425" spcFirstLastPara="1" rIns="91425" wrap="square" tIns="45700">
            <a:normAutofit/>
          </a:bodyPr>
          <a:lstStyle/>
          <a:p>
            <a:pPr indent="-342900" lvl="0" marL="342900" rtl="0" algn="l">
              <a:lnSpc>
                <a:spcPct val="150000"/>
              </a:lnSpc>
              <a:spcBef>
                <a:spcPts val="0"/>
              </a:spcBef>
              <a:spcAft>
                <a:spcPts val="0"/>
              </a:spcAft>
              <a:buClr>
                <a:schemeClr val="dk1"/>
              </a:buClr>
              <a:buSzPts val="1000"/>
              <a:buFont typeface="Noto Sans Symbols"/>
              <a:buChar char="∙"/>
            </a:pPr>
            <a:r>
              <a:rPr b="1" lang="en-US" sz="1800">
                <a:latin typeface="Times New Roman"/>
                <a:ea typeface="Times New Roman"/>
                <a:cs typeface="Times New Roman"/>
                <a:sym typeface="Times New Roman"/>
              </a:rPr>
              <a:t>Promote Diverse Cropping Systems:</a:t>
            </a:r>
            <a:r>
              <a:rPr lang="en-US" sz="1800">
                <a:latin typeface="Times New Roman"/>
                <a:ea typeface="Times New Roman"/>
                <a:cs typeface="Times New Roman"/>
                <a:sym typeface="Times New Roman"/>
              </a:rPr>
              <a:t> Encourage farmers to grow a variety of crops, including fruits, vegetables, legumes, and root crops, rather than focusing on a single staple.</a:t>
            </a:r>
            <a:endParaRPr sz="1800">
              <a:latin typeface="Times New Roman"/>
              <a:ea typeface="Times New Roman"/>
              <a:cs typeface="Times New Roman"/>
              <a:sym typeface="Times New Roman"/>
            </a:endParaRPr>
          </a:p>
          <a:p>
            <a:pPr indent="-342900" lvl="0" marL="342900" rtl="0" algn="l">
              <a:lnSpc>
                <a:spcPct val="150000"/>
              </a:lnSpc>
              <a:spcBef>
                <a:spcPts val="1000"/>
              </a:spcBef>
              <a:spcAft>
                <a:spcPts val="0"/>
              </a:spcAft>
              <a:buClr>
                <a:schemeClr val="dk1"/>
              </a:buClr>
              <a:buSzPts val="1000"/>
              <a:buFont typeface="Noto Sans Symbols"/>
              <a:buChar char="∙"/>
            </a:pPr>
            <a:r>
              <a:rPr b="1" lang="en-US" sz="1800">
                <a:latin typeface="Times New Roman"/>
                <a:ea typeface="Times New Roman"/>
                <a:cs typeface="Times New Roman"/>
                <a:sym typeface="Times New Roman"/>
              </a:rPr>
              <a:t>Establish Home Gardens:</a:t>
            </a:r>
            <a:r>
              <a:rPr lang="en-US" sz="1800">
                <a:latin typeface="Times New Roman"/>
                <a:ea typeface="Times New Roman"/>
                <a:cs typeface="Times New Roman"/>
                <a:sym typeface="Times New Roman"/>
              </a:rPr>
              <a:t> Teach families how to create and manage small-scale gardens to grow nutrient-rich foods for personal consumption.</a:t>
            </a:r>
            <a:endParaRPr sz="1800">
              <a:latin typeface="Times New Roman"/>
              <a:ea typeface="Times New Roman"/>
              <a:cs typeface="Times New Roman"/>
              <a:sym typeface="Times New Roman"/>
            </a:endParaRPr>
          </a:p>
          <a:p>
            <a:pPr indent="-342900" lvl="0" marL="342900" rtl="0" algn="l">
              <a:lnSpc>
                <a:spcPct val="150000"/>
              </a:lnSpc>
              <a:spcBef>
                <a:spcPts val="1000"/>
              </a:spcBef>
              <a:spcAft>
                <a:spcPts val="0"/>
              </a:spcAft>
              <a:buClr>
                <a:schemeClr val="dk1"/>
              </a:buClr>
              <a:buSzPts val="1000"/>
              <a:buFont typeface="Noto Sans Symbols"/>
              <a:buChar char="∙"/>
            </a:pPr>
            <a:r>
              <a:rPr b="1" lang="en-US" sz="1800">
                <a:latin typeface="Times New Roman"/>
                <a:ea typeface="Times New Roman"/>
                <a:cs typeface="Times New Roman"/>
                <a:sym typeface="Times New Roman"/>
              </a:rPr>
              <a:t>Integrate Livestock:</a:t>
            </a:r>
            <a:r>
              <a:rPr lang="en-US" sz="1800">
                <a:latin typeface="Times New Roman"/>
                <a:ea typeface="Times New Roman"/>
                <a:cs typeface="Times New Roman"/>
                <a:sym typeface="Times New Roman"/>
              </a:rPr>
              <a:t> Incorporate small-scale livestock, such as chickens or goats, to provide a source of protein and micronutrients like iron and B-vitamins.</a:t>
            </a:r>
            <a:endParaRPr sz="1800">
              <a:latin typeface="Times New Roman"/>
              <a:ea typeface="Times New Roman"/>
              <a:cs typeface="Times New Roman"/>
              <a:sym typeface="Times New Roman"/>
            </a:endParaRPr>
          </a:p>
          <a:p>
            <a:pPr indent="-342900" lvl="0" marL="342900" rtl="0" algn="l">
              <a:lnSpc>
                <a:spcPct val="150000"/>
              </a:lnSpc>
              <a:spcBef>
                <a:spcPts val="1000"/>
              </a:spcBef>
              <a:spcAft>
                <a:spcPts val="0"/>
              </a:spcAft>
              <a:buClr>
                <a:schemeClr val="dk1"/>
              </a:buClr>
              <a:buSzPts val="1000"/>
              <a:buFont typeface="Noto Sans Symbols"/>
              <a:buChar char="∙"/>
            </a:pPr>
            <a:r>
              <a:rPr b="1" lang="en-US" sz="1800">
                <a:latin typeface="Times New Roman"/>
                <a:ea typeface="Times New Roman"/>
                <a:cs typeface="Times New Roman"/>
                <a:sym typeface="Times New Roman"/>
              </a:rPr>
              <a:t>Improve Post-Harvest Practices:</a:t>
            </a:r>
            <a:r>
              <a:rPr lang="en-US" sz="1800">
                <a:latin typeface="Times New Roman"/>
                <a:ea typeface="Times New Roman"/>
                <a:cs typeface="Times New Roman"/>
                <a:sym typeface="Times New Roman"/>
              </a:rPr>
              <a:t> Educate communities on how to properly store, process, and prepare food to preserve its nutritional value and ensure food safety.</a:t>
            </a:r>
            <a:endParaRPr sz="1800">
              <a:latin typeface="Times New Roman"/>
              <a:ea typeface="Times New Roman"/>
              <a:cs typeface="Times New Roman"/>
              <a:sym typeface="Times New Roman"/>
            </a:endParaRPr>
          </a:p>
          <a:p>
            <a:pPr indent="-50800" lvl="0" marL="228600" rtl="0" algn="l">
              <a:lnSpc>
                <a:spcPct val="90000"/>
              </a:lnSpc>
              <a:spcBef>
                <a:spcPts val="1000"/>
              </a:spcBef>
              <a:spcAft>
                <a:spcPts val="0"/>
              </a:spcAft>
              <a:buClr>
                <a:schemeClr val="dk1"/>
              </a:buClr>
              <a:buSzPts val="2800"/>
              <a:buNone/>
            </a:pPr>
            <a:r>
              <a:t/>
            </a:r>
            <a:endParaRPr/>
          </a:p>
        </p:txBody>
      </p:sp>
      <p:pic>
        <p:nvPicPr>
          <p:cNvPr descr="Promoting-consumption-of-diverse-foods-for-health-and-nutrition-and-ways-to-improve-vegetable-production-seed-selection-and-storage." id="235" name="Google Shape;235;p17"/>
          <p:cNvPicPr preferRelativeResize="0"/>
          <p:nvPr/>
        </p:nvPicPr>
        <p:blipFill rotWithShape="1">
          <a:blip r:embed="rId3">
            <a:alphaModFix/>
          </a:blip>
          <a:srcRect b="0" l="0" r="0" t="0"/>
          <a:stretch/>
        </p:blipFill>
        <p:spPr>
          <a:xfrm>
            <a:off x="6890657" y="36846"/>
            <a:ext cx="4858493" cy="68211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8"/>
          <p:cNvSpPr txBox="1"/>
          <p:nvPr>
            <p:ph type="title"/>
          </p:nvPr>
        </p:nvSpPr>
        <p:spPr>
          <a:xfrm>
            <a:off x="838200" y="495754"/>
            <a:ext cx="10515600" cy="592818"/>
          </a:xfrm>
          <a:prstGeom prst="rect">
            <a:avLst/>
          </a:prstGeom>
          <a:solidFill>
            <a:srgbClr val="B3C6E7"/>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Font typeface="Phetsarath"/>
              <a:buNone/>
            </a:pPr>
            <a:r>
              <a:rPr b="1" lang="en-US" sz="1800">
                <a:latin typeface="Phetsarath"/>
                <a:ea typeface="Phetsarath"/>
                <a:cs typeface="Phetsarath"/>
                <a:sym typeface="Phetsarath"/>
              </a:rPr>
              <a:t>Developing a Community Action Plan</a:t>
            </a:r>
            <a:endParaRPr/>
          </a:p>
        </p:txBody>
      </p:sp>
      <p:pic>
        <p:nvPicPr>
          <p:cNvPr id="241" name="Google Shape;241;p18"/>
          <p:cNvPicPr preferRelativeResize="0"/>
          <p:nvPr>
            <p:ph idx="1" type="body"/>
          </p:nvPr>
        </p:nvPicPr>
        <p:blipFill rotWithShape="1">
          <a:blip r:embed="rId3">
            <a:alphaModFix/>
          </a:blip>
          <a:srcRect b="0" l="0" r="0" t="0"/>
          <a:stretch/>
        </p:blipFill>
        <p:spPr>
          <a:xfrm>
            <a:off x="317265" y="1828800"/>
            <a:ext cx="6060934" cy="3200400"/>
          </a:xfrm>
          <a:prstGeom prst="rect">
            <a:avLst/>
          </a:prstGeom>
          <a:noFill/>
          <a:ln>
            <a:noFill/>
          </a:ln>
        </p:spPr>
      </p:pic>
      <p:pic>
        <p:nvPicPr>
          <p:cNvPr id="242" name="Google Shape;242;p18"/>
          <p:cNvPicPr preferRelativeResize="0"/>
          <p:nvPr/>
        </p:nvPicPr>
        <p:blipFill rotWithShape="1">
          <a:blip r:embed="rId4">
            <a:alphaModFix/>
          </a:blip>
          <a:srcRect b="0" l="0" r="0" t="0"/>
          <a:stretch/>
        </p:blipFill>
        <p:spPr>
          <a:xfrm>
            <a:off x="6597529" y="1665514"/>
            <a:ext cx="5137743" cy="384265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48" name="Google Shape;248;p19"/>
          <p:cNvSpPr txBox="1"/>
          <p:nvPr>
            <p:ph idx="1" type="body"/>
          </p:nvPr>
        </p:nvSpPr>
        <p:spPr>
          <a:xfrm>
            <a:off x="838200" y="1825625"/>
            <a:ext cx="10515600" cy="355191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7200"/>
              <a:buNone/>
            </a:pPr>
            <a:r>
              <a:rPr b="1" lang="en-US" sz="7200"/>
              <a:t>Post-learning activities</a:t>
            </a:r>
            <a:endParaRPr/>
          </a:p>
        </p:txBody>
      </p:sp>
      <p:sp>
        <p:nvSpPr>
          <p:cNvPr id="249" name="Google Shape;249;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98" name="Google Shape;98;p2"/>
          <p:cNvSpPr txBox="1"/>
          <p:nvPr>
            <p:ph idx="1" type="body"/>
          </p:nvPr>
        </p:nvSpPr>
        <p:spPr>
          <a:xfrm>
            <a:off x="838200" y="1825625"/>
            <a:ext cx="10515600" cy="43513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7200"/>
              <a:buNone/>
            </a:pPr>
            <a:r>
              <a:rPr b="1" lang="en-US" sz="7200"/>
              <a:t>Pre-learning activities</a:t>
            </a:r>
            <a:endParaRPr/>
          </a:p>
        </p:txBody>
      </p:sp>
      <p:sp>
        <p:nvSpPr>
          <p:cNvPr id="99" name="Google Shape;99;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descr="Different types of vegetables" id="255" name="Google Shape;255;p20"/>
          <p:cNvPicPr preferRelativeResize="0"/>
          <p:nvPr/>
        </p:nvPicPr>
        <p:blipFill rotWithShape="1">
          <a:blip r:embed="rId3">
            <a:alphaModFix/>
          </a:blip>
          <a:srcRect b="3801" l="0" r="0" t="9010"/>
          <a:stretch/>
        </p:blipFill>
        <p:spPr>
          <a:xfrm>
            <a:off x="103294" y="3273806"/>
            <a:ext cx="6448424" cy="3752849"/>
          </a:xfrm>
          <a:custGeom>
            <a:rect b="b" l="l" r="r" t="t"/>
            <a:pathLst>
              <a:path extrusionOk="0" h="3752849" w="6448424">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a:noFill/>
          <a:ln>
            <a:noFill/>
          </a:ln>
        </p:spPr>
      </p:pic>
      <p:sp>
        <p:nvSpPr>
          <p:cNvPr id="256" name="Google Shape;256;p20"/>
          <p:cNvSpPr txBox="1"/>
          <p:nvPr>
            <p:ph type="title"/>
          </p:nvPr>
        </p:nvSpPr>
        <p:spPr>
          <a:xfrm>
            <a:off x="838200" y="188664"/>
            <a:ext cx="10515600" cy="923348"/>
          </a:xfrm>
          <a:prstGeom prst="rect">
            <a:avLst/>
          </a:prstGeom>
          <a:solidFill>
            <a:srgbClr val="D8E2F3"/>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en-US">
                <a:latin typeface="Times New Roman"/>
                <a:ea typeface="Times New Roman"/>
                <a:cs typeface="Times New Roman"/>
                <a:sym typeface="Times New Roman"/>
              </a:rPr>
              <a:t>Summary and conclusion</a:t>
            </a:r>
            <a:endParaRPr/>
          </a:p>
        </p:txBody>
      </p:sp>
      <p:sp>
        <p:nvSpPr>
          <p:cNvPr id="257" name="Google Shape;257;p20"/>
          <p:cNvSpPr txBox="1"/>
          <p:nvPr>
            <p:ph idx="1" type="body"/>
          </p:nvPr>
        </p:nvSpPr>
        <p:spPr>
          <a:xfrm>
            <a:off x="965199" y="1267206"/>
            <a:ext cx="10856495" cy="4323588"/>
          </a:xfrm>
          <a:prstGeom prst="rect">
            <a:avLst/>
          </a:prstGeom>
          <a:solidFill>
            <a:srgbClr val="D8E2F3"/>
          </a:solidFill>
          <a:ln>
            <a:noFill/>
          </a:ln>
        </p:spPr>
        <p:txBody>
          <a:bodyPr anchorCtr="0" anchor="t" bIns="45700" lIns="91425" spcFirstLastPara="1" rIns="91425" wrap="square" tIns="45700">
            <a:noAutofit/>
          </a:bodyPr>
          <a:lstStyle/>
          <a:p>
            <a:pPr indent="-342900" lvl="0" marL="342900" marR="0" rtl="0" algn="just">
              <a:lnSpc>
                <a:spcPct val="170000"/>
              </a:lnSpc>
              <a:spcBef>
                <a:spcPts val="0"/>
              </a:spcBef>
              <a:spcAft>
                <a:spcPts val="0"/>
              </a:spcAft>
              <a:buClr>
                <a:srgbClr val="002060"/>
              </a:buClr>
              <a:buSzPts val="1600"/>
              <a:buFont typeface="Noto Sans Symbols"/>
              <a:buChar char="∙"/>
            </a:pPr>
            <a:r>
              <a:rPr b="1" lang="en-US" sz="1600">
                <a:solidFill>
                  <a:srgbClr val="002060"/>
                </a:solidFill>
                <a:latin typeface="Calibri"/>
                <a:ea typeface="Calibri"/>
                <a:cs typeface="Calibri"/>
                <a:sym typeface="Calibri"/>
              </a:rPr>
              <a:t>Healthy Diets </a:t>
            </a:r>
            <a:r>
              <a:rPr lang="en-US" sz="1600">
                <a:solidFill>
                  <a:srgbClr val="002060"/>
                </a:solidFill>
                <a:latin typeface="Calibri"/>
                <a:ea typeface="Calibri"/>
                <a:cs typeface="Calibri"/>
                <a:sym typeface="Calibri"/>
              </a:rPr>
              <a:t>(includes what is a healthy diets, safety, variety, quality, safety, what are micro-nutrients, calories etc)</a:t>
            </a:r>
            <a:endParaRPr sz="1600">
              <a:solidFill>
                <a:srgbClr val="002060"/>
              </a:solidFill>
              <a:latin typeface="Calibri"/>
              <a:ea typeface="Calibri"/>
              <a:cs typeface="Calibri"/>
              <a:sym typeface="Calibri"/>
            </a:endParaRPr>
          </a:p>
          <a:p>
            <a:pPr indent="-342900" lvl="0" marL="342900" marR="0" rtl="0" algn="just">
              <a:lnSpc>
                <a:spcPct val="170000"/>
              </a:lnSpc>
              <a:spcBef>
                <a:spcPts val="0"/>
              </a:spcBef>
              <a:spcAft>
                <a:spcPts val="0"/>
              </a:spcAft>
              <a:buClr>
                <a:srgbClr val="002060"/>
              </a:buClr>
              <a:buSzPts val="1600"/>
              <a:buFont typeface="Noto Sans Symbols"/>
              <a:buChar char="∙"/>
            </a:pPr>
            <a:r>
              <a:rPr lang="en-US" sz="1600">
                <a:solidFill>
                  <a:srgbClr val="002060"/>
                </a:solidFill>
                <a:latin typeface="Calibri"/>
                <a:ea typeface="Calibri"/>
                <a:cs typeface="Calibri"/>
                <a:sym typeface="Calibri"/>
              </a:rPr>
              <a:t>Food-to-food enrichment, food combinations </a:t>
            </a:r>
            <a:endParaRPr sz="1600">
              <a:solidFill>
                <a:srgbClr val="002060"/>
              </a:solidFill>
              <a:latin typeface="Calibri"/>
              <a:ea typeface="Calibri"/>
              <a:cs typeface="Calibri"/>
              <a:sym typeface="Calibri"/>
            </a:endParaRPr>
          </a:p>
          <a:p>
            <a:pPr indent="-342900" lvl="0" marL="342900" marR="0" rtl="0" algn="just">
              <a:lnSpc>
                <a:spcPct val="170000"/>
              </a:lnSpc>
              <a:spcBef>
                <a:spcPts val="0"/>
              </a:spcBef>
              <a:spcAft>
                <a:spcPts val="0"/>
              </a:spcAft>
              <a:buClr>
                <a:srgbClr val="002060"/>
              </a:buClr>
              <a:buSzPts val="1600"/>
              <a:buFont typeface="Noto Sans Symbols"/>
              <a:buChar char="∙"/>
            </a:pPr>
            <a:r>
              <a:rPr lang="en-US" sz="1600">
                <a:solidFill>
                  <a:srgbClr val="002060"/>
                </a:solidFill>
                <a:latin typeface="Calibri"/>
                <a:ea typeface="Calibri"/>
                <a:cs typeface="Calibri"/>
                <a:sym typeface="Calibri"/>
              </a:rPr>
              <a:t>Indicators </a:t>
            </a:r>
            <a:r>
              <a:rPr i="1" lang="en-US" sz="1600">
                <a:solidFill>
                  <a:srgbClr val="002060"/>
                </a:solidFill>
                <a:latin typeface="Calibri"/>
                <a:ea typeface="Calibri"/>
                <a:cs typeface="Calibri"/>
                <a:sym typeface="Calibri"/>
              </a:rPr>
              <a:t>(incl. a discussion on opportunities to link and report against NPAN indicators)</a:t>
            </a:r>
            <a:endParaRPr sz="1600">
              <a:solidFill>
                <a:srgbClr val="002060"/>
              </a:solidFill>
              <a:latin typeface="Calibri"/>
              <a:ea typeface="Calibri"/>
              <a:cs typeface="Calibri"/>
              <a:sym typeface="Calibri"/>
            </a:endParaRPr>
          </a:p>
          <a:p>
            <a:pPr indent="-285750" lvl="1" marL="742950" marR="0" rtl="0" algn="just">
              <a:lnSpc>
                <a:spcPct val="170000"/>
              </a:lnSpc>
              <a:spcBef>
                <a:spcPts val="0"/>
              </a:spcBef>
              <a:spcAft>
                <a:spcPts val="0"/>
              </a:spcAft>
              <a:buClr>
                <a:srgbClr val="002060"/>
              </a:buClr>
              <a:buSzPts val="1600"/>
              <a:buFont typeface="Courier New"/>
              <a:buChar char="o"/>
            </a:pPr>
            <a:r>
              <a:rPr lang="en-US" sz="1600">
                <a:solidFill>
                  <a:srgbClr val="002060"/>
                </a:solidFill>
                <a:latin typeface="Calibri"/>
                <a:ea typeface="Calibri"/>
                <a:cs typeface="Calibri"/>
                <a:sym typeface="Calibri"/>
              </a:rPr>
              <a:t>Minimum dietary diversity for women (MDD-W)</a:t>
            </a:r>
            <a:endParaRPr sz="1600">
              <a:solidFill>
                <a:srgbClr val="002060"/>
              </a:solidFill>
              <a:latin typeface="Calibri"/>
              <a:ea typeface="Calibri"/>
              <a:cs typeface="Calibri"/>
              <a:sym typeface="Calibri"/>
            </a:endParaRPr>
          </a:p>
          <a:p>
            <a:pPr indent="-285750" lvl="1" marL="742950" marR="0" rtl="0" algn="just">
              <a:lnSpc>
                <a:spcPct val="170000"/>
              </a:lnSpc>
              <a:spcBef>
                <a:spcPts val="0"/>
              </a:spcBef>
              <a:spcAft>
                <a:spcPts val="0"/>
              </a:spcAft>
              <a:buClr>
                <a:srgbClr val="002060"/>
              </a:buClr>
              <a:buSzPts val="1600"/>
              <a:buFont typeface="Courier New"/>
              <a:buChar char="o"/>
            </a:pPr>
            <a:r>
              <a:rPr lang="en-US" sz="1600">
                <a:solidFill>
                  <a:srgbClr val="002060"/>
                </a:solidFill>
                <a:latin typeface="Calibri"/>
                <a:ea typeface="Calibri"/>
                <a:cs typeface="Calibri"/>
                <a:sym typeface="Calibri"/>
              </a:rPr>
              <a:t>Minimum dietary diversity for children and </a:t>
            </a:r>
            <a:r>
              <a:rPr b="1" lang="en-US" sz="1600">
                <a:solidFill>
                  <a:srgbClr val="002060"/>
                </a:solidFill>
                <a:latin typeface="Calibri"/>
                <a:ea typeface="Calibri"/>
                <a:cs typeface="Calibri"/>
                <a:sym typeface="Calibri"/>
              </a:rPr>
              <a:t>minimum acceptable diet </a:t>
            </a:r>
            <a:r>
              <a:rPr lang="en-US" sz="1600">
                <a:solidFill>
                  <a:srgbClr val="002060"/>
                </a:solidFill>
                <a:latin typeface="Calibri"/>
                <a:ea typeface="Calibri"/>
                <a:cs typeface="Calibri"/>
                <a:sym typeface="Calibri"/>
              </a:rPr>
              <a:t>for Children (MDD-C, MAD-C) </a:t>
            </a:r>
            <a:endParaRPr sz="1600">
              <a:solidFill>
                <a:srgbClr val="002060"/>
              </a:solidFill>
              <a:latin typeface="Calibri"/>
              <a:ea typeface="Calibri"/>
              <a:cs typeface="Calibri"/>
              <a:sym typeface="Calibri"/>
            </a:endParaRPr>
          </a:p>
          <a:p>
            <a:pPr indent="-114300" lvl="0" marL="228600" rtl="0" algn="l">
              <a:lnSpc>
                <a:spcPct val="90000"/>
              </a:lnSpc>
              <a:spcBef>
                <a:spcPts val="1000"/>
              </a:spcBef>
              <a:spcAft>
                <a:spcPts val="0"/>
              </a:spcAft>
              <a:buClr>
                <a:schemeClr val="dk1"/>
              </a:buClr>
              <a:buSzPts val="1800"/>
              <a:buFont typeface="Noto Sans Symbols"/>
              <a:buNone/>
            </a:pPr>
            <a:r>
              <a:t/>
            </a:r>
            <a:endParaRPr sz="1800"/>
          </a:p>
        </p:txBody>
      </p:sp>
      <p:sp>
        <p:nvSpPr>
          <p:cNvPr id="258" name="Google Shape;258;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1"/>
          <p:cNvSpPr txBox="1"/>
          <p:nvPr>
            <p:ph type="title"/>
          </p:nvPr>
        </p:nvSpPr>
        <p:spPr>
          <a:xfrm>
            <a:off x="723900" y="0"/>
            <a:ext cx="10515600" cy="5111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Post quiz  (test)</a:t>
            </a:r>
            <a:endParaRPr/>
          </a:p>
        </p:txBody>
      </p:sp>
      <p:sp>
        <p:nvSpPr>
          <p:cNvPr id="264" name="Google Shape;264;p21"/>
          <p:cNvSpPr txBox="1"/>
          <p:nvPr>
            <p:ph idx="1" type="body"/>
          </p:nvPr>
        </p:nvSpPr>
        <p:spPr>
          <a:xfrm>
            <a:off x="587376" y="558049"/>
            <a:ext cx="10515600" cy="60642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C00000"/>
              </a:buClr>
              <a:buSzPts val="1600"/>
              <a:buChar char="•"/>
            </a:pPr>
            <a:r>
              <a:rPr lang="en-US" sz="1600">
                <a:solidFill>
                  <a:srgbClr val="C00000"/>
                </a:solidFill>
              </a:rPr>
              <a:t>This quiz is used to test the knowledge of students related to this lessons that they just finished learning. You can add 5-10 questions. Types of questions could be: MCQ, True or False, Matching, Fill in short words. </a:t>
            </a:r>
            <a:endParaRPr/>
          </a:p>
        </p:txBody>
      </p:sp>
      <p:sp>
        <p:nvSpPr>
          <p:cNvPr id="265" name="Google Shape;26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266" name="Google Shape;266;p21"/>
          <p:cNvGraphicFramePr/>
          <p:nvPr/>
        </p:nvGraphicFramePr>
        <p:xfrm>
          <a:off x="587376" y="1265219"/>
          <a:ext cx="3000000" cy="3000000"/>
        </p:xfrm>
        <a:graphic>
          <a:graphicData uri="http://schemas.openxmlformats.org/drawingml/2006/table">
            <a:tbl>
              <a:tblPr bandRow="1" firstRow="1">
                <a:noFill/>
                <a:tableStyleId>{D8F8784E-FA5B-4503-9B86-9766ED8747ED}</a:tableStyleId>
              </a:tblPr>
              <a:tblGrid>
                <a:gridCol w="2743650"/>
                <a:gridCol w="5019400"/>
                <a:gridCol w="817175"/>
                <a:gridCol w="2719625"/>
              </a:tblGrid>
              <a:tr h="443700">
                <a:tc>
                  <a:txBody>
                    <a:bodyPr/>
                    <a:lstStyle/>
                    <a:p>
                      <a:pPr indent="0" lvl="0" marL="0" marR="0" rtl="0" algn="l">
                        <a:spcBef>
                          <a:spcPts val="0"/>
                        </a:spcBef>
                        <a:spcAft>
                          <a:spcPts val="0"/>
                        </a:spcAft>
                        <a:buNone/>
                      </a:pPr>
                      <a:r>
                        <a:rPr b="0" lang="en-US" sz="1200">
                          <a:solidFill>
                            <a:schemeClr val="dk1"/>
                          </a:solidFill>
                          <a:latin typeface="Times New Roman"/>
                          <a:ea typeface="Times New Roman"/>
                          <a:cs typeface="Times New Roman"/>
                          <a:sym typeface="Times New Roman"/>
                        </a:rPr>
                        <a:t>Questions</a:t>
                      </a:r>
                      <a:endParaRPr/>
                    </a:p>
                  </a:txBody>
                  <a:tcPr marT="42750" marB="42750" marR="91450" marL="91450"/>
                </a:tc>
                <a:tc>
                  <a:txBody>
                    <a:bodyPr/>
                    <a:lstStyle/>
                    <a:p>
                      <a:pPr indent="0" lvl="0" marL="0" marR="0" rtl="0" algn="l">
                        <a:spcBef>
                          <a:spcPts val="0"/>
                        </a:spcBef>
                        <a:spcAft>
                          <a:spcPts val="0"/>
                        </a:spcAft>
                        <a:buNone/>
                      </a:pPr>
                      <a:r>
                        <a:rPr b="0" lang="en-US" sz="1200">
                          <a:solidFill>
                            <a:schemeClr val="dk1"/>
                          </a:solidFill>
                          <a:latin typeface="Times New Roman"/>
                          <a:ea typeface="Times New Roman"/>
                          <a:cs typeface="Times New Roman"/>
                          <a:sym typeface="Times New Roman"/>
                        </a:rPr>
                        <a:t>Possible answer</a:t>
                      </a:r>
                      <a:endParaRPr/>
                    </a:p>
                  </a:txBody>
                  <a:tcPr marT="42750" marB="42750" marR="91450" marL="91450"/>
                </a:tc>
                <a:tc>
                  <a:txBody>
                    <a:bodyPr/>
                    <a:lstStyle/>
                    <a:p>
                      <a:pPr indent="0" lvl="0" marL="0" marR="0" rtl="0" algn="l">
                        <a:spcBef>
                          <a:spcPts val="0"/>
                        </a:spcBef>
                        <a:spcAft>
                          <a:spcPts val="0"/>
                        </a:spcAft>
                        <a:buNone/>
                      </a:pPr>
                      <a:r>
                        <a:rPr b="0" lang="en-US" sz="1200">
                          <a:solidFill>
                            <a:schemeClr val="dk1"/>
                          </a:solidFill>
                          <a:latin typeface="Times New Roman"/>
                          <a:ea typeface="Times New Roman"/>
                          <a:cs typeface="Times New Roman"/>
                          <a:sym typeface="Times New Roman"/>
                        </a:rPr>
                        <a:t>Correct Answer</a:t>
                      </a:r>
                      <a:endParaRPr/>
                    </a:p>
                  </a:txBody>
                  <a:tcPr marT="42750" marB="42750" marR="91450" marL="91450"/>
                </a:tc>
                <a:tc>
                  <a:txBody>
                    <a:bodyPr/>
                    <a:lstStyle/>
                    <a:p>
                      <a:pPr indent="0" lvl="0" marL="0" marR="0" rtl="0" algn="l">
                        <a:spcBef>
                          <a:spcPts val="0"/>
                        </a:spcBef>
                        <a:spcAft>
                          <a:spcPts val="0"/>
                        </a:spcAft>
                        <a:buNone/>
                      </a:pPr>
                      <a:r>
                        <a:rPr b="0" lang="en-US" sz="1200">
                          <a:solidFill>
                            <a:schemeClr val="dk1"/>
                          </a:solidFill>
                          <a:latin typeface="Times New Roman"/>
                          <a:ea typeface="Times New Roman"/>
                          <a:cs typeface="Times New Roman"/>
                          <a:sym typeface="Times New Roman"/>
                        </a:rPr>
                        <a:t>Feedback</a:t>
                      </a:r>
                      <a:endParaRPr/>
                    </a:p>
                  </a:txBody>
                  <a:tcPr marT="42750" marB="42750" marR="91450" marL="91450"/>
                </a:tc>
              </a:tr>
              <a:tr h="1136700">
                <a:tc>
                  <a:txBody>
                    <a:bodyPr/>
                    <a:lstStyle/>
                    <a:p>
                      <a:pPr indent="0" lvl="0" marL="0" marR="0" rtl="0" algn="l">
                        <a:spcBef>
                          <a:spcPts val="0"/>
                        </a:spcBef>
                        <a:spcAft>
                          <a:spcPts val="0"/>
                        </a:spcAft>
                        <a:buNone/>
                      </a:pPr>
                      <a:r>
                        <a:rPr b="0" lang="en-US" sz="1200">
                          <a:solidFill>
                            <a:schemeClr val="dk1"/>
                          </a:solidFill>
                          <a:latin typeface="Times New Roman"/>
                          <a:ea typeface="Times New Roman"/>
                          <a:cs typeface="Times New Roman"/>
                          <a:sym typeface="Times New Roman"/>
                        </a:rPr>
                        <a:t>Q1: </a:t>
                      </a:r>
                      <a:r>
                        <a:rPr b="0" i="0" lang="en-US" sz="1200" u="none" strike="noStrike">
                          <a:solidFill>
                            <a:schemeClr val="dk1"/>
                          </a:solidFill>
                          <a:latin typeface="Times New Roman"/>
                          <a:ea typeface="Times New Roman"/>
                          <a:cs typeface="Times New Roman"/>
                          <a:sym typeface="Times New Roman"/>
                        </a:rPr>
                        <a:t> </a:t>
                      </a:r>
                      <a:r>
                        <a:rPr lang="en-US" sz="1200"/>
                        <a:t>Which of the following best defines dietary diversity?</a:t>
                      </a:r>
                      <a:endParaRPr b="0" sz="1200">
                        <a:solidFill>
                          <a:schemeClr val="dk1"/>
                        </a:solidFill>
                        <a:latin typeface="Times New Roman"/>
                        <a:ea typeface="Times New Roman"/>
                        <a:cs typeface="Times New Roman"/>
                        <a:sym typeface="Times New Roman"/>
                      </a:endParaRPr>
                    </a:p>
                  </a:txBody>
                  <a:tcPr marT="42750" marB="42750" marR="91450" marL="91450"/>
                </a:tc>
                <a:tc>
                  <a:txBody>
                    <a:bodyPr/>
                    <a:lstStyle/>
                    <a:p>
                      <a:pPr indent="0" lvl="0" marL="0" marR="0" rtl="0" algn="l">
                        <a:spcBef>
                          <a:spcPts val="0"/>
                        </a:spcBef>
                        <a:spcAft>
                          <a:spcPts val="0"/>
                        </a:spcAft>
                        <a:buNone/>
                      </a:pPr>
                      <a:r>
                        <a:rPr lang="en-US" sz="1200"/>
                        <a:t>A. The total number of calories a person consumes from different food groups.</a:t>
                      </a:r>
                      <a:endParaRPr/>
                    </a:p>
                    <a:p>
                      <a:pPr indent="0" lvl="0" marL="0" marR="0" rtl="0" algn="l">
                        <a:spcBef>
                          <a:spcPts val="0"/>
                        </a:spcBef>
                        <a:spcAft>
                          <a:spcPts val="0"/>
                        </a:spcAft>
                        <a:buNone/>
                      </a:pPr>
                      <a:r>
                        <a:rPr lang="en-US" sz="1200"/>
                        <a:t>B. The number of different food groups a person consumes over a specific period.</a:t>
                      </a:r>
                      <a:endParaRPr/>
                    </a:p>
                    <a:p>
                      <a:pPr indent="0" lvl="0" marL="0" marR="0" rtl="0" algn="l">
                        <a:spcBef>
                          <a:spcPts val="0"/>
                        </a:spcBef>
                        <a:spcAft>
                          <a:spcPts val="0"/>
                        </a:spcAft>
                        <a:buNone/>
                      </a:pPr>
                      <a:r>
                        <a:rPr lang="en-US" sz="1200"/>
                        <a:t>C. The number of different nutrients a person consumes daily.</a:t>
                      </a:r>
                      <a:endParaRPr/>
                    </a:p>
                    <a:p>
                      <a:pPr indent="0" lvl="0" marL="0" marR="0" rtl="0" algn="l">
                        <a:spcBef>
                          <a:spcPts val="0"/>
                        </a:spcBef>
                        <a:spcAft>
                          <a:spcPts val="0"/>
                        </a:spcAft>
                        <a:buNone/>
                      </a:pPr>
                      <a:r>
                        <a:rPr lang="en-US" sz="1200"/>
                        <a:t>D. The variety of foods within a single food group.</a:t>
                      </a:r>
                      <a:endParaRPr/>
                    </a:p>
                    <a:p>
                      <a:pPr indent="-98425" lvl="0" marL="174625" marR="0" rtl="0" algn="l">
                        <a:spcBef>
                          <a:spcPts val="0"/>
                        </a:spcBef>
                        <a:spcAft>
                          <a:spcPts val="0"/>
                        </a:spcAft>
                        <a:buClr>
                          <a:schemeClr val="dk1"/>
                        </a:buClr>
                        <a:buSzPts val="1200"/>
                        <a:buFont typeface="Calibri"/>
                        <a:buNone/>
                      </a:pPr>
                      <a:r>
                        <a:t/>
                      </a:r>
                      <a:endParaRPr b="0" sz="1200">
                        <a:solidFill>
                          <a:schemeClr val="dk1"/>
                        </a:solidFill>
                        <a:latin typeface="Times New Roman"/>
                        <a:ea typeface="Times New Roman"/>
                        <a:cs typeface="Times New Roman"/>
                        <a:sym typeface="Times New Roman"/>
                      </a:endParaRPr>
                    </a:p>
                  </a:txBody>
                  <a:tcPr marT="42750" marB="42750" marR="91450" marL="91450"/>
                </a:tc>
                <a:tc>
                  <a:txBody>
                    <a:bodyPr/>
                    <a:lstStyle/>
                    <a:p>
                      <a:pPr indent="0" lvl="0" marL="0" marR="0" rtl="0" algn="l">
                        <a:spcBef>
                          <a:spcPts val="0"/>
                        </a:spcBef>
                        <a:spcAft>
                          <a:spcPts val="0"/>
                        </a:spcAft>
                        <a:buNone/>
                      </a:pPr>
                      <a:r>
                        <a:rPr b="0" lang="en-US" sz="1200">
                          <a:solidFill>
                            <a:schemeClr val="dk1"/>
                          </a:solidFill>
                          <a:latin typeface="Times New Roman"/>
                          <a:ea typeface="Times New Roman"/>
                          <a:cs typeface="Times New Roman"/>
                          <a:sym typeface="Times New Roman"/>
                        </a:rPr>
                        <a:t>C</a:t>
                      </a:r>
                      <a:endParaRPr/>
                    </a:p>
                  </a:txBody>
                  <a:tcPr marT="42750" marB="42750" marR="91450" marL="91450"/>
                </a:tc>
                <a:tc>
                  <a:txBody>
                    <a:bodyPr/>
                    <a:lstStyle/>
                    <a:p>
                      <a:pPr indent="0" lvl="0" marL="0" marR="0" rtl="0" algn="l">
                        <a:lnSpc>
                          <a:spcPct val="100000"/>
                        </a:lnSpc>
                        <a:spcBef>
                          <a:spcPts val="0"/>
                        </a:spcBef>
                        <a:spcAft>
                          <a:spcPts val="0"/>
                        </a:spcAft>
                        <a:buClr>
                          <a:schemeClr val="dk1"/>
                        </a:buClr>
                        <a:buSzPts val="1200"/>
                        <a:buFont typeface="Times New Roman"/>
                        <a:buNone/>
                      </a:pPr>
                      <a:r>
                        <a:rPr b="0" lang="en-US" sz="1200">
                          <a:solidFill>
                            <a:schemeClr val="dk1"/>
                          </a:solidFill>
                          <a:latin typeface="Times New Roman"/>
                          <a:ea typeface="Times New Roman"/>
                          <a:cs typeface="Times New Roman"/>
                          <a:sym typeface="Times New Roman"/>
                        </a:rPr>
                        <a:t> </a:t>
                      </a:r>
                      <a:r>
                        <a:rPr lang="en-US" sz="1200"/>
                        <a:t>Dietary diversity is a measure of diet quality and is typically quantified by counting the number of food groups consumed over a reference period, such as 24 hours.</a:t>
                      </a:r>
                      <a:endParaRPr/>
                    </a:p>
                    <a:p>
                      <a:pPr indent="0" lvl="0" marL="0" marR="0" rtl="0" algn="l">
                        <a:spcBef>
                          <a:spcPts val="0"/>
                        </a:spcBef>
                        <a:spcAft>
                          <a:spcPts val="0"/>
                        </a:spcAft>
                        <a:buNone/>
                      </a:pPr>
                      <a:r>
                        <a:rPr b="0" lang="en-US" sz="1200">
                          <a:solidFill>
                            <a:schemeClr val="dk1"/>
                          </a:solidFill>
                          <a:latin typeface="Times New Roman"/>
                          <a:ea typeface="Times New Roman"/>
                          <a:cs typeface="Times New Roman"/>
                          <a:sym typeface="Times New Roman"/>
                        </a:rPr>
                        <a:t>A-rich sweet potatoes.</a:t>
                      </a:r>
                      <a:endParaRPr/>
                    </a:p>
                  </a:txBody>
                  <a:tcPr marT="42750" marB="42750" marR="91450" marL="91450"/>
                </a:tc>
              </a:tr>
              <a:tr h="963450">
                <a:tc>
                  <a:txBody>
                    <a:bodyPr/>
                    <a:lstStyle/>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Q2: </a:t>
                      </a:r>
                      <a:r>
                        <a:rPr lang="en-US" sz="1200"/>
                        <a:t>A high dietary diversity score is often associated with which of the following?</a:t>
                      </a:r>
                      <a:endParaRPr b="0" sz="1200">
                        <a:solidFill>
                          <a:schemeClr val="dk1"/>
                        </a:solidFill>
                        <a:latin typeface="Times New Roman"/>
                        <a:ea typeface="Times New Roman"/>
                        <a:cs typeface="Times New Roman"/>
                        <a:sym typeface="Times New Roman"/>
                      </a:endParaRPr>
                    </a:p>
                  </a:txBody>
                  <a:tcPr marT="42750" marB="42750" marR="91450" marL="91450"/>
                </a:tc>
                <a:tc>
                  <a:txBody>
                    <a:bodyPr/>
                    <a:lstStyle/>
                    <a:p>
                      <a:pPr indent="-228600" lvl="0" marL="228600" marR="0" rtl="0" algn="l">
                        <a:spcBef>
                          <a:spcPts val="0"/>
                        </a:spcBef>
                        <a:spcAft>
                          <a:spcPts val="0"/>
                        </a:spcAft>
                        <a:buClr>
                          <a:schemeClr val="dk1"/>
                        </a:buClr>
                        <a:buSzPts val="1200"/>
                        <a:buFont typeface="Calibri"/>
                        <a:buAutoNum type="alphaUcPeriod"/>
                      </a:pPr>
                      <a:r>
                        <a:rPr lang="en-US" sz="1200"/>
                        <a:t>A low intake of essential fatty acids.</a:t>
                      </a:r>
                      <a:endParaRPr/>
                    </a:p>
                    <a:p>
                      <a:pPr indent="-228600" lvl="0" marL="228600" marR="0" rtl="0" algn="l">
                        <a:spcBef>
                          <a:spcPts val="0"/>
                        </a:spcBef>
                        <a:spcAft>
                          <a:spcPts val="0"/>
                        </a:spcAft>
                        <a:buClr>
                          <a:schemeClr val="dk1"/>
                        </a:buClr>
                        <a:buSzPts val="1200"/>
                        <a:buFont typeface="Calibri"/>
                        <a:buAutoNum type="alphaUcPeriod"/>
                      </a:pPr>
                      <a:r>
                        <a:rPr lang="en-US" sz="1200"/>
                        <a:t>Improved micronutrient adequacy.</a:t>
                      </a:r>
                      <a:endParaRPr/>
                    </a:p>
                    <a:p>
                      <a:pPr indent="-228600" lvl="0" marL="228600" marR="0" rtl="0" algn="l">
                        <a:spcBef>
                          <a:spcPts val="0"/>
                        </a:spcBef>
                        <a:spcAft>
                          <a:spcPts val="0"/>
                        </a:spcAft>
                        <a:buClr>
                          <a:schemeClr val="dk1"/>
                        </a:buClr>
                        <a:buSzPts val="1200"/>
                        <a:buFont typeface="Calibri"/>
                        <a:buAutoNum type="alphaUcPeriod"/>
                      </a:pPr>
                      <a:r>
                        <a:rPr lang="en-US" sz="1200"/>
                        <a:t>An increased risk of chronic diseases</a:t>
                      </a:r>
                      <a:endParaRPr/>
                    </a:p>
                    <a:p>
                      <a:pPr indent="-228600" lvl="0" marL="228600" marR="0" rtl="0" algn="l">
                        <a:spcBef>
                          <a:spcPts val="0"/>
                        </a:spcBef>
                        <a:spcAft>
                          <a:spcPts val="0"/>
                        </a:spcAft>
                        <a:buClr>
                          <a:schemeClr val="dk1"/>
                        </a:buClr>
                        <a:buSzPts val="1200"/>
                        <a:buFont typeface="Calibri"/>
                        <a:buAutoNum type="alphaUcPeriod"/>
                      </a:pPr>
                      <a:r>
                        <a:rPr lang="en-US" sz="1200"/>
                        <a:t>A greater intake of ultra-processed foods.</a:t>
                      </a:r>
                      <a:endParaRPr/>
                    </a:p>
                    <a:p>
                      <a:pPr indent="-152400" lvl="0" marL="228600" marR="0" rtl="0" algn="l">
                        <a:spcBef>
                          <a:spcPts val="0"/>
                        </a:spcBef>
                        <a:spcAft>
                          <a:spcPts val="0"/>
                        </a:spcAft>
                        <a:buClr>
                          <a:schemeClr val="dk1"/>
                        </a:buClr>
                        <a:buSzPts val="1200"/>
                        <a:buFont typeface="Calibri"/>
                        <a:buNone/>
                      </a:pPr>
                      <a:r>
                        <a:t/>
                      </a:r>
                      <a:endParaRPr sz="1200">
                        <a:solidFill>
                          <a:schemeClr val="dk1"/>
                        </a:solidFill>
                        <a:latin typeface="Times New Roman"/>
                        <a:ea typeface="Times New Roman"/>
                        <a:cs typeface="Times New Roman"/>
                        <a:sym typeface="Times New Roman"/>
                      </a:endParaRPr>
                    </a:p>
                  </a:txBody>
                  <a:tcPr marT="42750" marB="42750" marR="91450" marL="91450"/>
                </a:tc>
                <a:tc>
                  <a:txBody>
                    <a:bodyPr/>
                    <a:lstStyle/>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B</a:t>
                      </a:r>
                      <a:endParaRPr/>
                    </a:p>
                  </a:txBody>
                  <a:tcPr marT="42750" marB="42750" marR="91450" marL="91450"/>
                </a:tc>
                <a:tc>
                  <a:txBody>
                    <a:bodyPr/>
                    <a:lstStyle/>
                    <a:p>
                      <a:pPr indent="0" lvl="0" marL="0" marR="0" rtl="0" algn="l">
                        <a:spcBef>
                          <a:spcPts val="0"/>
                        </a:spcBef>
                        <a:spcAft>
                          <a:spcPts val="0"/>
                        </a:spcAft>
                        <a:buNone/>
                      </a:pPr>
                      <a:r>
                        <a:rPr lang="en-US" sz="1200"/>
                        <a:t>Eating from a wider range of food groups increases the likelihood of consuming a balanced mix of essential vitamins and minerals.</a:t>
                      </a:r>
                      <a:endParaRPr sz="1200">
                        <a:solidFill>
                          <a:schemeClr val="dk1"/>
                        </a:solidFill>
                        <a:latin typeface="Times New Roman"/>
                        <a:ea typeface="Times New Roman"/>
                        <a:cs typeface="Times New Roman"/>
                        <a:sym typeface="Times New Roman"/>
                      </a:endParaRPr>
                    </a:p>
                  </a:txBody>
                  <a:tcPr marT="42750" marB="42750" marR="91450" marL="91450"/>
                </a:tc>
              </a:tr>
              <a:tr h="970450">
                <a:tc>
                  <a:txBody>
                    <a:bodyPr/>
                    <a:lstStyle/>
                    <a:p>
                      <a:pPr indent="0" lvl="0" marL="0" marR="0" rtl="0" algn="l">
                        <a:lnSpc>
                          <a:spcPct val="100000"/>
                        </a:lnSpc>
                        <a:spcBef>
                          <a:spcPts val="0"/>
                        </a:spcBef>
                        <a:spcAft>
                          <a:spcPts val="0"/>
                        </a:spcAft>
                        <a:buClr>
                          <a:schemeClr val="dk1"/>
                        </a:buClr>
                        <a:buSzPts val="1200"/>
                        <a:buFont typeface="Times New Roman"/>
                        <a:buNone/>
                      </a:pPr>
                      <a:r>
                        <a:rPr lang="en-US" sz="1200">
                          <a:solidFill>
                            <a:schemeClr val="dk1"/>
                          </a:solidFill>
                          <a:latin typeface="Times New Roman"/>
                          <a:ea typeface="Times New Roman"/>
                          <a:cs typeface="Times New Roman"/>
                          <a:sym typeface="Times New Roman"/>
                        </a:rPr>
                        <a:t>Q3: </a:t>
                      </a:r>
                      <a:r>
                        <a:rPr b="0" i="0" lang="en-US" sz="1200" u="none" strike="noStrike">
                          <a:solidFill>
                            <a:schemeClr val="dk1"/>
                          </a:solidFill>
                          <a:latin typeface="Times New Roman"/>
                          <a:ea typeface="Times New Roman"/>
                          <a:cs typeface="Times New Roman"/>
                          <a:sym typeface="Times New Roman"/>
                        </a:rPr>
                        <a:t> </a:t>
                      </a:r>
                      <a:r>
                        <a:rPr lang="en-US" sz="1200"/>
                        <a:t>What is the primary objective of Food-Based Dietary Guidelines (FBDGs)?</a:t>
                      </a:r>
                      <a:endParaRPr sz="1200">
                        <a:solidFill>
                          <a:schemeClr val="dk1"/>
                        </a:solidFill>
                        <a:latin typeface="Times New Roman"/>
                        <a:ea typeface="Times New Roman"/>
                        <a:cs typeface="Times New Roman"/>
                        <a:sym typeface="Times New Roman"/>
                      </a:endParaRPr>
                    </a:p>
                  </a:txBody>
                  <a:tcPr marT="42750" marB="42750" marR="91450" marL="91450"/>
                </a:tc>
                <a:tc>
                  <a:txBody>
                    <a:bodyPr/>
                    <a:lstStyle/>
                    <a:p>
                      <a:pPr indent="-228600" lvl="0" marL="228600" marR="0" rtl="0" algn="l">
                        <a:spcBef>
                          <a:spcPts val="0"/>
                        </a:spcBef>
                        <a:spcAft>
                          <a:spcPts val="0"/>
                        </a:spcAft>
                        <a:buClr>
                          <a:schemeClr val="dk1"/>
                        </a:buClr>
                        <a:buSzPts val="1200"/>
                        <a:buFont typeface="Calibri"/>
                        <a:buAutoNum type="alphaUcPeriod"/>
                      </a:pPr>
                      <a:r>
                        <a:rPr lang="en-US" sz="1200"/>
                        <a:t>To provide a uniform dietary plan for all populations worldwide.</a:t>
                      </a:r>
                      <a:endParaRPr/>
                    </a:p>
                    <a:p>
                      <a:pPr indent="-228600" lvl="0" marL="228600" marR="0" rtl="0" algn="l">
                        <a:spcBef>
                          <a:spcPts val="0"/>
                        </a:spcBef>
                        <a:spcAft>
                          <a:spcPts val="0"/>
                        </a:spcAft>
                        <a:buClr>
                          <a:schemeClr val="dk1"/>
                        </a:buClr>
                        <a:buSzPts val="1200"/>
                        <a:buFont typeface="Calibri"/>
                        <a:buAutoNum type="alphaUcPeriod"/>
                      </a:pPr>
                      <a:r>
                        <a:rPr lang="en-US" sz="1200"/>
                        <a:t>To provide simple, practical, and culturally relevant advice for healthy eating.</a:t>
                      </a:r>
                      <a:endParaRPr/>
                    </a:p>
                    <a:p>
                      <a:pPr indent="-228600" lvl="0" marL="228600" marR="0" rtl="0" algn="l">
                        <a:spcBef>
                          <a:spcPts val="0"/>
                        </a:spcBef>
                        <a:spcAft>
                          <a:spcPts val="0"/>
                        </a:spcAft>
                        <a:buClr>
                          <a:schemeClr val="dk1"/>
                        </a:buClr>
                        <a:buSzPts val="1200"/>
                        <a:buFont typeface="Calibri"/>
                        <a:buAutoNum type="alphaUcPeriod"/>
                      </a:pPr>
                      <a:r>
                        <a:rPr lang="en-US" sz="1200"/>
                        <a:t>To establish specific nutrient intake levels for different age groups.</a:t>
                      </a:r>
                      <a:endParaRPr/>
                    </a:p>
                    <a:p>
                      <a:pPr indent="-228600" lvl="0" marL="228600" marR="0" rtl="0" algn="l">
                        <a:spcBef>
                          <a:spcPts val="0"/>
                        </a:spcBef>
                        <a:spcAft>
                          <a:spcPts val="0"/>
                        </a:spcAft>
                        <a:buClr>
                          <a:schemeClr val="dk1"/>
                        </a:buClr>
                        <a:buSzPts val="1200"/>
                        <a:buFont typeface="Calibri"/>
                        <a:buAutoNum type="alphaUcPeriod"/>
                      </a:pPr>
                      <a:r>
                        <a:rPr lang="en-US" sz="1200"/>
                        <a:t>To serve as clinical guidelines for treating diet-related diseases.</a:t>
                      </a:r>
                      <a:endParaRPr/>
                    </a:p>
                    <a:p>
                      <a:pPr indent="-152400" lvl="0" marL="228600" marR="0" rtl="0" algn="l">
                        <a:spcBef>
                          <a:spcPts val="0"/>
                        </a:spcBef>
                        <a:spcAft>
                          <a:spcPts val="0"/>
                        </a:spcAft>
                        <a:buClr>
                          <a:schemeClr val="dk1"/>
                        </a:buClr>
                        <a:buSzPts val="1200"/>
                        <a:buFont typeface="Calibri"/>
                        <a:buNone/>
                      </a:pPr>
                      <a:r>
                        <a:t/>
                      </a:r>
                      <a:endParaRPr sz="1200">
                        <a:solidFill>
                          <a:schemeClr val="dk1"/>
                        </a:solidFill>
                        <a:latin typeface="Times New Roman"/>
                        <a:ea typeface="Times New Roman"/>
                        <a:cs typeface="Times New Roman"/>
                        <a:sym typeface="Times New Roman"/>
                      </a:endParaRPr>
                    </a:p>
                  </a:txBody>
                  <a:tcPr marT="42750" marB="42750" marR="91450" marL="91450"/>
                </a:tc>
                <a:tc>
                  <a:txBody>
                    <a:bodyPr/>
                    <a:lstStyle/>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B</a:t>
                      </a:r>
                      <a:endParaRPr/>
                    </a:p>
                  </a:txBody>
                  <a:tcPr marT="42750" marB="42750" marR="91450" marL="91450"/>
                </a:tc>
                <a:tc>
                  <a:txBody>
                    <a:bodyPr/>
                    <a:lstStyle/>
                    <a:p>
                      <a:pPr indent="0" lvl="0" marL="0" marR="0" rtl="0" algn="l">
                        <a:spcBef>
                          <a:spcPts val="0"/>
                        </a:spcBef>
                        <a:spcAft>
                          <a:spcPts val="0"/>
                        </a:spcAft>
                        <a:buNone/>
                      </a:pPr>
                      <a:r>
                        <a:rPr lang="en-US" sz="1200"/>
                        <a:t>FBDGs are created to translate complex nutritional science into understandable and actionable messages about what foods to eat for a healthy diet.</a:t>
                      </a:r>
                      <a:endParaRPr sz="1200">
                        <a:solidFill>
                          <a:schemeClr val="dk1"/>
                        </a:solidFill>
                        <a:latin typeface="Times New Roman"/>
                        <a:ea typeface="Times New Roman"/>
                        <a:cs typeface="Times New Roman"/>
                        <a:sym typeface="Times New Roman"/>
                      </a:endParaRPr>
                    </a:p>
                  </a:txBody>
                  <a:tcPr marT="42750" marB="42750" marR="91450" marL="91450"/>
                </a:tc>
              </a:tr>
              <a:tr h="970450">
                <a:tc>
                  <a:txBody>
                    <a:bodyPr/>
                    <a:lstStyle/>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Q4: </a:t>
                      </a:r>
                      <a:r>
                        <a:rPr b="0" i="0" lang="en-US" sz="1200" u="none" strike="noStrike">
                          <a:solidFill>
                            <a:schemeClr val="dk1"/>
                          </a:solidFill>
                          <a:latin typeface="Times New Roman"/>
                          <a:ea typeface="Times New Roman"/>
                          <a:cs typeface="Times New Roman"/>
                          <a:sym typeface="Times New Roman"/>
                        </a:rPr>
                        <a:t> </a:t>
                      </a:r>
                      <a:r>
                        <a:rPr lang="en-US" sz="1200"/>
                        <a:t>Which of the following describes a potential limitation of using a simple dietary diversity score (DDS) as a sole indicator of nutritional adequacy?</a:t>
                      </a:r>
                      <a:endParaRPr sz="1200">
                        <a:solidFill>
                          <a:schemeClr val="dk1"/>
                        </a:solidFill>
                        <a:latin typeface="Times New Roman"/>
                        <a:ea typeface="Times New Roman"/>
                        <a:cs typeface="Times New Roman"/>
                        <a:sym typeface="Times New Roman"/>
                      </a:endParaRPr>
                    </a:p>
                  </a:txBody>
                  <a:tcPr marT="42750" marB="42750" marR="91450" marL="91450"/>
                </a:tc>
                <a:tc>
                  <a:txBody>
                    <a:bodyPr/>
                    <a:lstStyle/>
                    <a:p>
                      <a:pPr indent="-228600" lvl="0" marL="228600" marR="0" rtl="0" algn="l">
                        <a:spcBef>
                          <a:spcPts val="0"/>
                        </a:spcBef>
                        <a:spcAft>
                          <a:spcPts val="0"/>
                        </a:spcAft>
                        <a:buClr>
                          <a:schemeClr val="dk1"/>
                        </a:buClr>
                        <a:buSzPts val="1200"/>
                        <a:buFont typeface="Calibri"/>
                        <a:buAutoNum type="alphaUcPeriod"/>
                      </a:pPr>
                      <a:r>
                        <a:rPr lang="en-US" sz="1200"/>
                        <a:t>It does not account for the nutrient density of the foods consumed.</a:t>
                      </a:r>
                      <a:endParaRPr/>
                    </a:p>
                    <a:p>
                      <a:pPr indent="-228600" lvl="0" marL="228600" marR="0" rtl="0" algn="l">
                        <a:spcBef>
                          <a:spcPts val="0"/>
                        </a:spcBef>
                        <a:spcAft>
                          <a:spcPts val="0"/>
                        </a:spcAft>
                        <a:buClr>
                          <a:schemeClr val="dk1"/>
                        </a:buClr>
                        <a:buSzPts val="1200"/>
                        <a:buFont typeface="Calibri"/>
                        <a:buAutoNum type="alphaUcPeriod"/>
                      </a:pPr>
                      <a:r>
                        <a:rPr lang="en-US" sz="1200"/>
                        <a:t>It can be difficult to collect data on food groups from different cultures.</a:t>
                      </a:r>
                      <a:endParaRPr/>
                    </a:p>
                    <a:p>
                      <a:pPr indent="-228600" lvl="0" marL="228600" marR="0" rtl="0" algn="l">
                        <a:spcBef>
                          <a:spcPts val="0"/>
                        </a:spcBef>
                        <a:spcAft>
                          <a:spcPts val="0"/>
                        </a:spcAft>
                        <a:buClr>
                          <a:schemeClr val="dk1"/>
                        </a:buClr>
                        <a:buSzPts val="1200"/>
                        <a:buFont typeface="Calibri"/>
                        <a:buAutoNum type="alphaUcPeriod"/>
                      </a:pPr>
                      <a:r>
                        <a:rPr lang="en-US" sz="1200"/>
                        <a:t>It is not a valid measure for any population.</a:t>
                      </a:r>
                      <a:endParaRPr/>
                    </a:p>
                    <a:p>
                      <a:pPr indent="-228600" lvl="0" marL="228600" marR="0" rtl="0" algn="l">
                        <a:spcBef>
                          <a:spcPts val="0"/>
                        </a:spcBef>
                        <a:spcAft>
                          <a:spcPts val="0"/>
                        </a:spcAft>
                        <a:buClr>
                          <a:schemeClr val="dk1"/>
                        </a:buClr>
                        <a:buSzPts val="1200"/>
                        <a:buFont typeface="Calibri"/>
                        <a:buAutoNum type="alphaUcPeriod"/>
                      </a:pPr>
                      <a:r>
                        <a:rPr lang="en-US" sz="1200"/>
                        <a:t>It takes into account the specific quantities of each food group consumed.</a:t>
                      </a:r>
                      <a:endParaRPr/>
                    </a:p>
                    <a:p>
                      <a:pPr indent="-98425" lvl="0" marL="174625" marR="0" rtl="0" algn="l">
                        <a:spcBef>
                          <a:spcPts val="0"/>
                        </a:spcBef>
                        <a:spcAft>
                          <a:spcPts val="0"/>
                        </a:spcAft>
                        <a:buClr>
                          <a:schemeClr val="dk1"/>
                        </a:buClr>
                        <a:buSzPts val="1200"/>
                        <a:buFont typeface="Calibri"/>
                        <a:buNone/>
                      </a:pPr>
                      <a:r>
                        <a:t/>
                      </a:r>
                      <a:endParaRPr sz="1200">
                        <a:solidFill>
                          <a:schemeClr val="dk1"/>
                        </a:solidFill>
                        <a:latin typeface="Times New Roman"/>
                        <a:ea typeface="Times New Roman"/>
                        <a:cs typeface="Times New Roman"/>
                        <a:sym typeface="Times New Roman"/>
                      </a:endParaRPr>
                    </a:p>
                  </a:txBody>
                  <a:tcPr marT="42750" marB="42750" marR="91450" marL="91450"/>
                </a:tc>
                <a:tc>
                  <a:txBody>
                    <a:bodyPr/>
                    <a:lstStyle/>
                    <a:p>
                      <a:pPr indent="0" lvl="0" marL="0" marR="0" rtl="0" algn="l">
                        <a:spcBef>
                          <a:spcPts val="0"/>
                        </a:spcBef>
                        <a:spcAft>
                          <a:spcPts val="0"/>
                        </a:spcAft>
                        <a:buNone/>
                      </a:pPr>
                      <a:r>
                        <a:rPr lang="en-US" sz="1200">
                          <a:solidFill>
                            <a:schemeClr val="dk1"/>
                          </a:solidFill>
                          <a:latin typeface="Times New Roman"/>
                          <a:ea typeface="Times New Roman"/>
                          <a:cs typeface="Times New Roman"/>
                          <a:sym typeface="Times New Roman"/>
                        </a:rPr>
                        <a:t>A</a:t>
                      </a:r>
                      <a:endParaRPr/>
                    </a:p>
                  </a:txBody>
                  <a:tcPr marT="42750" marB="42750" marR="91450" marL="91450"/>
                </a:tc>
                <a:tc>
                  <a:txBody>
                    <a:bodyPr/>
                    <a:lstStyle/>
                    <a:p>
                      <a:pPr indent="0" lvl="0" marL="0" marR="0" rtl="0" algn="l">
                        <a:lnSpc>
                          <a:spcPct val="100000"/>
                        </a:lnSpc>
                        <a:spcBef>
                          <a:spcPts val="0"/>
                        </a:spcBef>
                        <a:spcAft>
                          <a:spcPts val="0"/>
                        </a:spcAft>
                        <a:buClr>
                          <a:schemeClr val="dk1"/>
                        </a:buClr>
                        <a:buSzPts val="1200"/>
                        <a:buFont typeface="Calibri"/>
                        <a:buNone/>
                      </a:pPr>
                      <a:r>
                        <a:rPr lang="en-US" sz="1200"/>
                        <a:t>A high DDS is associated with better nutrient intake, but it doesn't guarantee the diet is rich in nutrients if the foods chosen are of low quality (e.g., highly processed snacks).</a:t>
                      </a:r>
                      <a:endParaRPr sz="1200">
                        <a:solidFill>
                          <a:schemeClr val="dk1"/>
                        </a:solidFill>
                        <a:latin typeface="Times New Roman"/>
                        <a:ea typeface="Times New Roman"/>
                        <a:cs typeface="Times New Roman"/>
                        <a:sym typeface="Times New Roman"/>
                      </a:endParaRPr>
                    </a:p>
                  </a:txBody>
                  <a:tcPr marT="42750" marB="42750" marR="91450" marL="91450"/>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Assignment/Homework/Case study</a:t>
            </a:r>
            <a:endParaRPr/>
          </a:p>
        </p:txBody>
      </p:sp>
      <p:sp>
        <p:nvSpPr>
          <p:cNvPr id="272" name="Google Shape;27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273" name="Google Shape;273;p22"/>
          <p:cNvGraphicFramePr/>
          <p:nvPr/>
        </p:nvGraphicFramePr>
        <p:xfrm>
          <a:off x="715617" y="1855303"/>
          <a:ext cx="3000000" cy="3000000"/>
        </p:xfrm>
        <a:graphic>
          <a:graphicData uri="http://schemas.openxmlformats.org/drawingml/2006/table">
            <a:tbl>
              <a:tblPr>
                <a:noFill/>
                <a:tableStyleId>{2FC6DE72-5F9F-4803-B3B1-771937237E2C}</a:tableStyleId>
              </a:tblPr>
              <a:tblGrid>
                <a:gridCol w="9533275"/>
              </a:tblGrid>
              <a:tr h="364100">
                <a:tc>
                  <a:txBody>
                    <a:bodyPr/>
                    <a:lstStyle/>
                    <a:p>
                      <a:pPr indent="0" lvl="0" marL="0" marR="0" rtl="0" algn="ctr">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Verdana"/>
                          <a:ea typeface="Verdana"/>
                          <a:cs typeface="Verdana"/>
                          <a:sym typeface="Verdana"/>
                        </a:rPr>
                        <a:t>Assignment</a:t>
                      </a:r>
                      <a:endParaRPr/>
                    </a:p>
                  </a:txBody>
                  <a:tcPr marT="45725" marB="45725" marR="91450" marL="9145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77777"/>
                    </a:solidFill>
                  </a:tcPr>
                </a:tc>
              </a:tr>
              <a:tr h="3117375">
                <a:tc>
                  <a:txBody>
                    <a:bodyPr/>
                    <a:lstStyle/>
                    <a:p>
                      <a:pPr indent="-285750" lvl="0" marL="285750" marR="0" rtl="0" algn="l">
                        <a:spcBef>
                          <a:spcPts val="0"/>
                        </a:spcBef>
                        <a:spcAft>
                          <a:spcPts val="0"/>
                        </a:spcAft>
                        <a:buClr>
                          <a:schemeClr val="dk1"/>
                        </a:buClr>
                        <a:buSzPts val="1600"/>
                        <a:buFont typeface="Verdana"/>
                        <a:buChar char="-"/>
                      </a:pPr>
                      <a:r>
                        <a:rPr b="0" i="0" lang="en-US" sz="1600" u="none" cap="none" strike="noStrike">
                          <a:solidFill>
                            <a:schemeClr val="dk1"/>
                          </a:solidFill>
                          <a:latin typeface="Verdana"/>
                          <a:ea typeface="Verdana"/>
                          <a:cs typeface="Verdana"/>
                          <a:sym typeface="Verdana"/>
                        </a:rPr>
                        <a:t>Project team: create 4 teams (5-6 students/team) per group A, B, C, D</a:t>
                      </a:r>
                      <a:endParaRPr/>
                    </a:p>
                    <a:p>
                      <a:pPr indent="-285750" lvl="0" marL="285750" marR="0" rtl="0" algn="l">
                        <a:spcBef>
                          <a:spcPts val="0"/>
                        </a:spcBef>
                        <a:spcAft>
                          <a:spcPts val="0"/>
                        </a:spcAft>
                        <a:buClr>
                          <a:schemeClr val="dk1"/>
                        </a:buClr>
                        <a:buSzPts val="1600"/>
                        <a:buFont typeface="Verdana"/>
                        <a:buChar char="-"/>
                      </a:pPr>
                      <a:r>
                        <a:rPr b="0" i="0" lang="en-US" sz="1600" u="none" cap="none" strike="noStrike">
                          <a:solidFill>
                            <a:schemeClr val="dk1"/>
                          </a:solidFill>
                          <a:latin typeface="Verdana"/>
                          <a:ea typeface="Verdana"/>
                          <a:cs typeface="Verdana"/>
                          <a:sym typeface="Verdana"/>
                        </a:rPr>
                        <a:t>Students needs to provide the ideas generation and selection of an school garden to produce foods in the context of their home town.</a:t>
                      </a:r>
                      <a:endParaRPr/>
                    </a:p>
                  </a:txBody>
                  <a:tcPr marT="45725" marB="45725" marR="91450" marL="9145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Reference</a:t>
            </a:r>
            <a:endParaRPr/>
          </a:p>
        </p:txBody>
      </p:sp>
      <p:sp>
        <p:nvSpPr>
          <p:cNvPr id="279" name="Google Shape;27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0" name="Google Shape;280;p23"/>
          <p:cNvSpPr txBox="1"/>
          <p:nvPr/>
        </p:nvSpPr>
        <p:spPr>
          <a:xfrm>
            <a:off x="838200" y="1690688"/>
            <a:ext cx="10515600"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Adeyeye, S. A. O. (2017). The role of food processing and appropriate storage technologies in ensuring food security and food availability in Africa. </a:t>
            </a:r>
            <a:r>
              <a:rPr i="1" lang="en-US" sz="1800">
                <a:solidFill>
                  <a:schemeClr val="dk1"/>
                </a:solidFill>
                <a:latin typeface="Times New Roman"/>
                <a:ea typeface="Times New Roman"/>
                <a:cs typeface="Times New Roman"/>
                <a:sym typeface="Times New Roman"/>
              </a:rPr>
              <a:t>Nutrition &amp; Food Science</a:t>
            </a:r>
            <a:r>
              <a:rPr lang="en-US" sz="1800">
                <a:solidFill>
                  <a:schemeClr val="dk1"/>
                </a:solidFill>
                <a:latin typeface="Times New Roman"/>
                <a:ea typeface="Times New Roman"/>
                <a:cs typeface="Times New Roman"/>
                <a:sym typeface="Times New Roman"/>
              </a:rPr>
              <a:t>, </a:t>
            </a:r>
            <a:r>
              <a:rPr i="1" lang="en-US" sz="1800">
                <a:solidFill>
                  <a:schemeClr val="dk1"/>
                </a:solidFill>
                <a:latin typeface="Times New Roman"/>
                <a:ea typeface="Times New Roman"/>
                <a:cs typeface="Times New Roman"/>
                <a:sym typeface="Times New Roman"/>
              </a:rPr>
              <a:t>47</a:t>
            </a:r>
            <a:r>
              <a:rPr lang="en-US" sz="1800">
                <a:solidFill>
                  <a:schemeClr val="dk1"/>
                </a:solidFill>
                <a:latin typeface="Times New Roman"/>
                <a:ea typeface="Times New Roman"/>
                <a:cs typeface="Times New Roman"/>
                <a:sym typeface="Times New Roman"/>
              </a:rPr>
              <a:t>(1), 122–139.</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Ruel, M. T. (2002). </a:t>
            </a:r>
            <a:r>
              <a:rPr i="1" lang="en-US" sz="1800">
                <a:solidFill>
                  <a:schemeClr val="dk1"/>
                </a:solidFill>
                <a:latin typeface="Calibri"/>
                <a:ea typeface="Calibri"/>
                <a:cs typeface="Calibri"/>
                <a:sym typeface="Calibri"/>
              </a:rPr>
              <a:t>Is dietary diversity an indicator of food security or dietary quality? International Food Policy Research Institute (IFPRI)</a:t>
            </a:r>
            <a:r>
              <a:rPr lang="en-US" sz="18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Kennedy, G., Ballard, T., &amp; Dop, M. (2013). </a:t>
            </a:r>
            <a:r>
              <a:rPr i="1" lang="en-US" sz="1800">
                <a:solidFill>
                  <a:schemeClr val="dk1"/>
                </a:solidFill>
                <a:latin typeface="Calibri"/>
                <a:ea typeface="Calibri"/>
                <a:cs typeface="Calibri"/>
                <a:sym typeface="Calibri"/>
              </a:rPr>
              <a:t>Guidelines for measuring household and individual dietary diversity</a:t>
            </a:r>
            <a:r>
              <a:rPr lang="en-US" sz="1800">
                <a:solidFill>
                  <a:schemeClr val="dk1"/>
                </a:solidFill>
                <a:latin typeface="Calibri"/>
                <a:ea typeface="Calibri"/>
                <a:cs typeface="Calibri"/>
                <a:sym typeface="Calibri"/>
              </a:rPr>
              <a:t>. Nutrition and Consumer Protection Division, FAO.</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4"/>
          <p:cNvSpPr txBox="1"/>
          <p:nvPr>
            <p:ph type="title"/>
          </p:nvPr>
        </p:nvSpPr>
        <p:spPr>
          <a:xfrm>
            <a:off x="838200" y="93918"/>
            <a:ext cx="10515600" cy="6889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Next lesson</a:t>
            </a:r>
            <a:endParaRPr/>
          </a:p>
        </p:txBody>
      </p:sp>
      <p:sp>
        <p:nvSpPr>
          <p:cNvPr id="286" name="Google Shape;286;p24"/>
          <p:cNvSpPr txBox="1"/>
          <p:nvPr>
            <p:ph idx="1" type="body"/>
          </p:nvPr>
        </p:nvSpPr>
        <p:spPr>
          <a:xfrm>
            <a:off x="838200" y="718870"/>
            <a:ext cx="10515600" cy="81279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C00000"/>
              </a:buClr>
              <a:buSzPts val="2000"/>
              <a:buChar char="•"/>
            </a:pPr>
            <a:r>
              <a:rPr i="1" lang="en-US" sz="2000">
                <a:solidFill>
                  <a:srgbClr val="C00000"/>
                </a:solidFill>
              </a:rPr>
              <a:t>This is the end of the lesson. </a:t>
            </a:r>
            <a:endParaRPr/>
          </a:p>
          <a:p>
            <a:pPr indent="-228600" lvl="0" marL="228600" rtl="0" algn="l">
              <a:lnSpc>
                <a:spcPct val="90000"/>
              </a:lnSpc>
              <a:spcBef>
                <a:spcPts val="1000"/>
              </a:spcBef>
              <a:spcAft>
                <a:spcPts val="0"/>
              </a:spcAft>
              <a:buClr>
                <a:srgbClr val="C00000"/>
              </a:buClr>
              <a:buSzPts val="2000"/>
              <a:buChar char="•"/>
            </a:pPr>
            <a:r>
              <a:rPr i="1" lang="en-US" sz="2000">
                <a:solidFill>
                  <a:srgbClr val="C00000"/>
                </a:solidFill>
              </a:rPr>
              <a:t>Ending message and introduction to next lesson including lesson title and topics should be given</a:t>
            </a:r>
            <a:r>
              <a:rPr i="1" lang="en-US" sz="2000"/>
              <a:t>.</a:t>
            </a:r>
            <a:endParaRPr/>
          </a:p>
          <a:p>
            <a:pPr indent="-101600" lvl="0" marL="228600" rtl="0" algn="l">
              <a:lnSpc>
                <a:spcPct val="90000"/>
              </a:lnSpc>
              <a:spcBef>
                <a:spcPts val="1000"/>
              </a:spcBef>
              <a:spcAft>
                <a:spcPts val="0"/>
              </a:spcAft>
              <a:buClr>
                <a:schemeClr val="dk1"/>
              </a:buClr>
              <a:buSzPts val="2000"/>
              <a:buNone/>
            </a:pPr>
            <a:r>
              <a:t/>
            </a:r>
            <a:endParaRPr sz="2000"/>
          </a:p>
        </p:txBody>
      </p:sp>
      <p:sp>
        <p:nvSpPr>
          <p:cNvPr id="287" name="Google Shape;28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288" name="Google Shape;288;p24"/>
          <p:cNvGraphicFramePr/>
          <p:nvPr/>
        </p:nvGraphicFramePr>
        <p:xfrm>
          <a:off x="838200" y="1778254"/>
          <a:ext cx="3000000" cy="3000000"/>
        </p:xfrm>
        <a:graphic>
          <a:graphicData uri="http://schemas.openxmlformats.org/drawingml/2006/table">
            <a:tbl>
              <a:tblPr>
                <a:noFill/>
                <a:tableStyleId>{2FC6DE72-5F9F-4803-B3B1-771937237E2C}</a:tableStyleId>
              </a:tblPr>
              <a:tblGrid>
                <a:gridCol w="1573725"/>
                <a:gridCol w="8941875"/>
              </a:tblGrid>
              <a:tr h="3064675">
                <a:tc>
                  <a:txBody>
                    <a:bodyPr/>
                    <a:lstStyle/>
                    <a:p>
                      <a:pPr indent="0" lvl="0" marL="0" marR="0" rtl="0" algn="ctr">
                        <a:lnSpc>
                          <a:spcPct val="100000"/>
                        </a:lnSpc>
                        <a:spcBef>
                          <a:spcPts val="0"/>
                        </a:spcBef>
                        <a:spcAft>
                          <a:spcPts val="0"/>
                        </a:spcAft>
                        <a:buClr>
                          <a:schemeClr val="dk1"/>
                        </a:buClr>
                        <a:buSzPts val="2400"/>
                        <a:buFont typeface="Times New Roman"/>
                        <a:buNone/>
                      </a:pPr>
                      <a:r>
                        <a:rPr b="1" i="0" lang="en-US" sz="2400" u="none" cap="none" strike="noStrike">
                          <a:solidFill>
                            <a:schemeClr val="dk1"/>
                          </a:solidFill>
                          <a:latin typeface="Times New Roman"/>
                          <a:ea typeface="Times New Roman"/>
                          <a:cs typeface="Times New Roman"/>
                          <a:sym typeface="Times New Roman"/>
                        </a:rPr>
                        <a:t>Next Lesson Title</a:t>
                      </a:r>
                      <a:endParaRPr b="0" i="0" sz="2400" u="none" cap="none" strike="noStrike">
                        <a:solidFill>
                          <a:schemeClr val="dk1"/>
                        </a:solidFill>
                        <a:latin typeface="Times New Roman"/>
                        <a:ea typeface="Times New Roman"/>
                        <a:cs typeface="Times New Roman"/>
                        <a:sym typeface="Times New Roman"/>
                      </a:endParaRPr>
                    </a:p>
                  </a:txBody>
                  <a:tcPr marT="45725" marB="45725" marR="91450" marL="91450" anchor="ctr">
                    <a:lnL cap="flat" cmpd="sng" w="254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EECE1"/>
                    </a:solidFill>
                  </a:tcPr>
                </a:tc>
                <a:tc>
                  <a:txBody>
                    <a:bodyPr/>
                    <a:lstStyle/>
                    <a:p>
                      <a:pPr indent="0" lvl="0" marL="0" marR="0" rtl="0" algn="l">
                        <a:spcBef>
                          <a:spcPts val="0"/>
                        </a:spcBef>
                        <a:spcAft>
                          <a:spcPts val="0"/>
                        </a:spcAft>
                        <a:buNone/>
                      </a:pPr>
                      <a:r>
                        <a:rPr b="1" i="0" lang="en-US" sz="2800" u="none" cap="none" strike="noStrike">
                          <a:solidFill>
                            <a:schemeClr val="dk1"/>
                          </a:solidFill>
                          <a:latin typeface="Times New Roman"/>
                          <a:ea typeface="Times New Roman"/>
                          <a:cs typeface="Times New Roman"/>
                          <a:sym typeface="Times New Roman"/>
                        </a:rPr>
                        <a:t>Next lesson Lesson 5: </a:t>
                      </a:r>
                      <a:r>
                        <a:rPr b="1" lang="en-US" sz="2800">
                          <a:solidFill>
                            <a:schemeClr val="dk1"/>
                          </a:solidFill>
                          <a:latin typeface="Times New Roman"/>
                          <a:ea typeface="Times New Roman"/>
                          <a:cs typeface="Times New Roman"/>
                          <a:sym typeface="Times New Roman"/>
                        </a:rPr>
                        <a:t> Diversified agricultural foods productions for healthy diets and income (Improve access to foods)</a:t>
                      </a:r>
                      <a:endParaRPr sz="2800">
                        <a:solidFill>
                          <a:schemeClr val="dk1"/>
                        </a:solidFill>
                        <a:latin typeface="Times New Roman"/>
                        <a:ea typeface="Times New Roman"/>
                        <a:cs typeface="Times New Roman"/>
                        <a:sym typeface="Times New Roman"/>
                      </a:endParaRPr>
                    </a:p>
                    <a:p>
                      <a:pPr indent="-514350" lvl="0" marL="514350" marR="0" rtl="0" algn="l">
                        <a:spcBef>
                          <a:spcPts val="0"/>
                        </a:spcBef>
                        <a:spcAft>
                          <a:spcPts val="0"/>
                        </a:spcAft>
                        <a:buClr>
                          <a:schemeClr val="dk1"/>
                        </a:buClr>
                        <a:buSzPts val="2800"/>
                        <a:buFont typeface="Calibri"/>
                        <a:buAutoNum type="arabicPeriod"/>
                      </a:pPr>
                      <a:r>
                        <a:rPr lang="en-US" sz="2800">
                          <a:solidFill>
                            <a:schemeClr val="dk1"/>
                          </a:solidFill>
                          <a:latin typeface="Times New Roman"/>
                          <a:ea typeface="Times New Roman"/>
                          <a:cs typeface="Times New Roman"/>
                          <a:sym typeface="Times New Roman"/>
                        </a:rPr>
                        <a:t>Understanding Diversification of agricultural food productions</a:t>
                      </a:r>
                      <a:endParaRPr/>
                    </a:p>
                    <a:p>
                      <a:pPr indent="-514350" lvl="0" marL="514350" marR="0" rtl="0" algn="l">
                        <a:spcBef>
                          <a:spcPts val="0"/>
                        </a:spcBef>
                        <a:spcAft>
                          <a:spcPts val="0"/>
                        </a:spcAft>
                        <a:buClr>
                          <a:schemeClr val="dk1"/>
                        </a:buClr>
                        <a:buSzPts val="2800"/>
                        <a:buFont typeface="Calibri"/>
                        <a:buAutoNum type="arabicPeriod"/>
                      </a:pPr>
                      <a:r>
                        <a:rPr lang="en-US" sz="2800">
                          <a:solidFill>
                            <a:schemeClr val="dk1"/>
                          </a:solidFill>
                          <a:latin typeface="Times New Roman"/>
                          <a:ea typeface="Times New Roman"/>
                          <a:cs typeface="Times New Roman"/>
                          <a:sym typeface="Times New Roman"/>
                        </a:rPr>
                        <a:t>Diversification for Health and Nutrition</a:t>
                      </a:r>
                      <a:endParaRPr/>
                    </a:p>
                    <a:p>
                      <a:pPr indent="-514350" lvl="0" marL="514350" marR="0" rtl="0" algn="l">
                        <a:spcBef>
                          <a:spcPts val="0"/>
                        </a:spcBef>
                        <a:spcAft>
                          <a:spcPts val="0"/>
                        </a:spcAft>
                        <a:buClr>
                          <a:schemeClr val="dk1"/>
                        </a:buClr>
                        <a:buSzPts val="2800"/>
                        <a:buFont typeface="Calibri"/>
                        <a:buAutoNum type="arabicPeriod"/>
                      </a:pPr>
                      <a:r>
                        <a:rPr lang="en-US" sz="2800">
                          <a:solidFill>
                            <a:schemeClr val="dk1"/>
                          </a:solidFill>
                          <a:latin typeface="Times New Roman"/>
                          <a:ea typeface="Times New Roman"/>
                          <a:cs typeface="Times New Roman"/>
                          <a:sym typeface="Times New Roman"/>
                        </a:rPr>
                        <a:t>Diversification for Income and Resilience</a:t>
                      </a:r>
                      <a:endParaRPr/>
                    </a:p>
                    <a:p>
                      <a:pPr indent="-514350" lvl="0" marL="514350" marR="0" rtl="0" algn="l">
                        <a:spcBef>
                          <a:spcPts val="0"/>
                        </a:spcBef>
                        <a:spcAft>
                          <a:spcPts val="0"/>
                        </a:spcAft>
                        <a:buClr>
                          <a:schemeClr val="dk1"/>
                        </a:buClr>
                        <a:buSzPts val="2800"/>
                        <a:buFont typeface="Calibri"/>
                        <a:buAutoNum type="arabicPeriod"/>
                      </a:pPr>
                      <a:r>
                        <a:rPr lang="en-US" sz="2800">
                          <a:solidFill>
                            <a:schemeClr val="dk1"/>
                          </a:solidFill>
                          <a:latin typeface="Times New Roman"/>
                          <a:ea typeface="Times New Roman"/>
                          <a:cs typeface="Times New Roman"/>
                          <a:sym typeface="Times New Roman"/>
                        </a:rPr>
                        <a:t>Practical Diversification Strategies</a:t>
                      </a:r>
                      <a:r>
                        <a:rPr lang="en-US" sz="2800">
                          <a:latin typeface="Times New Roman"/>
                          <a:ea typeface="Times New Roman"/>
                          <a:cs typeface="Times New Roman"/>
                          <a:sym typeface="Times New Roman"/>
                        </a:rPr>
                        <a:t> </a:t>
                      </a:r>
                      <a:endParaRPr b="0" sz="2800">
                        <a:solidFill>
                          <a:schemeClr val="dk1"/>
                        </a:solidFill>
                        <a:latin typeface="Times New Roman"/>
                        <a:ea typeface="Times New Roman"/>
                        <a:cs typeface="Times New Roman"/>
                        <a:sym typeface="Times New Roman"/>
                      </a:endParaRPr>
                    </a:p>
                  </a:txBody>
                  <a:tcPr marT="45725" marB="45725" marR="91450" marL="91450">
                    <a:lnL cap="flat" cmpd="sng" w="12700">
                      <a:solidFill>
                        <a:srgbClr val="000000"/>
                      </a:solidFill>
                      <a:prstDash val="solid"/>
                      <a:round/>
                      <a:headEnd len="sm" w="sm" type="none"/>
                      <a:tailEnd len="sm" w="sm" type="none"/>
                    </a:lnL>
                    <a:lnR cap="flat" cmpd="sng" w="254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ph type="title"/>
          </p:nvPr>
        </p:nvSpPr>
        <p:spPr>
          <a:xfrm>
            <a:off x="838200" y="365125"/>
            <a:ext cx="10515600" cy="78876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4400"/>
              <a:buFont typeface="Calibri"/>
              <a:buNone/>
            </a:pPr>
            <a:r>
              <a:rPr lang="en-US">
                <a:solidFill>
                  <a:srgbClr val="C00000"/>
                </a:solidFill>
              </a:rPr>
              <a:t>Lesson learning outcomes </a:t>
            </a:r>
            <a:endParaRPr/>
          </a:p>
        </p:txBody>
      </p:sp>
      <p:sp>
        <p:nvSpPr>
          <p:cNvPr id="105" name="Google Shape;105;p3"/>
          <p:cNvSpPr txBox="1"/>
          <p:nvPr>
            <p:ph idx="1" type="body"/>
          </p:nvPr>
        </p:nvSpPr>
        <p:spPr>
          <a:xfrm>
            <a:off x="272143" y="1253331"/>
            <a:ext cx="1039585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rPr b="1" lang="en-US" sz="3200">
                <a:latin typeface="Times New Roman"/>
                <a:ea typeface="Times New Roman"/>
                <a:cs typeface="Times New Roman"/>
                <a:sym typeface="Times New Roman"/>
              </a:rPr>
              <a:t>After completing this lesson, the students will be able to:</a:t>
            </a:r>
            <a:endParaRPr/>
          </a:p>
          <a:p>
            <a:pPr indent="-228600" lvl="0" marL="228600" rtl="0" algn="l">
              <a:lnSpc>
                <a:spcPct val="90000"/>
              </a:lnSpc>
              <a:spcBef>
                <a:spcPts val="1000"/>
              </a:spcBef>
              <a:spcAft>
                <a:spcPts val="0"/>
              </a:spcAft>
              <a:buClr>
                <a:schemeClr val="dk1"/>
              </a:buClr>
              <a:buSzPts val="2400"/>
              <a:buChar char="•"/>
            </a:pPr>
            <a:r>
              <a:rPr lang="en-US" sz="2400">
                <a:latin typeface="Times New Roman"/>
                <a:ea typeface="Times New Roman"/>
                <a:cs typeface="Times New Roman"/>
                <a:sym typeface="Times New Roman"/>
              </a:rPr>
              <a:t>Define and understand the concept of dietary diversity.</a:t>
            </a:r>
            <a:endParaRPr/>
          </a:p>
          <a:p>
            <a:pPr indent="-342900" lvl="0" marL="342900" rtl="0" algn="l">
              <a:lnSpc>
                <a:spcPct val="90000"/>
              </a:lnSpc>
              <a:spcBef>
                <a:spcPts val="1000"/>
              </a:spcBef>
              <a:spcAft>
                <a:spcPts val="0"/>
              </a:spcAft>
              <a:buClr>
                <a:schemeClr val="dk1"/>
              </a:buClr>
              <a:buSzPts val="1000"/>
              <a:buFont typeface="Noto Sans Symbols"/>
              <a:buChar char="∙"/>
            </a:pPr>
            <a:r>
              <a:rPr lang="en-US" sz="2400">
                <a:latin typeface="Times New Roman"/>
                <a:ea typeface="Times New Roman"/>
                <a:cs typeface="Times New Roman"/>
                <a:sym typeface="Times New Roman"/>
              </a:rPr>
              <a:t>Explain the health benefits associated with consuming a diverse diet.</a:t>
            </a:r>
            <a:endParaRPr/>
          </a:p>
          <a:p>
            <a:pPr indent="-342900" lvl="0" marL="342900" rtl="0" algn="l">
              <a:lnSpc>
                <a:spcPct val="90000"/>
              </a:lnSpc>
              <a:spcBef>
                <a:spcPts val="1000"/>
              </a:spcBef>
              <a:spcAft>
                <a:spcPts val="0"/>
              </a:spcAft>
              <a:buClr>
                <a:schemeClr val="dk1"/>
              </a:buClr>
              <a:buSzPts val="1000"/>
              <a:buFont typeface="Noto Sans Symbols"/>
              <a:buChar char="∙"/>
            </a:pPr>
            <a:r>
              <a:rPr lang="en-US" sz="2400">
                <a:latin typeface="Times New Roman"/>
                <a:ea typeface="Times New Roman"/>
                <a:cs typeface="Times New Roman"/>
                <a:sym typeface="Times New Roman"/>
              </a:rPr>
              <a:t>Identify key food groups and their nutritional contributions.</a:t>
            </a:r>
            <a:endParaRPr/>
          </a:p>
          <a:p>
            <a:pPr indent="-342900" lvl="0" marL="342900" rtl="0" algn="l">
              <a:lnSpc>
                <a:spcPct val="90000"/>
              </a:lnSpc>
              <a:spcBef>
                <a:spcPts val="1000"/>
              </a:spcBef>
              <a:spcAft>
                <a:spcPts val="0"/>
              </a:spcAft>
              <a:buClr>
                <a:schemeClr val="dk1"/>
              </a:buClr>
              <a:buSzPts val="1000"/>
              <a:buFont typeface="Noto Sans Symbols"/>
              <a:buChar char="∙"/>
            </a:pPr>
            <a:r>
              <a:rPr lang="en-US" sz="2400">
                <a:latin typeface="Times New Roman"/>
                <a:ea typeface="Times New Roman"/>
                <a:cs typeface="Times New Roman"/>
                <a:sym typeface="Times New Roman"/>
              </a:rPr>
              <a:t>Recognize the impact of dietary diversity on environmental sustainability.</a:t>
            </a:r>
            <a:endParaRPr/>
          </a:p>
        </p:txBody>
      </p:sp>
      <p:sp>
        <p:nvSpPr>
          <p:cNvPr id="106" name="Google Shape;10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07" name="Google Shape;107;p3"/>
          <p:cNvPicPr preferRelativeResize="0"/>
          <p:nvPr/>
        </p:nvPicPr>
        <p:blipFill rotWithShape="1">
          <a:blip r:embed="rId3">
            <a:alphaModFix/>
          </a:blip>
          <a:srcRect b="0" l="0" r="0" t="0"/>
          <a:stretch/>
        </p:blipFill>
        <p:spPr>
          <a:xfrm>
            <a:off x="1039588" y="3856265"/>
            <a:ext cx="3750128" cy="25000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4"/>
          <p:cNvSpPr txBox="1"/>
          <p:nvPr>
            <p:ph type="title"/>
          </p:nvPr>
        </p:nvSpPr>
        <p:spPr>
          <a:xfrm>
            <a:off x="838200" y="343860"/>
            <a:ext cx="10515600" cy="92334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00000"/>
              </a:buClr>
              <a:buSzPts val="3600"/>
              <a:buFont typeface="Times New Roman"/>
              <a:buNone/>
            </a:pPr>
            <a:r>
              <a:rPr lang="en-US" sz="3600">
                <a:solidFill>
                  <a:srgbClr val="C00000"/>
                </a:solidFill>
                <a:latin typeface="Times New Roman"/>
                <a:ea typeface="Times New Roman"/>
                <a:cs typeface="Times New Roman"/>
                <a:sym typeface="Times New Roman"/>
              </a:rPr>
              <a:t>Lesson overviews   (this is the outline of this lesson)</a:t>
            </a:r>
            <a:endParaRPr/>
          </a:p>
        </p:txBody>
      </p:sp>
      <p:sp>
        <p:nvSpPr>
          <p:cNvPr id="113" name="Google Shape;113;p4"/>
          <p:cNvSpPr txBox="1"/>
          <p:nvPr>
            <p:ph idx="1" type="body"/>
          </p:nvPr>
        </p:nvSpPr>
        <p:spPr>
          <a:xfrm>
            <a:off x="838200" y="1288474"/>
            <a:ext cx="10515600" cy="488848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latin typeface="Times New Roman"/>
                <a:ea typeface="Times New Roman"/>
                <a:cs typeface="Times New Roman"/>
                <a:sym typeface="Times New Roman"/>
              </a:rPr>
              <a:t>In this lesson, learners will learn about:</a:t>
            </a:r>
            <a:endParaRPr/>
          </a:p>
          <a:p>
            <a:pPr indent="0" lvl="0" marL="0" rtl="0" algn="l">
              <a:lnSpc>
                <a:spcPct val="90000"/>
              </a:lnSpc>
              <a:spcBef>
                <a:spcPts val="1000"/>
              </a:spcBef>
              <a:spcAft>
                <a:spcPts val="0"/>
              </a:spcAft>
              <a:buClr>
                <a:schemeClr val="dk1"/>
              </a:buClr>
              <a:buSzPts val="2800"/>
              <a:buNone/>
            </a:pPr>
            <a:r>
              <a:t/>
            </a:r>
            <a:endParaRPr/>
          </a:p>
        </p:txBody>
      </p:sp>
      <p:sp>
        <p:nvSpPr>
          <p:cNvPr id="114" name="Google Shape;114;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5" name="Google Shape;115;p4"/>
          <p:cNvSpPr txBox="1"/>
          <p:nvPr/>
        </p:nvSpPr>
        <p:spPr>
          <a:xfrm>
            <a:off x="838200" y="2046514"/>
            <a:ext cx="6564086" cy="2764972"/>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90000"/>
              </a:lnSpc>
              <a:spcBef>
                <a:spcPts val="0"/>
              </a:spcBef>
              <a:spcAft>
                <a:spcPts val="0"/>
              </a:spcAft>
              <a:buClr>
                <a:schemeClr val="dk1"/>
              </a:buClr>
              <a:buSzPts val="2800"/>
              <a:buFont typeface="Times New Roman"/>
              <a:buAutoNum type="arabicPeriod"/>
            </a:pPr>
            <a:r>
              <a:rPr b="0" i="0" lang="en-US" sz="2800" u="none" cap="none" strike="noStrike">
                <a:solidFill>
                  <a:schemeClr val="dk1"/>
                </a:solidFill>
                <a:latin typeface="Times New Roman"/>
                <a:ea typeface="Times New Roman"/>
                <a:cs typeface="Times New Roman"/>
                <a:sym typeface="Times New Roman"/>
              </a:rPr>
              <a:t>What is Dietary Diversity?</a:t>
            </a:r>
            <a:endParaRPr/>
          </a:p>
          <a:p>
            <a:pPr indent="-342900" lvl="0" marL="342900" marR="0" rtl="0" algn="l">
              <a:lnSpc>
                <a:spcPct val="90000"/>
              </a:lnSpc>
              <a:spcBef>
                <a:spcPts val="1000"/>
              </a:spcBef>
              <a:spcAft>
                <a:spcPts val="0"/>
              </a:spcAft>
              <a:buClr>
                <a:schemeClr val="dk1"/>
              </a:buClr>
              <a:buSzPts val="2800"/>
              <a:buFont typeface="Times New Roman"/>
              <a:buAutoNum type="arabicPeriod"/>
            </a:pPr>
            <a:r>
              <a:rPr b="0" i="0" lang="en-US" sz="2800" u="none" cap="none" strike="noStrike">
                <a:solidFill>
                  <a:schemeClr val="dk1"/>
                </a:solidFill>
                <a:latin typeface="Times New Roman"/>
                <a:ea typeface="Times New Roman"/>
                <a:cs typeface="Times New Roman"/>
                <a:sym typeface="Times New Roman"/>
              </a:rPr>
              <a:t>Strategies for Promoting Dietary Diversity</a:t>
            </a:r>
            <a:endParaRPr/>
          </a:p>
          <a:p>
            <a:pPr indent="-342900" lvl="0" marL="342900" marR="0" rtl="0" algn="l">
              <a:lnSpc>
                <a:spcPct val="90000"/>
              </a:lnSpc>
              <a:spcBef>
                <a:spcPts val="1000"/>
              </a:spcBef>
              <a:spcAft>
                <a:spcPts val="0"/>
              </a:spcAft>
              <a:buClr>
                <a:schemeClr val="dk1"/>
              </a:buClr>
              <a:buSzPts val="2800"/>
              <a:buFont typeface="Times New Roman"/>
              <a:buAutoNum type="arabicPeriod"/>
            </a:pPr>
            <a:r>
              <a:rPr b="0" i="0" lang="en-US" sz="2800" u="none" cap="none" strike="noStrike">
                <a:solidFill>
                  <a:schemeClr val="dk1"/>
                </a:solidFill>
                <a:latin typeface="Times New Roman"/>
                <a:ea typeface="Times New Roman"/>
                <a:cs typeface="Times New Roman"/>
                <a:sym typeface="Times New Roman"/>
              </a:rPr>
              <a:t>Case Studies and Practical Applications</a:t>
            </a:r>
            <a:endParaRPr/>
          </a:p>
          <a:p>
            <a:pPr indent="-342900" lvl="0" marL="342900" marR="0" rtl="0" algn="l">
              <a:lnSpc>
                <a:spcPct val="90000"/>
              </a:lnSpc>
              <a:spcBef>
                <a:spcPts val="1000"/>
              </a:spcBef>
              <a:spcAft>
                <a:spcPts val="0"/>
              </a:spcAft>
              <a:buClr>
                <a:schemeClr val="dk1"/>
              </a:buClr>
              <a:buSzPts val="2800"/>
              <a:buFont typeface="Calibri"/>
              <a:buAutoNum type="arabicPeriod"/>
            </a:pPr>
            <a:r>
              <a:rPr b="0" i="0" lang="en-US" sz="2800" u="none" cap="none" strike="noStrike">
                <a:solidFill>
                  <a:schemeClr val="dk1"/>
                </a:solidFill>
                <a:latin typeface="Times New Roman"/>
                <a:ea typeface="Times New Roman"/>
                <a:cs typeface="Times New Roman"/>
                <a:sym typeface="Times New Roman"/>
              </a:rPr>
              <a:t>Developing a Community Action Plan</a:t>
            </a:r>
            <a:r>
              <a:rPr b="0" i="0" lang="en-US" sz="2000" u="none" cap="none" strike="noStrike">
                <a:solidFill>
                  <a:schemeClr val="dk1"/>
                </a:solidFill>
                <a:latin typeface="Times New Roman"/>
                <a:ea typeface="Times New Roman"/>
                <a:cs typeface="Times New Roman"/>
                <a:sym typeface="Times New Roman"/>
              </a:rPr>
              <a:t> </a:t>
            </a:r>
            <a:endParaRPr b="0" i="0" sz="2800" u="none" cap="none" strike="noStrike">
              <a:solidFill>
                <a:schemeClr val="dk1"/>
              </a:solidFill>
              <a:latin typeface="Times New Roman"/>
              <a:ea typeface="Times New Roman"/>
              <a:cs typeface="Times New Roman"/>
              <a:sym typeface="Times New Roman"/>
            </a:endParaRPr>
          </a:p>
        </p:txBody>
      </p:sp>
      <p:pic>
        <p:nvPicPr>
          <p:cNvPr id="116" name="Google Shape;116;p4"/>
          <p:cNvPicPr preferRelativeResize="0"/>
          <p:nvPr/>
        </p:nvPicPr>
        <p:blipFill rotWithShape="1">
          <a:blip r:embed="rId3">
            <a:alphaModFix/>
          </a:blip>
          <a:srcRect b="0" l="0" r="0" t="0"/>
          <a:stretch/>
        </p:blipFill>
        <p:spPr>
          <a:xfrm>
            <a:off x="7402286" y="1363776"/>
            <a:ext cx="4467622" cy="29784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5"/>
          <p:cNvSpPr txBox="1"/>
          <p:nvPr>
            <p:ph type="title"/>
          </p:nvPr>
        </p:nvSpPr>
        <p:spPr>
          <a:xfrm>
            <a:off x="838200" y="365125"/>
            <a:ext cx="10515600" cy="5492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imes New Roman"/>
              <a:buNone/>
            </a:pPr>
            <a:r>
              <a:rPr b="1" lang="en-US">
                <a:latin typeface="Times New Roman"/>
                <a:ea typeface="Times New Roman"/>
                <a:cs typeface="Times New Roman"/>
                <a:sym typeface="Times New Roman"/>
              </a:rPr>
              <a:t>Keywords</a:t>
            </a:r>
            <a:endParaRPr/>
          </a:p>
        </p:txBody>
      </p:sp>
      <p:sp>
        <p:nvSpPr>
          <p:cNvPr id="122" name="Google Shape;122;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123" name="Google Shape;12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124" name="Google Shape;124;p5"/>
          <p:cNvGraphicFramePr/>
          <p:nvPr/>
        </p:nvGraphicFramePr>
        <p:xfrm>
          <a:off x="413657" y="1093787"/>
          <a:ext cx="3000000" cy="3000000"/>
        </p:xfrm>
        <a:graphic>
          <a:graphicData uri="http://schemas.openxmlformats.org/drawingml/2006/table">
            <a:tbl>
              <a:tblPr>
                <a:noFill/>
                <a:tableStyleId>{2FC6DE72-5F9F-4803-B3B1-771937237E2C}</a:tableStyleId>
              </a:tblPr>
              <a:tblGrid>
                <a:gridCol w="2982675"/>
                <a:gridCol w="8164275"/>
              </a:tblGrid>
              <a:tr h="421900">
                <a:tc>
                  <a:txBody>
                    <a:bodyPr/>
                    <a:lstStyle/>
                    <a:p>
                      <a:pPr indent="0" lvl="0" marL="0" marR="0" rtl="0" algn="l">
                        <a:lnSpc>
                          <a:spcPct val="150000"/>
                        </a:lnSpc>
                        <a:spcBef>
                          <a:spcPts val="0"/>
                        </a:spcBef>
                        <a:spcAft>
                          <a:spcPts val="0"/>
                        </a:spcAft>
                        <a:buClr>
                          <a:srgbClr val="FFFFFF"/>
                        </a:buClr>
                        <a:buSzPts val="1600"/>
                        <a:buFont typeface="Times New Roman"/>
                        <a:buNone/>
                      </a:pPr>
                      <a:r>
                        <a:rPr b="1" i="0" lang="en-US" sz="1600" u="none" cap="none" strike="noStrike">
                          <a:solidFill>
                            <a:srgbClr val="FFFFFF"/>
                          </a:solidFill>
                          <a:latin typeface="Times New Roman"/>
                          <a:ea typeface="Times New Roman"/>
                          <a:cs typeface="Times New Roman"/>
                          <a:sym typeface="Times New Roman"/>
                        </a:rPr>
                        <a:t>Keywords</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50000"/>
                        </a:lnSpc>
                        <a:spcBef>
                          <a:spcPts val="0"/>
                        </a:spcBef>
                        <a:spcAft>
                          <a:spcPts val="0"/>
                        </a:spcAft>
                        <a:buClr>
                          <a:srgbClr val="FFFFFF"/>
                        </a:buClr>
                        <a:buSzPts val="1600"/>
                        <a:buFont typeface="Times New Roman"/>
                        <a:buNone/>
                      </a:pPr>
                      <a:r>
                        <a:rPr b="1" i="0" lang="en-US" sz="1600" u="none" cap="none" strike="noStrike">
                          <a:solidFill>
                            <a:srgbClr val="FFFFFF"/>
                          </a:solidFill>
                          <a:latin typeface="Times New Roman"/>
                          <a:ea typeface="Times New Roman"/>
                          <a:cs typeface="Times New Roman"/>
                          <a:sym typeface="Times New Roman"/>
                        </a:rPr>
                        <a:t>Definition</a:t>
                      </a:r>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918175">
                <a:tc>
                  <a:txBody>
                    <a:bodyPr/>
                    <a:lstStyle/>
                    <a:p>
                      <a:pPr indent="0" lvl="0" marL="0" marR="0" rtl="0" algn="l">
                        <a:lnSpc>
                          <a:spcPct val="150000"/>
                        </a:lnSpc>
                        <a:spcBef>
                          <a:spcPts val="0"/>
                        </a:spcBef>
                        <a:spcAft>
                          <a:spcPts val="0"/>
                        </a:spcAft>
                        <a:buClr>
                          <a:schemeClr val="dk1"/>
                        </a:buClr>
                        <a:buSzPts val="1600"/>
                        <a:buFont typeface="Times New Roman"/>
                        <a:buNone/>
                      </a:pPr>
                      <a:r>
                        <a:rPr lang="en-US" sz="1600" u="none" cap="none" strike="noStrike">
                          <a:latin typeface="Times New Roman"/>
                          <a:ea typeface="Times New Roman"/>
                          <a:cs typeface="Times New Roman"/>
                          <a:sym typeface="Times New Roman"/>
                        </a:rPr>
                        <a:t>Dietary Diversity</a:t>
                      </a:r>
                      <a:endParaRPr b="0" i="0" sz="1600" u="none" cap="none" strike="noStrike">
                        <a:solidFill>
                          <a:srgbClr val="000000"/>
                        </a:solidFill>
                        <a:latin typeface="Times New Roman"/>
                        <a:ea typeface="Times New Roman"/>
                        <a:cs typeface="Times New Roman"/>
                        <a:sym typeface="Times New Roman"/>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lnSpc>
                          <a:spcPct val="150000"/>
                        </a:lnSpc>
                        <a:spcBef>
                          <a:spcPts val="0"/>
                        </a:spcBef>
                        <a:spcAft>
                          <a:spcPts val="0"/>
                        </a:spcAft>
                        <a:buClr>
                          <a:schemeClr val="dk1"/>
                        </a:buClr>
                        <a:buSzPts val="1600"/>
                        <a:buFont typeface="Times New Roman"/>
                        <a:buNone/>
                      </a:pPr>
                      <a:r>
                        <a:rPr lang="en-US" sz="1600" u="none" cap="none" strike="noStrike">
                          <a:latin typeface="Times New Roman"/>
                          <a:ea typeface="Times New Roman"/>
                          <a:cs typeface="Times New Roman"/>
                          <a:sym typeface="Times New Roman"/>
                        </a:rPr>
                        <a:t>his refers to the </a:t>
                      </a:r>
                      <a:r>
                        <a:rPr b="1" lang="en-US" sz="1600" u="none" cap="none" strike="noStrike">
                          <a:latin typeface="Times New Roman"/>
                          <a:ea typeface="Times New Roman"/>
                          <a:cs typeface="Times New Roman"/>
                          <a:sym typeface="Times New Roman"/>
                        </a:rPr>
                        <a:t>number of different food groups consumed over a given period</a:t>
                      </a:r>
                      <a:r>
                        <a:rPr lang="en-US" sz="1600" u="none" cap="none" strike="noStrike">
                          <a:latin typeface="Times New Roman"/>
                          <a:ea typeface="Times New Roman"/>
                          <a:cs typeface="Times New Roman"/>
                          <a:sym typeface="Times New Roman"/>
                        </a:rPr>
                        <a:t> (e.g., 24 hours or 7 days). It is a key proxy indicator for </a:t>
                      </a:r>
                      <a:r>
                        <a:rPr b="1" lang="en-US" sz="1600" u="none" cap="none" strike="noStrike">
                          <a:latin typeface="Times New Roman"/>
                          <a:ea typeface="Times New Roman"/>
                          <a:cs typeface="Times New Roman"/>
                          <a:sym typeface="Times New Roman"/>
                        </a:rPr>
                        <a:t>micronutrient adequacy</a:t>
                      </a:r>
                      <a:r>
                        <a:rPr lang="en-US" sz="1600" u="none" cap="none" strike="noStrike">
                          <a:latin typeface="Times New Roman"/>
                          <a:ea typeface="Times New Roman"/>
                          <a:cs typeface="Times New Roman"/>
                          <a:sym typeface="Times New Roman"/>
                        </a:rPr>
                        <a:t> in a diet. A more diverse diet is generally associated with a higher likelihood of meeting nutrient requirements.</a:t>
                      </a:r>
                      <a:endParaRPr b="0" i="0" sz="1600" u="none" cap="none" strike="noStrike">
                        <a:solidFill>
                          <a:srgbClr val="000000"/>
                        </a:solidFill>
                        <a:latin typeface="Times New Roman"/>
                        <a:ea typeface="Times New Roman"/>
                        <a:cs typeface="Times New Roman"/>
                        <a:sym typeface="Times New Roman"/>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830900">
                <a:tc>
                  <a:txBody>
                    <a:bodyPr/>
                    <a:lstStyle/>
                    <a:p>
                      <a:pPr indent="0" lvl="0" marL="0" marR="0" rtl="0" algn="l">
                        <a:lnSpc>
                          <a:spcPct val="150000"/>
                        </a:lnSpc>
                        <a:spcBef>
                          <a:spcPts val="0"/>
                        </a:spcBef>
                        <a:spcAft>
                          <a:spcPts val="0"/>
                        </a:spcAft>
                        <a:buClr>
                          <a:schemeClr val="dk1"/>
                        </a:buClr>
                        <a:buSzPts val="1600"/>
                        <a:buFont typeface="Times New Roman"/>
                        <a:buNone/>
                      </a:pPr>
                      <a:r>
                        <a:rPr lang="en-US" sz="1600" u="none" cap="none" strike="noStrike">
                          <a:latin typeface="Times New Roman"/>
                          <a:ea typeface="Times New Roman"/>
                          <a:cs typeface="Times New Roman"/>
                          <a:sym typeface="Times New Roman"/>
                        </a:rPr>
                        <a:t>Food Groups</a:t>
                      </a:r>
                      <a:endParaRPr b="0" i="0" sz="1600" u="none" cap="none" strike="noStrike">
                        <a:solidFill>
                          <a:srgbClr val="000000"/>
                        </a:solidFill>
                        <a:latin typeface="Times New Roman"/>
                        <a:ea typeface="Times New Roman"/>
                        <a:cs typeface="Times New Roman"/>
                        <a:sym typeface="Times New Roman"/>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lnSpc>
                          <a:spcPct val="150000"/>
                        </a:lnSpc>
                        <a:spcBef>
                          <a:spcPts val="0"/>
                        </a:spcBef>
                        <a:spcAft>
                          <a:spcPts val="0"/>
                        </a:spcAft>
                        <a:buNone/>
                      </a:pPr>
                      <a:r>
                        <a:rPr lang="en-US" sz="1600" u="none" cap="none" strike="noStrike">
                          <a:latin typeface="Times New Roman"/>
                          <a:ea typeface="Times New Roman"/>
                          <a:cs typeface="Times New Roman"/>
                          <a:sym typeface="Times New Roman"/>
                        </a:rPr>
                        <a:t>These are categories of foods with similar nutritional properties. Common groups include staples (cereals and tubers), pulses, vegetables, fruits, meat/fish, eggs, and dairy.</a:t>
                      </a:r>
                      <a:endParaRPr b="0" i="0" sz="1600" u="none" cap="none" strike="noStrike">
                        <a:solidFill>
                          <a:srgbClr val="000000"/>
                        </a:solidFill>
                        <a:latin typeface="Times New Roman"/>
                        <a:ea typeface="Times New Roman"/>
                        <a:cs typeface="Times New Roman"/>
                        <a:sym typeface="Times New Roman"/>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518600">
                <a:tc>
                  <a:txBody>
                    <a:bodyPr/>
                    <a:lstStyle/>
                    <a:p>
                      <a:pPr indent="0" lvl="0" marL="0" marR="0" rtl="0" algn="l">
                        <a:lnSpc>
                          <a:spcPct val="150000"/>
                        </a:lnSpc>
                        <a:spcBef>
                          <a:spcPts val="0"/>
                        </a:spcBef>
                        <a:spcAft>
                          <a:spcPts val="0"/>
                        </a:spcAft>
                        <a:buClr>
                          <a:schemeClr val="dk1"/>
                        </a:buClr>
                        <a:buSzPts val="1600"/>
                        <a:buFont typeface="Times New Roman"/>
                        <a:buNone/>
                      </a:pPr>
                      <a:r>
                        <a:rPr lang="en-US" sz="1600" u="none" cap="none" strike="noStrike">
                          <a:latin typeface="Times New Roman"/>
                          <a:ea typeface="Times New Roman"/>
                          <a:cs typeface="Times New Roman"/>
                          <a:sym typeface="Times New Roman"/>
                        </a:rPr>
                        <a:t>Dietary Diversity Score (DDS)</a:t>
                      </a:r>
                      <a:endParaRPr b="0" i="0" sz="1600" u="none" cap="none" strike="noStrike">
                        <a:solidFill>
                          <a:srgbClr val="000000"/>
                        </a:solidFill>
                        <a:latin typeface="Times New Roman"/>
                        <a:ea typeface="Times New Roman"/>
                        <a:cs typeface="Times New Roman"/>
                        <a:sym typeface="Times New Roman"/>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just">
                        <a:lnSpc>
                          <a:spcPct val="150000"/>
                        </a:lnSpc>
                        <a:spcBef>
                          <a:spcPts val="0"/>
                        </a:spcBef>
                        <a:spcAft>
                          <a:spcPts val="0"/>
                        </a:spcAft>
                        <a:buNone/>
                      </a:pPr>
                      <a:r>
                        <a:rPr lang="en-US" sz="1600" u="none" cap="none" strike="noStrike">
                          <a:latin typeface="Times New Roman"/>
                          <a:ea typeface="Times New Roman"/>
                          <a:cs typeface="Times New Roman"/>
                          <a:sym typeface="Times New Roman"/>
                        </a:rPr>
                        <a:t>A simple count of the number of food groups consumed.</a:t>
                      </a:r>
                      <a:endParaRPr sz="1600" u="none" cap="none" strike="noStrike">
                        <a:latin typeface="Times New Roman"/>
                        <a:ea typeface="Times New Roman"/>
                        <a:cs typeface="Times New Roman"/>
                        <a:sym typeface="Times New Roman"/>
                      </a:endParaRPr>
                    </a:p>
                  </a:txBody>
                  <a:tcPr marT="0" marB="0" marR="68575" marL="68575">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830900">
                <a:tc>
                  <a:txBody>
                    <a:bodyPr/>
                    <a:lstStyle/>
                    <a:p>
                      <a:pPr indent="0" lvl="0" marL="0" marR="0" rtl="0" algn="l">
                        <a:lnSpc>
                          <a:spcPct val="150000"/>
                        </a:lnSpc>
                        <a:spcBef>
                          <a:spcPts val="0"/>
                        </a:spcBef>
                        <a:spcAft>
                          <a:spcPts val="0"/>
                        </a:spcAft>
                        <a:buClr>
                          <a:schemeClr val="dk1"/>
                        </a:buClr>
                        <a:buSzPts val="1600"/>
                        <a:buFont typeface="Times New Roman"/>
                        <a:buNone/>
                      </a:pPr>
                      <a:r>
                        <a:rPr lang="en-US" sz="1600" u="none" cap="none" strike="noStrike">
                          <a:latin typeface="Times New Roman"/>
                          <a:ea typeface="Times New Roman"/>
                          <a:cs typeface="Times New Roman"/>
                          <a:sym typeface="Times New Roman"/>
                        </a:rPr>
                        <a:t>Minimum Dietary Diversity for Women (MDDS-W)</a:t>
                      </a:r>
                      <a:endParaRPr b="0" i="0" sz="1600" u="none" cap="none" strike="noStrike">
                        <a:solidFill>
                          <a:srgbClr val="000000"/>
                        </a:solidFill>
                        <a:latin typeface="Times New Roman"/>
                        <a:ea typeface="Times New Roman"/>
                        <a:cs typeface="Times New Roman"/>
                        <a:sym typeface="Times New Roman"/>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lnSpc>
                          <a:spcPct val="150000"/>
                        </a:lnSpc>
                        <a:spcBef>
                          <a:spcPts val="0"/>
                        </a:spcBef>
                        <a:spcAft>
                          <a:spcPts val="0"/>
                        </a:spcAft>
                        <a:buClr>
                          <a:schemeClr val="dk1"/>
                        </a:buClr>
                        <a:buSzPts val="1600"/>
                        <a:buFont typeface="Times New Roman"/>
                        <a:buNone/>
                      </a:pPr>
                      <a:r>
                        <a:rPr lang="en-US" sz="1600" u="none" cap="none" strike="noStrike">
                          <a:latin typeface="Times New Roman"/>
                          <a:ea typeface="Times New Roman"/>
                          <a:cs typeface="Times New Roman"/>
                          <a:sym typeface="Times New Roman"/>
                        </a:rPr>
                        <a:t>A measure of whether a woman has consumed at least 5 out of 10 food groups.</a:t>
                      </a:r>
                      <a:endParaRPr b="0" i="0" sz="1600" u="none" cap="none" strike="noStrike">
                        <a:solidFill>
                          <a:srgbClr val="000000"/>
                        </a:solidFill>
                        <a:latin typeface="Times New Roman"/>
                        <a:ea typeface="Times New Roman"/>
                        <a:cs typeface="Times New Roman"/>
                        <a:sym typeface="Times New Roman"/>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830900">
                <a:tc>
                  <a:txBody>
                    <a:bodyPr/>
                    <a:lstStyle/>
                    <a:p>
                      <a:pPr indent="0" lvl="0" marL="0" marR="0" rtl="0" algn="l">
                        <a:lnSpc>
                          <a:spcPct val="150000"/>
                        </a:lnSpc>
                        <a:spcBef>
                          <a:spcPts val="0"/>
                        </a:spcBef>
                        <a:spcAft>
                          <a:spcPts val="0"/>
                        </a:spcAft>
                        <a:buClr>
                          <a:schemeClr val="dk1"/>
                        </a:buClr>
                        <a:buSzPts val="1600"/>
                        <a:buFont typeface="Times New Roman"/>
                        <a:buNone/>
                      </a:pPr>
                      <a:r>
                        <a:rPr lang="en-US" sz="1600" u="none" cap="none" strike="noStrike">
                          <a:latin typeface="Times New Roman"/>
                          <a:ea typeface="Times New Roman"/>
                          <a:cs typeface="Times New Roman"/>
                          <a:sym typeface="Times New Roman"/>
                        </a:rPr>
                        <a:t>Minimum Dietary Diversity for </a:t>
                      </a:r>
                      <a:endParaRPr/>
                    </a:p>
                    <a:p>
                      <a:pPr indent="0" lvl="0" marL="0" marR="0" rtl="0" algn="l">
                        <a:lnSpc>
                          <a:spcPct val="150000"/>
                        </a:lnSpc>
                        <a:spcBef>
                          <a:spcPts val="0"/>
                        </a:spcBef>
                        <a:spcAft>
                          <a:spcPts val="0"/>
                        </a:spcAft>
                        <a:buClr>
                          <a:schemeClr val="dk1"/>
                        </a:buClr>
                        <a:buSzPts val="1600"/>
                        <a:buFont typeface="Times New Roman"/>
                        <a:buNone/>
                      </a:pPr>
                      <a:r>
                        <a:rPr lang="en-US" sz="1600" u="none" cap="none" strike="noStrike">
                          <a:latin typeface="Times New Roman"/>
                          <a:ea typeface="Times New Roman"/>
                          <a:cs typeface="Times New Roman"/>
                          <a:sym typeface="Times New Roman"/>
                        </a:rPr>
                        <a:t>Children Under 5 (MDD-CU5)</a:t>
                      </a:r>
                      <a:endParaRPr b="0" i="0" sz="1600" u="none" cap="none" strike="noStrike">
                        <a:solidFill>
                          <a:srgbClr val="000000"/>
                        </a:solidFill>
                        <a:latin typeface="Times New Roman"/>
                        <a:ea typeface="Times New Roman"/>
                        <a:cs typeface="Times New Roman"/>
                        <a:sym typeface="Times New Roman"/>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lnSpc>
                          <a:spcPct val="150000"/>
                        </a:lnSpc>
                        <a:spcBef>
                          <a:spcPts val="0"/>
                        </a:spcBef>
                        <a:spcAft>
                          <a:spcPts val="0"/>
                        </a:spcAft>
                        <a:buClr>
                          <a:schemeClr val="dk1"/>
                        </a:buClr>
                        <a:buSzPts val="1600"/>
                        <a:buFont typeface="Times New Roman"/>
                        <a:buNone/>
                      </a:pPr>
                      <a:r>
                        <a:rPr lang="en-US" sz="1600" u="none" cap="none" strike="noStrike">
                          <a:latin typeface="Times New Roman"/>
                          <a:ea typeface="Times New Roman"/>
                          <a:cs typeface="Times New Roman"/>
                          <a:sym typeface="Times New Roman"/>
                        </a:rPr>
                        <a:t>A measure of whether a child aged 6-59 months has consumed at least</a:t>
                      </a:r>
                      <a:r>
                        <a:rPr lang="en-US" sz="1600">
                          <a:latin typeface="Times New Roman"/>
                          <a:ea typeface="Times New Roman"/>
                          <a:cs typeface="Times New Roman"/>
                          <a:sym typeface="Times New Roman"/>
                        </a:rPr>
                        <a:t> 4 or </a:t>
                      </a:r>
                      <a:r>
                        <a:rPr lang="en-US" sz="1600" u="none" cap="none" strike="noStrike">
                          <a:latin typeface="Times New Roman"/>
                          <a:ea typeface="Times New Roman"/>
                          <a:cs typeface="Times New Roman"/>
                          <a:sym typeface="Times New Roman"/>
                        </a:rPr>
                        <a:t>5 out of 8 food groups.</a:t>
                      </a:r>
                      <a:endParaRPr b="0" i="0" sz="1600" u="none" cap="none" strike="noStrike">
                        <a:solidFill>
                          <a:srgbClr val="000000"/>
                        </a:solidFill>
                        <a:latin typeface="Times New Roman"/>
                        <a:ea typeface="Times New Roman"/>
                        <a:cs typeface="Times New Roman"/>
                        <a:sym typeface="Times New Roman"/>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6"/>
          <p:cNvSpPr txBox="1"/>
          <p:nvPr>
            <p:ph type="title"/>
          </p:nvPr>
        </p:nvSpPr>
        <p:spPr>
          <a:xfrm>
            <a:off x="838200" y="365126"/>
            <a:ext cx="10515600" cy="65813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Pre-quiz</a:t>
            </a:r>
            <a:endParaRPr/>
          </a:p>
        </p:txBody>
      </p:sp>
      <p:sp>
        <p:nvSpPr>
          <p:cNvPr id="130" name="Google Shape;130;p6"/>
          <p:cNvSpPr txBox="1"/>
          <p:nvPr>
            <p:ph idx="1" type="body"/>
          </p:nvPr>
        </p:nvSpPr>
        <p:spPr>
          <a:xfrm>
            <a:off x="721895" y="1023258"/>
            <a:ext cx="10515600" cy="658132"/>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rgbClr val="C00000"/>
              </a:buClr>
              <a:buSzPct val="100000"/>
              <a:buChar char="•"/>
            </a:pPr>
            <a:r>
              <a:rPr lang="en-US" sz="1800">
                <a:solidFill>
                  <a:srgbClr val="C00000"/>
                </a:solidFill>
              </a:rPr>
              <a:t>This quiz is used to review previous lesson or ask students some questions related to the introduction of this lesson. You can add 3-5 questions. Types of questions could be: MCQ, True or False, Matching, Fill in short words. </a:t>
            </a:r>
            <a:endParaRPr/>
          </a:p>
          <a:p>
            <a:pPr indent="-122872" lvl="0" marL="228600" rtl="0" algn="l">
              <a:lnSpc>
                <a:spcPct val="90000"/>
              </a:lnSpc>
              <a:spcBef>
                <a:spcPts val="1000"/>
              </a:spcBef>
              <a:spcAft>
                <a:spcPts val="0"/>
              </a:spcAft>
              <a:buClr>
                <a:schemeClr val="dk1"/>
              </a:buClr>
              <a:buSzPct val="100000"/>
              <a:buNone/>
            </a:pPr>
            <a:r>
              <a:t/>
            </a:r>
            <a:endParaRPr sz="1800">
              <a:solidFill>
                <a:srgbClr val="C00000"/>
              </a:solidFill>
            </a:endParaRPr>
          </a:p>
        </p:txBody>
      </p:sp>
      <p:sp>
        <p:nvSpPr>
          <p:cNvPr id="131" name="Google Shape;13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132" name="Google Shape;132;p6"/>
          <p:cNvGraphicFramePr/>
          <p:nvPr/>
        </p:nvGraphicFramePr>
        <p:xfrm>
          <a:off x="665747" y="1836210"/>
          <a:ext cx="3000000" cy="3000000"/>
        </p:xfrm>
        <a:graphic>
          <a:graphicData uri="http://schemas.openxmlformats.org/drawingml/2006/table">
            <a:tbl>
              <a:tblPr bandRow="1" firstRow="1">
                <a:noFill/>
                <a:tableStyleId>{D8F8784E-FA5B-4503-9B86-9766ED8747ED}</a:tableStyleId>
              </a:tblPr>
              <a:tblGrid>
                <a:gridCol w="2946600"/>
                <a:gridCol w="4236250"/>
                <a:gridCol w="892625"/>
                <a:gridCol w="2785025"/>
              </a:tblGrid>
              <a:tr h="444500">
                <a:tc>
                  <a:txBody>
                    <a:bodyPr/>
                    <a:lstStyle/>
                    <a:p>
                      <a:pPr indent="0" lvl="0" marL="0" marR="0" rtl="0" algn="l">
                        <a:spcBef>
                          <a:spcPts val="0"/>
                        </a:spcBef>
                        <a:spcAft>
                          <a:spcPts val="0"/>
                        </a:spcAft>
                        <a:buNone/>
                      </a:pPr>
                      <a:r>
                        <a:rPr b="0" lang="en-US" sz="1200" u="none" cap="none" strike="noStrike">
                          <a:latin typeface="Times New Roman"/>
                          <a:ea typeface="Times New Roman"/>
                          <a:cs typeface="Times New Roman"/>
                          <a:sym typeface="Times New Roman"/>
                        </a:rPr>
                        <a:t>Questions</a:t>
                      </a:r>
                      <a:endParaRPr/>
                    </a:p>
                  </a:txBody>
                  <a:tcPr marT="42750" marB="42750" marR="91450" marL="91450"/>
                </a:tc>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Possible answer</a:t>
                      </a:r>
                      <a:endParaRPr/>
                    </a:p>
                  </a:txBody>
                  <a:tcPr marT="42750" marB="42750" marR="91450" marL="91450"/>
                </a:tc>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Correct Answer</a:t>
                      </a:r>
                      <a:endParaRPr/>
                    </a:p>
                  </a:txBody>
                  <a:tcPr marT="42750" marB="42750" marR="91450" marL="91450"/>
                </a:tc>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Feedback</a:t>
                      </a:r>
                      <a:endParaRPr/>
                    </a:p>
                  </a:txBody>
                  <a:tcPr marT="42750" marB="42750" marR="91450" marL="91450"/>
                </a:tc>
              </a:tr>
              <a:tr h="762000">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Q1: </a:t>
                      </a:r>
                      <a:r>
                        <a:rPr b="0" i="0" lang="en-US" sz="1200" u="none" strike="noStrike">
                          <a:solidFill>
                            <a:schemeClr val="dk1"/>
                          </a:solidFill>
                          <a:latin typeface="Times New Roman"/>
                          <a:ea typeface="Times New Roman"/>
                          <a:cs typeface="Times New Roman"/>
                          <a:sym typeface="Times New Roman"/>
                        </a:rPr>
                        <a:t> </a:t>
                      </a:r>
                      <a:r>
                        <a:rPr b="0" lang="en-US" sz="1200">
                          <a:latin typeface="Times New Roman"/>
                          <a:ea typeface="Times New Roman"/>
                          <a:cs typeface="Times New Roman"/>
                          <a:sym typeface="Times New Roman"/>
                        </a:rPr>
                        <a:t>What is the primary purpose of a Dietary Diversity Score (DDS)?</a:t>
                      </a:r>
                      <a:endParaRPr/>
                    </a:p>
                  </a:txBody>
                  <a:tcPr marT="42750" marB="42750" marR="91450" marL="91450"/>
                </a:tc>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a) To measure the total caloric intake of an individual.</a:t>
                      </a:r>
                      <a:endParaRPr/>
                    </a:p>
                    <a:p>
                      <a:pPr indent="0" lvl="0" marL="0" marR="0" rtl="0" algn="l">
                        <a:spcBef>
                          <a:spcPts val="0"/>
                        </a:spcBef>
                        <a:spcAft>
                          <a:spcPts val="0"/>
                        </a:spcAft>
                        <a:buNone/>
                      </a:pPr>
                      <a:r>
                        <a:rPr b="0" lang="en-US" sz="1200">
                          <a:latin typeface="Times New Roman"/>
                          <a:ea typeface="Times New Roman"/>
                          <a:cs typeface="Times New Roman"/>
                          <a:sym typeface="Times New Roman"/>
                        </a:rPr>
                        <a:t>b) To assess the amount of protein consumed.</a:t>
                      </a:r>
                      <a:endParaRPr/>
                    </a:p>
                    <a:p>
                      <a:pPr indent="0" lvl="0" marL="0" marR="0" rtl="0" algn="l">
                        <a:spcBef>
                          <a:spcPts val="0"/>
                        </a:spcBef>
                        <a:spcAft>
                          <a:spcPts val="0"/>
                        </a:spcAft>
                        <a:buNone/>
                      </a:pPr>
                      <a:r>
                        <a:rPr b="0" lang="en-US" sz="1200">
                          <a:latin typeface="Times New Roman"/>
                          <a:ea typeface="Times New Roman"/>
                          <a:cs typeface="Times New Roman"/>
                          <a:sym typeface="Times New Roman"/>
                        </a:rPr>
                        <a:t>c) To serve as a proxy for the micronutrient adequacy of a diet.</a:t>
                      </a:r>
                      <a:endParaRPr/>
                    </a:p>
                    <a:p>
                      <a:pPr indent="0" lvl="0" marL="0" marR="0" rtl="0" algn="l">
                        <a:spcBef>
                          <a:spcPts val="0"/>
                        </a:spcBef>
                        <a:spcAft>
                          <a:spcPts val="0"/>
                        </a:spcAft>
                        <a:buNone/>
                      </a:pPr>
                      <a:r>
                        <a:rPr b="0" lang="en-US" sz="1200">
                          <a:latin typeface="Times New Roman"/>
                          <a:ea typeface="Times New Roman"/>
                          <a:cs typeface="Times New Roman"/>
                          <a:sym typeface="Times New Roman"/>
                        </a:rPr>
                        <a:t>d) To determine an individual's Body Mass Index (BMI).</a:t>
                      </a:r>
                      <a:endParaRPr/>
                    </a:p>
                  </a:txBody>
                  <a:tcPr marT="42750" marB="42750" marR="91450" marL="91450"/>
                </a:tc>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c</a:t>
                      </a:r>
                      <a:endParaRPr/>
                    </a:p>
                  </a:txBody>
                  <a:tcPr marT="42750" marB="42750" marR="91450" marL="91450"/>
                </a:tc>
                <a:tc>
                  <a:txBody>
                    <a:bodyPr/>
                    <a:lstStyle/>
                    <a:p>
                      <a:pPr indent="0" lvl="0" marL="0" marR="0" rtl="0" algn="l">
                        <a:lnSpc>
                          <a:spcPct val="100000"/>
                        </a:lnSpc>
                        <a:spcBef>
                          <a:spcPts val="0"/>
                        </a:spcBef>
                        <a:spcAft>
                          <a:spcPts val="0"/>
                        </a:spcAft>
                        <a:buClr>
                          <a:schemeClr val="dk1"/>
                        </a:buClr>
                        <a:buSzPts val="1200"/>
                        <a:buFont typeface="Times New Roman"/>
                        <a:buNone/>
                      </a:pPr>
                      <a:r>
                        <a:rPr b="0" lang="en-US" sz="1200">
                          <a:latin typeface="Times New Roman"/>
                          <a:ea typeface="Times New Roman"/>
                          <a:cs typeface="Times New Roman"/>
                          <a:sym typeface="Times New Roman"/>
                        </a:rPr>
                        <a:t>DDS is a widely used indicator because a greater variety of foods from different groups is strongly correlated with a higher intake of essential vitamins and minerals, which are often lacking in non-diverse diets.</a:t>
                      </a:r>
                      <a:endParaRPr b="0" sz="1200">
                        <a:solidFill>
                          <a:schemeClr val="dk1"/>
                        </a:solidFill>
                        <a:latin typeface="Times New Roman"/>
                        <a:ea typeface="Times New Roman"/>
                        <a:cs typeface="Times New Roman"/>
                        <a:sym typeface="Times New Roman"/>
                      </a:endParaRPr>
                    </a:p>
                  </a:txBody>
                  <a:tcPr marT="42750" marB="42750" marR="91450" marL="91450"/>
                </a:tc>
              </a:tr>
              <a:tr h="752700">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Q2: </a:t>
                      </a:r>
                      <a:r>
                        <a:rPr b="0" i="0" lang="en-US" sz="1200" u="none" strike="noStrike">
                          <a:solidFill>
                            <a:schemeClr val="dk1"/>
                          </a:solidFill>
                          <a:latin typeface="Times New Roman"/>
                          <a:ea typeface="Times New Roman"/>
                          <a:cs typeface="Times New Roman"/>
                          <a:sym typeface="Times New Roman"/>
                        </a:rPr>
                        <a:t> </a:t>
                      </a:r>
                      <a:r>
                        <a:rPr b="0" lang="en-US" sz="1200">
                          <a:latin typeface="Times New Roman"/>
                          <a:ea typeface="Times New Roman"/>
                          <a:cs typeface="Times New Roman"/>
                          <a:sym typeface="Times New Roman"/>
                        </a:rPr>
                        <a:t>The Minimum Dietary Diversity for Children Under 5 (MDD-CU5) measures the consumption of foods from how many food groups?</a:t>
                      </a:r>
                      <a:endParaRPr/>
                    </a:p>
                  </a:txBody>
                  <a:tcPr marT="42750" marB="42750" marR="91450" marL="91450"/>
                </a:tc>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a) 5</a:t>
                      </a:r>
                      <a:endParaRPr/>
                    </a:p>
                    <a:p>
                      <a:pPr indent="0" lvl="0" marL="0" marR="0" rtl="0" algn="l">
                        <a:spcBef>
                          <a:spcPts val="0"/>
                        </a:spcBef>
                        <a:spcAft>
                          <a:spcPts val="0"/>
                        </a:spcAft>
                        <a:buNone/>
                      </a:pPr>
                      <a:r>
                        <a:rPr b="0" lang="en-US" sz="1200">
                          <a:latin typeface="Times New Roman"/>
                          <a:ea typeface="Times New Roman"/>
                          <a:cs typeface="Times New Roman"/>
                          <a:sym typeface="Times New Roman"/>
                        </a:rPr>
                        <a:t>b) 6</a:t>
                      </a:r>
                      <a:endParaRPr/>
                    </a:p>
                    <a:p>
                      <a:pPr indent="0" lvl="0" marL="0" marR="0" rtl="0" algn="l">
                        <a:spcBef>
                          <a:spcPts val="0"/>
                        </a:spcBef>
                        <a:spcAft>
                          <a:spcPts val="0"/>
                        </a:spcAft>
                        <a:buNone/>
                      </a:pPr>
                      <a:r>
                        <a:rPr b="0" lang="en-US" sz="1200">
                          <a:latin typeface="Times New Roman"/>
                          <a:ea typeface="Times New Roman"/>
                          <a:cs typeface="Times New Roman"/>
                          <a:sym typeface="Times New Roman"/>
                        </a:rPr>
                        <a:t>c) 7</a:t>
                      </a:r>
                      <a:endParaRPr/>
                    </a:p>
                    <a:p>
                      <a:pPr indent="0" lvl="0" marL="0" marR="0" rtl="0" algn="l">
                        <a:spcBef>
                          <a:spcPts val="0"/>
                        </a:spcBef>
                        <a:spcAft>
                          <a:spcPts val="0"/>
                        </a:spcAft>
                        <a:buNone/>
                      </a:pPr>
                      <a:r>
                        <a:rPr b="0" lang="en-US" sz="1200">
                          <a:latin typeface="Times New Roman"/>
                          <a:ea typeface="Times New Roman"/>
                          <a:cs typeface="Times New Roman"/>
                          <a:sym typeface="Times New Roman"/>
                        </a:rPr>
                        <a:t>d) 8</a:t>
                      </a:r>
                      <a:endParaRPr/>
                    </a:p>
                  </a:txBody>
                  <a:tcPr marT="42750" marB="42750" marR="91450" marL="91450"/>
                </a:tc>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c</a:t>
                      </a:r>
                      <a:endParaRPr/>
                    </a:p>
                  </a:txBody>
                  <a:tcPr marT="42750" marB="42750" marR="91450" marL="91450"/>
                </a:tc>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he MDD-CU5 standard is based on a specific set of 7 food groups to ensure a child's diet includes a variety of nutrient sources critical for growth and development. The minimum threshold for meeting the indicator is consuming foods from at least 4 or 5  of these groups.</a:t>
                      </a:r>
                      <a:endParaRPr/>
                    </a:p>
                  </a:txBody>
                  <a:tcPr marT="42750" marB="42750" marR="91450" marL="91450"/>
                </a:tc>
              </a:tr>
              <a:tr h="1286100">
                <a:tc>
                  <a:txBody>
                    <a:bodyPr/>
                    <a:lstStyle/>
                    <a:p>
                      <a:pPr indent="0" lvl="0" marL="0" marR="0" rtl="0" algn="l">
                        <a:lnSpc>
                          <a:spcPct val="100000"/>
                        </a:lnSpc>
                        <a:spcBef>
                          <a:spcPts val="0"/>
                        </a:spcBef>
                        <a:spcAft>
                          <a:spcPts val="0"/>
                        </a:spcAft>
                        <a:buClr>
                          <a:schemeClr val="dk1"/>
                        </a:buClr>
                        <a:buSzPts val="1200"/>
                        <a:buFont typeface="Times New Roman"/>
                        <a:buNone/>
                      </a:pPr>
                      <a:r>
                        <a:rPr b="0" lang="en-US" sz="1200">
                          <a:latin typeface="Times New Roman"/>
                          <a:ea typeface="Times New Roman"/>
                          <a:cs typeface="Times New Roman"/>
                          <a:sym typeface="Times New Roman"/>
                        </a:rPr>
                        <a:t>Q3: </a:t>
                      </a:r>
                      <a:r>
                        <a:rPr b="0" i="0" lang="en-US" sz="1200" u="none" strike="noStrike">
                          <a:solidFill>
                            <a:schemeClr val="dk1"/>
                          </a:solidFill>
                          <a:latin typeface="Times New Roman"/>
                          <a:ea typeface="Times New Roman"/>
                          <a:cs typeface="Times New Roman"/>
                          <a:sym typeface="Times New Roman"/>
                        </a:rPr>
                        <a:t> </a:t>
                      </a:r>
                      <a:r>
                        <a:rPr b="0" lang="en-US" sz="1200">
                          <a:latin typeface="Times New Roman"/>
                          <a:ea typeface="Times New Roman"/>
                          <a:cs typeface="Times New Roman"/>
                          <a:sym typeface="Times New Roman"/>
                        </a:rPr>
                        <a:t>Which of the following is an example of a food group counted in most Dietary </a:t>
                      </a:r>
                      <a:endParaRPr/>
                    </a:p>
                    <a:p>
                      <a:pPr indent="0" lvl="0" marL="0" marR="0" rtl="0" algn="l">
                        <a:lnSpc>
                          <a:spcPct val="100000"/>
                        </a:lnSpc>
                        <a:spcBef>
                          <a:spcPts val="0"/>
                        </a:spcBef>
                        <a:spcAft>
                          <a:spcPts val="0"/>
                        </a:spcAft>
                        <a:buClr>
                          <a:schemeClr val="dk1"/>
                        </a:buClr>
                        <a:buSzPts val="1200"/>
                        <a:buFont typeface="Times New Roman"/>
                        <a:buNone/>
                      </a:pPr>
                      <a:r>
                        <a:rPr b="0" lang="en-US" sz="1200">
                          <a:latin typeface="Times New Roman"/>
                          <a:ea typeface="Times New Roman"/>
                          <a:cs typeface="Times New Roman"/>
                          <a:sym typeface="Times New Roman"/>
                        </a:rPr>
                        <a:t>Diversity Scores?</a:t>
                      </a:r>
                      <a:endParaRPr/>
                    </a:p>
                  </a:txBody>
                  <a:tcPr marT="42750" marB="42750" marR="91450" marL="91450"/>
                </a:tc>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a) Water and beverages</a:t>
                      </a:r>
                      <a:endParaRPr/>
                    </a:p>
                    <a:p>
                      <a:pPr indent="0" lvl="0" marL="0" marR="0" rtl="0" algn="l">
                        <a:spcBef>
                          <a:spcPts val="0"/>
                        </a:spcBef>
                        <a:spcAft>
                          <a:spcPts val="0"/>
                        </a:spcAft>
                        <a:buNone/>
                      </a:pPr>
                      <a:r>
                        <a:rPr b="0" lang="en-US" sz="1200">
                          <a:latin typeface="Times New Roman"/>
                          <a:ea typeface="Times New Roman"/>
                          <a:cs typeface="Times New Roman"/>
                          <a:sym typeface="Times New Roman"/>
                        </a:rPr>
                        <a:t>b) Spices and condiments</a:t>
                      </a:r>
                      <a:endParaRPr/>
                    </a:p>
                    <a:p>
                      <a:pPr indent="0" lvl="0" marL="0" marR="0" rtl="0" algn="l">
                        <a:spcBef>
                          <a:spcPts val="0"/>
                        </a:spcBef>
                        <a:spcAft>
                          <a:spcPts val="0"/>
                        </a:spcAft>
                        <a:buNone/>
                      </a:pPr>
                      <a:r>
                        <a:rPr b="0" lang="en-US" sz="1200">
                          <a:latin typeface="Times New Roman"/>
                          <a:ea typeface="Times New Roman"/>
                          <a:cs typeface="Times New Roman"/>
                          <a:sym typeface="Times New Roman"/>
                        </a:rPr>
                        <a:t>c) Pulses, nuts, and seeds</a:t>
                      </a:r>
                      <a:endParaRPr/>
                    </a:p>
                    <a:p>
                      <a:pPr indent="0" lvl="0" marL="0" marR="0" rtl="0" algn="l">
                        <a:spcBef>
                          <a:spcPts val="0"/>
                        </a:spcBef>
                        <a:spcAft>
                          <a:spcPts val="0"/>
                        </a:spcAft>
                        <a:buNone/>
                      </a:pPr>
                      <a:r>
                        <a:rPr b="0" lang="en-US" sz="1200">
                          <a:latin typeface="Times New Roman"/>
                          <a:ea typeface="Times New Roman"/>
                          <a:cs typeface="Times New Roman"/>
                          <a:sym typeface="Times New Roman"/>
                        </a:rPr>
                        <a:t>d) Salt and sugar</a:t>
                      </a:r>
                      <a:endParaRPr/>
                    </a:p>
                    <a:p>
                      <a:pPr indent="-152400" lvl="0" marL="228600" marR="0" rtl="0" algn="l">
                        <a:spcBef>
                          <a:spcPts val="0"/>
                        </a:spcBef>
                        <a:spcAft>
                          <a:spcPts val="0"/>
                        </a:spcAft>
                        <a:buClr>
                          <a:schemeClr val="dk1"/>
                        </a:buClr>
                        <a:buSzPts val="1200"/>
                        <a:buFont typeface="Calibri"/>
                        <a:buNone/>
                      </a:pPr>
                      <a:r>
                        <a:t/>
                      </a:r>
                      <a:endParaRPr b="0" sz="1200">
                        <a:solidFill>
                          <a:schemeClr val="dk1"/>
                        </a:solidFill>
                        <a:latin typeface="Times New Roman"/>
                        <a:ea typeface="Times New Roman"/>
                        <a:cs typeface="Times New Roman"/>
                        <a:sym typeface="Times New Roman"/>
                      </a:endParaRPr>
                    </a:p>
                  </a:txBody>
                  <a:tcPr marT="42750" marB="42750" marR="91450" marL="91450"/>
                </a:tc>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c</a:t>
                      </a:r>
                      <a:endParaRPr/>
                    </a:p>
                  </a:txBody>
                  <a:tcPr marT="42750" marB="42750" marR="91450" marL="91450"/>
                </a:tc>
                <a:tc>
                  <a:txBody>
                    <a:bodyPr/>
                    <a:lstStyle/>
                    <a:p>
                      <a:pPr indent="0" lvl="0" marL="0" marR="0" rtl="0" algn="l">
                        <a:spcBef>
                          <a:spcPts val="0"/>
                        </a:spcBef>
                        <a:spcAft>
                          <a:spcPts val="0"/>
                        </a:spcAft>
                        <a:buNone/>
                      </a:pPr>
                      <a:r>
                        <a:rPr b="0" lang="en-US" sz="1200">
                          <a:latin typeface="Times New Roman"/>
                          <a:ea typeface="Times New Roman"/>
                          <a:cs typeface="Times New Roman"/>
                          <a:sym typeface="Times New Roman"/>
                        </a:rPr>
                        <a:t>Reason: Pulses, nuts, and seeds are considered a distinct and important food group because they provide protein and other essential nutrients. The other options are typically excluded as they contribute little to the overall nutrient profile of a meal.</a:t>
                      </a:r>
                      <a:endParaRPr/>
                    </a:p>
                  </a:txBody>
                  <a:tcPr marT="42750" marB="42750" marR="91450" marL="91450"/>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38" name="Google Shape;138;p7"/>
          <p:cNvSpPr txBox="1"/>
          <p:nvPr>
            <p:ph idx="1" type="body"/>
          </p:nvPr>
        </p:nvSpPr>
        <p:spPr>
          <a:xfrm>
            <a:off x="838200" y="1825625"/>
            <a:ext cx="10515600" cy="32797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7200"/>
              <a:buNone/>
            </a:pPr>
            <a:r>
              <a:rPr b="1" lang="en-US" sz="7200"/>
              <a:t>Lesson body</a:t>
            </a:r>
            <a:endParaRPr/>
          </a:p>
        </p:txBody>
      </p:sp>
      <p:sp>
        <p:nvSpPr>
          <p:cNvPr id="139" name="Google Shape;13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5" name="Google Shape;145;p8"/>
          <p:cNvSpPr txBox="1"/>
          <p:nvPr>
            <p:ph type="title"/>
          </p:nvPr>
        </p:nvSpPr>
        <p:spPr>
          <a:xfrm>
            <a:off x="4654296" y="329185"/>
            <a:ext cx="6894576" cy="69059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70C0"/>
              </a:buClr>
              <a:buSzPts val="4000"/>
              <a:buFont typeface="Calibri"/>
              <a:buNone/>
            </a:pPr>
            <a:r>
              <a:rPr b="1" lang="en-US" sz="4000">
                <a:solidFill>
                  <a:srgbClr val="0070C0"/>
                </a:solidFill>
                <a:latin typeface="Calibri"/>
                <a:ea typeface="Calibri"/>
                <a:cs typeface="Calibri"/>
                <a:sym typeface="Calibri"/>
              </a:rPr>
              <a:t>1. The main modules </a:t>
            </a:r>
            <a:endParaRPr sz="4000">
              <a:solidFill>
                <a:srgbClr val="0070C0"/>
              </a:solidFill>
            </a:endParaRPr>
          </a:p>
        </p:txBody>
      </p:sp>
      <p:pic>
        <p:nvPicPr>
          <p:cNvPr descr="Assorted vegetables and fruits" id="146" name="Google Shape;146;p8"/>
          <p:cNvPicPr preferRelativeResize="0"/>
          <p:nvPr/>
        </p:nvPicPr>
        <p:blipFill rotWithShape="1">
          <a:blip r:embed="rId3">
            <a:alphaModFix/>
          </a:blip>
          <a:srcRect b="-2" l="36419" r="24136" t="0"/>
          <a:stretch/>
        </p:blipFill>
        <p:spPr>
          <a:xfrm>
            <a:off x="20" y="1"/>
            <a:ext cx="4052522" cy="6858000"/>
          </a:xfrm>
          <a:custGeom>
            <a:rect b="b" l="l" r="r" t="t"/>
            <a:pathLst>
              <a:path extrusionOk="0" h="6858000" w="4052542">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ln>
            <a:noFill/>
          </a:ln>
        </p:spPr>
      </p:pic>
      <p:sp>
        <p:nvSpPr>
          <p:cNvPr id="147" name="Google Shape;147;p8"/>
          <p:cNvSpPr/>
          <p:nvPr/>
        </p:nvSpPr>
        <p:spPr>
          <a:xfrm>
            <a:off x="4654296" y="2395728"/>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8" name="Google Shape;148;p8"/>
          <p:cNvSpPr txBox="1"/>
          <p:nvPr>
            <p:ph idx="1" type="body"/>
          </p:nvPr>
        </p:nvSpPr>
        <p:spPr>
          <a:xfrm>
            <a:off x="4288972" y="1183061"/>
            <a:ext cx="7346986" cy="5345754"/>
          </a:xfrm>
          <a:prstGeom prst="rect">
            <a:avLst/>
          </a:prstGeom>
          <a:solidFill>
            <a:srgbClr val="D8E2F3"/>
          </a:solidFill>
          <a:ln>
            <a:noFill/>
          </a:ln>
        </p:spPr>
        <p:txBody>
          <a:bodyPr anchorCtr="0" anchor="t" bIns="45700" lIns="91425" spcFirstLastPara="1" rIns="91425" wrap="square" tIns="45700">
            <a:normAutofit fontScale="92500" lnSpcReduction="20000"/>
          </a:bodyPr>
          <a:lstStyle/>
          <a:p>
            <a:pPr indent="0" lvl="0" marL="0" marR="0" rtl="0" algn="l">
              <a:lnSpc>
                <a:spcPct val="170000"/>
              </a:lnSpc>
              <a:spcBef>
                <a:spcPts val="0"/>
              </a:spcBef>
              <a:spcAft>
                <a:spcPts val="0"/>
              </a:spcAft>
              <a:buClr>
                <a:schemeClr val="dk1"/>
              </a:buClr>
              <a:buSzPct val="100000"/>
              <a:buNone/>
            </a:pPr>
            <a:r>
              <a:t/>
            </a:r>
            <a:endParaRPr sz="1600">
              <a:solidFill>
                <a:srgbClr val="002060"/>
              </a:solidFill>
              <a:latin typeface="Calibri"/>
              <a:ea typeface="Calibri"/>
              <a:cs typeface="Calibri"/>
              <a:sym typeface="Calibri"/>
            </a:endParaRPr>
          </a:p>
          <a:p>
            <a:pPr indent="-342931" lvl="0" marL="342900" marR="0" rtl="0" algn="just">
              <a:lnSpc>
                <a:spcPct val="170000"/>
              </a:lnSpc>
              <a:spcBef>
                <a:spcPts val="0"/>
              </a:spcBef>
              <a:spcAft>
                <a:spcPts val="0"/>
              </a:spcAft>
              <a:buClr>
                <a:srgbClr val="002060"/>
              </a:buClr>
              <a:buSzPct val="100000"/>
              <a:buFont typeface="Noto Sans Symbols"/>
              <a:buChar char="∙"/>
            </a:pPr>
            <a:r>
              <a:rPr lang="en-US" sz="1900">
                <a:solidFill>
                  <a:srgbClr val="002060"/>
                </a:solidFill>
                <a:latin typeface="Calibri"/>
                <a:ea typeface="Calibri"/>
                <a:cs typeface="Calibri"/>
                <a:sym typeface="Calibri"/>
              </a:rPr>
              <a:t>Core nutrition messages/advisory statements on the principles and criteria of </a:t>
            </a:r>
            <a:r>
              <a:rPr b="1" lang="en-US" sz="1900">
                <a:solidFill>
                  <a:srgbClr val="002060"/>
                </a:solidFill>
                <a:latin typeface="Calibri"/>
                <a:ea typeface="Calibri"/>
                <a:cs typeface="Calibri"/>
                <a:sym typeface="Calibri"/>
              </a:rPr>
              <a:t>good dietary practices </a:t>
            </a:r>
            <a:r>
              <a:rPr lang="en-US" sz="1900">
                <a:solidFill>
                  <a:srgbClr val="002060"/>
                </a:solidFill>
                <a:latin typeface="Calibri"/>
                <a:ea typeface="Calibri"/>
                <a:cs typeface="Calibri"/>
                <a:sym typeface="Calibri"/>
              </a:rPr>
              <a:t>for nutritional well being </a:t>
            </a:r>
            <a:endParaRPr sz="1900">
              <a:solidFill>
                <a:srgbClr val="002060"/>
              </a:solidFill>
              <a:latin typeface="Calibri"/>
              <a:ea typeface="Calibri"/>
              <a:cs typeface="Calibri"/>
              <a:sym typeface="Calibri"/>
            </a:endParaRPr>
          </a:p>
          <a:p>
            <a:pPr indent="-342931" lvl="0" marL="342900" marR="0" rtl="0" algn="just">
              <a:lnSpc>
                <a:spcPct val="170000"/>
              </a:lnSpc>
              <a:spcBef>
                <a:spcPts val="0"/>
              </a:spcBef>
              <a:spcAft>
                <a:spcPts val="0"/>
              </a:spcAft>
              <a:buClr>
                <a:srgbClr val="002060"/>
              </a:buClr>
              <a:buSzPct val="100000"/>
              <a:buFont typeface="Noto Sans Symbols"/>
              <a:buChar char="∙"/>
            </a:pPr>
            <a:r>
              <a:rPr b="1" lang="en-US" sz="1900">
                <a:solidFill>
                  <a:srgbClr val="002060"/>
                </a:solidFill>
                <a:latin typeface="Calibri"/>
                <a:ea typeface="Calibri"/>
                <a:cs typeface="Calibri"/>
                <a:sym typeface="Calibri"/>
              </a:rPr>
              <a:t>Healthy Diets </a:t>
            </a:r>
            <a:r>
              <a:rPr lang="en-US" sz="1900">
                <a:solidFill>
                  <a:srgbClr val="002060"/>
                </a:solidFill>
                <a:latin typeface="Calibri"/>
                <a:ea typeface="Calibri"/>
                <a:cs typeface="Calibri"/>
                <a:sym typeface="Calibri"/>
              </a:rPr>
              <a:t>(includes what is a healthy diets, safety, variety, quality, safety, what are micro-nutrients, calories etc)</a:t>
            </a:r>
            <a:endParaRPr sz="1900">
              <a:solidFill>
                <a:srgbClr val="002060"/>
              </a:solidFill>
              <a:latin typeface="Calibri"/>
              <a:ea typeface="Calibri"/>
              <a:cs typeface="Calibri"/>
              <a:sym typeface="Calibri"/>
            </a:endParaRPr>
          </a:p>
          <a:p>
            <a:pPr indent="-342931" lvl="0" marL="342900" marR="0" rtl="0" algn="just">
              <a:lnSpc>
                <a:spcPct val="170000"/>
              </a:lnSpc>
              <a:spcBef>
                <a:spcPts val="0"/>
              </a:spcBef>
              <a:spcAft>
                <a:spcPts val="0"/>
              </a:spcAft>
              <a:buClr>
                <a:srgbClr val="002060"/>
              </a:buClr>
              <a:buSzPct val="100000"/>
              <a:buFont typeface="Noto Sans Symbols"/>
              <a:buChar char="∙"/>
            </a:pPr>
            <a:r>
              <a:rPr b="1" lang="en-US" sz="1900">
                <a:solidFill>
                  <a:srgbClr val="002060"/>
                </a:solidFill>
                <a:latin typeface="Calibri"/>
                <a:ea typeface="Calibri"/>
                <a:cs typeface="Calibri"/>
                <a:sym typeface="Calibri"/>
              </a:rPr>
              <a:t>Food-to-food enrichment</a:t>
            </a:r>
            <a:r>
              <a:rPr lang="en-US" sz="1900">
                <a:solidFill>
                  <a:srgbClr val="002060"/>
                </a:solidFill>
                <a:latin typeface="Calibri"/>
                <a:ea typeface="Calibri"/>
                <a:cs typeface="Calibri"/>
                <a:sym typeface="Calibri"/>
              </a:rPr>
              <a:t>, food combinations </a:t>
            </a:r>
            <a:endParaRPr sz="1900">
              <a:solidFill>
                <a:srgbClr val="002060"/>
              </a:solidFill>
              <a:latin typeface="Calibri"/>
              <a:ea typeface="Calibri"/>
              <a:cs typeface="Calibri"/>
              <a:sym typeface="Calibri"/>
            </a:endParaRPr>
          </a:p>
          <a:p>
            <a:pPr indent="-342931" lvl="0" marL="342900" marR="0" rtl="0" algn="just">
              <a:lnSpc>
                <a:spcPct val="170000"/>
              </a:lnSpc>
              <a:spcBef>
                <a:spcPts val="0"/>
              </a:spcBef>
              <a:spcAft>
                <a:spcPts val="0"/>
              </a:spcAft>
              <a:buClr>
                <a:srgbClr val="002060"/>
              </a:buClr>
              <a:buSzPct val="100000"/>
              <a:buFont typeface="Noto Sans Symbols"/>
              <a:buChar char="∙"/>
            </a:pPr>
            <a:r>
              <a:rPr b="1" lang="en-US" sz="1900">
                <a:solidFill>
                  <a:srgbClr val="002060"/>
                </a:solidFill>
                <a:latin typeface="Calibri"/>
                <a:ea typeface="Calibri"/>
                <a:cs typeface="Calibri"/>
                <a:sym typeface="Calibri"/>
              </a:rPr>
              <a:t>Indicators</a:t>
            </a:r>
            <a:r>
              <a:rPr lang="en-US" sz="1900">
                <a:solidFill>
                  <a:srgbClr val="002060"/>
                </a:solidFill>
                <a:latin typeface="Calibri"/>
                <a:ea typeface="Calibri"/>
                <a:cs typeface="Calibri"/>
                <a:sym typeface="Calibri"/>
              </a:rPr>
              <a:t> </a:t>
            </a:r>
            <a:r>
              <a:rPr i="1" lang="en-US" sz="1900">
                <a:solidFill>
                  <a:srgbClr val="002060"/>
                </a:solidFill>
                <a:latin typeface="Calibri"/>
                <a:ea typeface="Calibri"/>
                <a:cs typeface="Calibri"/>
                <a:sym typeface="Calibri"/>
              </a:rPr>
              <a:t>(incl. a discussion on opportunities to link and report against NPAN indicators)</a:t>
            </a:r>
            <a:endParaRPr sz="1900">
              <a:solidFill>
                <a:srgbClr val="002060"/>
              </a:solidFill>
              <a:latin typeface="Calibri"/>
              <a:ea typeface="Calibri"/>
              <a:cs typeface="Calibri"/>
              <a:sym typeface="Calibri"/>
            </a:endParaRPr>
          </a:p>
          <a:p>
            <a:pPr indent="-285781" lvl="1" marL="742950" marR="0" rtl="0" algn="just">
              <a:lnSpc>
                <a:spcPct val="170000"/>
              </a:lnSpc>
              <a:spcBef>
                <a:spcPts val="0"/>
              </a:spcBef>
              <a:spcAft>
                <a:spcPts val="0"/>
              </a:spcAft>
              <a:buClr>
                <a:srgbClr val="002060"/>
              </a:buClr>
              <a:buSzPct val="100000"/>
              <a:buFont typeface="Courier New"/>
              <a:buChar char="o"/>
            </a:pPr>
            <a:r>
              <a:rPr lang="en-US" sz="1900">
                <a:solidFill>
                  <a:srgbClr val="002060"/>
                </a:solidFill>
                <a:latin typeface="Calibri"/>
                <a:ea typeface="Calibri"/>
                <a:cs typeface="Calibri"/>
                <a:sym typeface="Calibri"/>
              </a:rPr>
              <a:t>Minimum dietary diversity for women (MDD-W)</a:t>
            </a:r>
            <a:endParaRPr sz="1900">
              <a:solidFill>
                <a:srgbClr val="002060"/>
              </a:solidFill>
              <a:latin typeface="Calibri"/>
              <a:ea typeface="Calibri"/>
              <a:cs typeface="Calibri"/>
              <a:sym typeface="Calibri"/>
            </a:endParaRPr>
          </a:p>
          <a:p>
            <a:pPr indent="-285781" lvl="1" marL="742950" marR="0" rtl="0" algn="just">
              <a:lnSpc>
                <a:spcPct val="170000"/>
              </a:lnSpc>
              <a:spcBef>
                <a:spcPts val="0"/>
              </a:spcBef>
              <a:spcAft>
                <a:spcPts val="0"/>
              </a:spcAft>
              <a:buClr>
                <a:srgbClr val="002060"/>
              </a:buClr>
              <a:buSzPct val="100000"/>
              <a:buFont typeface="Courier New"/>
              <a:buChar char="o"/>
            </a:pPr>
            <a:r>
              <a:rPr lang="en-US" sz="1900">
                <a:solidFill>
                  <a:srgbClr val="002060"/>
                </a:solidFill>
                <a:latin typeface="Calibri"/>
                <a:ea typeface="Calibri"/>
                <a:cs typeface="Calibri"/>
                <a:sym typeface="Calibri"/>
              </a:rPr>
              <a:t>Minimum dietary diversity for children and </a:t>
            </a:r>
            <a:r>
              <a:rPr b="1" lang="en-US" sz="1900">
                <a:solidFill>
                  <a:srgbClr val="002060"/>
                </a:solidFill>
                <a:latin typeface="Calibri"/>
                <a:ea typeface="Calibri"/>
                <a:cs typeface="Calibri"/>
                <a:sym typeface="Calibri"/>
              </a:rPr>
              <a:t>minimum acceptable diet </a:t>
            </a:r>
            <a:r>
              <a:rPr lang="en-US" sz="1900">
                <a:solidFill>
                  <a:srgbClr val="002060"/>
                </a:solidFill>
                <a:latin typeface="Calibri"/>
                <a:ea typeface="Calibri"/>
                <a:cs typeface="Calibri"/>
                <a:sym typeface="Calibri"/>
              </a:rPr>
              <a:t>for Children (MDD-C, MAD-C) </a:t>
            </a:r>
            <a:endParaRPr sz="1900">
              <a:solidFill>
                <a:srgbClr val="002060"/>
              </a:solidFill>
              <a:latin typeface="Calibri"/>
              <a:ea typeface="Calibri"/>
              <a:cs typeface="Calibri"/>
              <a:sym typeface="Calibri"/>
            </a:endParaRPr>
          </a:p>
          <a:p>
            <a:pPr indent="-342931" lvl="0" marL="342900" marR="0" rtl="0" algn="just">
              <a:lnSpc>
                <a:spcPct val="170000"/>
              </a:lnSpc>
              <a:spcBef>
                <a:spcPts val="0"/>
              </a:spcBef>
              <a:spcAft>
                <a:spcPts val="0"/>
              </a:spcAft>
              <a:buClr>
                <a:srgbClr val="002060"/>
              </a:buClr>
              <a:buSzPct val="100000"/>
              <a:buFont typeface="Noto Sans Symbols"/>
              <a:buChar char="∙"/>
            </a:pPr>
            <a:r>
              <a:rPr b="1" lang="en-US" sz="1900">
                <a:solidFill>
                  <a:srgbClr val="002060"/>
                </a:solidFill>
                <a:latin typeface="Calibri"/>
                <a:ea typeface="Calibri"/>
                <a:cs typeface="Calibri"/>
                <a:sym typeface="Calibri"/>
              </a:rPr>
              <a:t>Healthy food models </a:t>
            </a:r>
            <a:r>
              <a:rPr lang="en-US" sz="1900">
                <a:solidFill>
                  <a:srgbClr val="002060"/>
                </a:solidFill>
                <a:latin typeface="Calibri"/>
                <a:ea typeface="Calibri"/>
                <a:cs typeface="Calibri"/>
                <a:sym typeface="Calibri"/>
              </a:rPr>
              <a:t>(e.g. food flag)</a:t>
            </a:r>
            <a:endParaRPr sz="1900">
              <a:solidFill>
                <a:srgbClr val="002060"/>
              </a:solidFill>
              <a:latin typeface="Calibri"/>
              <a:ea typeface="Calibri"/>
              <a:cs typeface="Calibri"/>
              <a:sym typeface="Calibri"/>
            </a:endParaRPr>
          </a:p>
          <a:p>
            <a:pPr indent="-146367" lvl="0" marL="228600" rtl="0" algn="l">
              <a:lnSpc>
                <a:spcPct val="170000"/>
              </a:lnSpc>
              <a:spcBef>
                <a:spcPts val="1800"/>
              </a:spcBef>
              <a:spcAft>
                <a:spcPts val="0"/>
              </a:spcAft>
              <a:buClr>
                <a:schemeClr val="dk1"/>
              </a:buClr>
              <a:buSzPct val="100000"/>
              <a:buNone/>
            </a:pPr>
            <a:r>
              <a:t/>
            </a: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sp>
        <p:nvSpPr>
          <p:cNvPr id="153" name="Google Shape;153;p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4" name="Google Shape;154;p9"/>
          <p:cNvSpPr txBox="1"/>
          <p:nvPr>
            <p:ph type="title"/>
          </p:nvPr>
        </p:nvSpPr>
        <p:spPr>
          <a:xfrm>
            <a:off x="3995057" y="52371"/>
            <a:ext cx="7553646" cy="1155943"/>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70C0"/>
              </a:buClr>
              <a:buSzPts val="5400"/>
              <a:buFont typeface="Calibri"/>
              <a:buNone/>
            </a:pPr>
            <a:r>
              <a:rPr b="1" lang="en-US" sz="5400">
                <a:solidFill>
                  <a:srgbClr val="0070C0"/>
                </a:solidFill>
              </a:rPr>
              <a:t>2. Food systems and diets </a:t>
            </a:r>
            <a:endParaRPr/>
          </a:p>
        </p:txBody>
      </p:sp>
      <p:pic>
        <p:nvPicPr>
          <p:cNvPr descr="Herbs on bundles on a wood table" id="155" name="Google Shape;155;p9"/>
          <p:cNvPicPr preferRelativeResize="0"/>
          <p:nvPr/>
        </p:nvPicPr>
        <p:blipFill rotWithShape="1">
          <a:blip r:embed="rId3">
            <a:alphaModFix/>
          </a:blip>
          <a:srcRect b="-1" l="14384" r="40284"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156" name="Google Shape;156;p9"/>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7" name="Google Shape;157;p9"/>
          <p:cNvSpPr txBox="1"/>
          <p:nvPr>
            <p:ph idx="1" type="body"/>
          </p:nvPr>
        </p:nvSpPr>
        <p:spPr>
          <a:xfrm>
            <a:off x="3788228" y="1365308"/>
            <a:ext cx="7967303" cy="4730692"/>
          </a:xfrm>
          <a:prstGeom prst="rect">
            <a:avLst/>
          </a:prstGeom>
          <a:solidFill>
            <a:srgbClr val="D8E2F3"/>
          </a:solidFill>
          <a:ln>
            <a:noFill/>
          </a:ln>
        </p:spPr>
        <p:txBody>
          <a:bodyPr anchorCtr="0" anchor="t" bIns="45700" lIns="91425" spcFirstLastPara="1" rIns="91425" wrap="square" tIns="45700">
            <a:normAutofit/>
          </a:bodyPr>
          <a:lstStyle/>
          <a:p>
            <a:pPr indent="-228600" lvl="0" marL="228600" rtl="0" algn="just">
              <a:lnSpc>
                <a:spcPct val="150000"/>
              </a:lnSpc>
              <a:spcBef>
                <a:spcPts val="0"/>
              </a:spcBef>
              <a:spcAft>
                <a:spcPts val="0"/>
              </a:spcAft>
              <a:buClr>
                <a:srgbClr val="002060"/>
              </a:buClr>
              <a:buSzPts val="1900"/>
              <a:buChar char="•"/>
            </a:pPr>
            <a:r>
              <a:rPr b="0" i="0" lang="en-US" sz="1900">
                <a:solidFill>
                  <a:srgbClr val="002060"/>
                </a:solidFill>
                <a:latin typeface="Arial"/>
                <a:ea typeface="Arial"/>
                <a:cs typeface="Arial"/>
                <a:sym typeface="Arial"/>
              </a:rPr>
              <a:t>Food systems, environmental health, and the health of human populations are deeply interconnected</a:t>
            </a:r>
            <a:endParaRPr/>
          </a:p>
          <a:p>
            <a:pPr indent="-228600" lvl="0" marL="228600" rtl="0" algn="just">
              <a:lnSpc>
                <a:spcPct val="150000"/>
              </a:lnSpc>
              <a:spcBef>
                <a:spcPts val="1000"/>
              </a:spcBef>
              <a:spcAft>
                <a:spcPts val="0"/>
              </a:spcAft>
              <a:buClr>
                <a:srgbClr val="002060"/>
              </a:buClr>
              <a:buSzPts val="1900"/>
              <a:buChar char="•"/>
            </a:pPr>
            <a:r>
              <a:rPr b="0" i="0" lang="en-US" sz="1900">
                <a:solidFill>
                  <a:srgbClr val="002060"/>
                </a:solidFill>
                <a:latin typeface="Arial"/>
                <a:ea typeface="Arial"/>
                <a:cs typeface="Arial"/>
                <a:sym typeface="Arial"/>
              </a:rPr>
              <a:t>Policies within food systems, such as agricultural subsidies, influence the price and availability of different foods, which in turn influences food choice and consumption</a:t>
            </a:r>
            <a:endParaRPr/>
          </a:p>
          <a:p>
            <a:pPr indent="-228600" lvl="0" marL="228600" rtl="0" algn="just">
              <a:lnSpc>
                <a:spcPct val="150000"/>
              </a:lnSpc>
              <a:spcBef>
                <a:spcPts val="1000"/>
              </a:spcBef>
              <a:spcAft>
                <a:spcPts val="0"/>
              </a:spcAft>
              <a:buClr>
                <a:srgbClr val="002060"/>
              </a:buClr>
              <a:buSzPts val="1900"/>
              <a:buChar char="•"/>
            </a:pPr>
            <a:r>
              <a:rPr b="0" i="0" lang="en-US" sz="1900">
                <a:solidFill>
                  <a:srgbClr val="002060"/>
                </a:solidFill>
                <a:latin typeface="Arial"/>
                <a:ea typeface="Arial"/>
                <a:cs typeface="Arial"/>
                <a:sym typeface="Arial"/>
              </a:rPr>
              <a:t>An important step towards sustainable food systems is the provision of country-specific nutrition policies that take a holistic approach and integrate broader issues into nutritional guidance and national food-based dietary guideline (FBDG) to promote the purchase and consumption of  healthy foods</a:t>
            </a:r>
            <a:endParaRPr sz="1900">
              <a:solidFill>
                <a:srgbClr val="00206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2023-08-23T14:00:24Z</dcterms:created>
  <dc:creator>Lalita Bhattacharjee</dc:creator>
</cp:coreProperties>
</file>