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28" r:id="rId2"/>
    <p:sldId id="360" r:id="rId3"/>
    <p:sldId id="351" r:id="rId4"/>
    <p:sldId id="258" r:id="rId5"/>
    <p:sldId id="363" r:id="rId6"/>
    <p:sldId id="353" r:id="rId7"/>
    <p:sldId id="355" r:id="rId8"/>
    <p:sldId id="257" r:id="rId9"/>
    <p:sldId id="293" r:id="rId10"/>
    <p:sldId id="366" r:id="rId11"/>
    <p:sldId id="260" r:id="rId12"/>
    <p:sldId id="368" r:id="rId13"/>
    <p:sldId id="262" r:id="rId14"/>
    <p:sldId id="263" r:id="rId15"/>
    <p:sldId id="277" r:id="rId16"/>
    <p:sldId id="264" r:id="rId17"/>
    <p:sldId id="265" r:id="rId18"/>
    <p:sldId id="266" r:id="rId19"/>
    <p:sldId id="267" r:id="rId20"/>
    <p:sldId id="369" r:id="rId21"/>
    <p:sldId id="268" r:id="rId22"/>
    <p:sldId id="270" r:id="rId23"/>
    <p:sldId id="271" r:id="rId24"/>
    <p:sldId id="274" r:id="rId25"/>
    <p:sldId id="272" r:id="rId26"/>
    <p:sldId id="273" r:id="rId27"/>
    <p:sldId id="275" r:id="rId28"/>
    <p:sldId id="276" r:id="rId29"/>
    <p:sldId id="365" r:id="rId30"/>
    <p:sldId id="357" r:id="rId31"/>
    <p:sldId id="370" r:id="rId32"/>
    <p:sldId id="356" r:id="rId33"/>
    <p:sldId id="35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64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4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3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741AB-D535-4CE7-AD52-20E44DCEFA8D}" type="datetimeFigureOut">
              <a:rPr lang="en-US" smtClean="0"/>
              <a:t>9/12/25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F146A-9A35-4C8B-866A-02A39B1DC7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0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ISTOCK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F856F-C2FA-4284-92CB-765EE8C8F2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39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F856F-C2FA-4284-92CB-765EE8C8F20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92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1C9B6-F6DF-F3ED-9903-4EDA185B9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654FD5-E2DD-A679-27EE-07BF73DCB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127A0-BE5D-6F7D-B999-C786AE85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C04EF-F4C3-7492-75C6-21FAC4B32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4D294-555F-74A2-4B6C-4284A858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4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BD564-03D4-C868-7847-CB82F3339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6D86BE-7B1F-1928-E9EF-A76FBD9F53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9D741-921D-5DC6-0B1F-4AFD23DF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B851B-7E89-E4E3-1AF8-2CEFB76DF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4831DC-BE59-D05B-E80D-50504A9A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87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72F4D1-4512-F994-5613-982E609D30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AB92D2-5A42-4C24-ACD6-03CA196BC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01ED4-A10E-3830-A284-BD236A8CD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FA43B-5E6A-CF9E-CBF6-81279CECC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410D6-BA81-2083-3872-23DADB72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27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10CE1-AC7C-C4EA-793F-EB8CD13C1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7546-3339-FF30-B43A-6A33F7733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7CC40-D3AB-AD0B-5814-B3E8E248D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DEB7E-E293-B26E-EC30-78B3964BA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D2020-C925-308C-6499-2D2861623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73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B24DE-6D70-39AC-74E6-325D5ABB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FE148-1A08-7989-3D78-8DBA0098C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72BB4-58EA-D71A-AFD4-63EFFB0FA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BF64C-04D5-4ECD-3969-9C02DD957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EC21F-0918-8BE4-84FE-A873E3B30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04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3215A-EC7E-43F9-E987-02D1423F1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C1B91-1E17-5CDC-CCF6-A5C3115A74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D164A-4929-56EC-041A-4D87B1515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5CA831-8544-4180-8938-A99CE1148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BB9302-75C5-70AC-DF85-F3A1F6A43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980F2-C60B-267A-7289-5086879D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7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F42B8-2F44-E493-690C-9F2B5BB47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FF85C4-AA78-1AB2-D261-F2B9FC4A7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7EE4AA-7F8C-5FB3-6F4C-31344F5440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0FC8F5-ED6E-50B5-A9DE-C71048233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1EBC8B-FC10-D565-5177-A1BE8AA619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DE938B-1BE0-0B2B-0B5C-111726322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33DF2F-7305-016C-30D2-4D2968BF5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AA6F81-9D46-58D4-7DB1-DBEB26781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81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2312F-8306-D06C-6923-4517EC58F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5829FE-2F32-B77D-E881-A95CA5166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00AC4-B468-F46B-3A5B-72D061206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EBD53D-D33E-3AB7-99CC-C8D6FCB53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2727C5-3305-03A7-5D82-88BD18B5B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E7D516-859E-9A66-42A2-1CBF771D2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21963-92D4-CBAC-EC7E-6745D9C3B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1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73DAA-2082-FF78-C60A-903441695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DF2C3-1A7A-AE8D-449A-E73E16E91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135EBF-4F9E-AF01-D2A9-5FE42FE50F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8A5CC-3204-3E40-9173-EDBBC6750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B0F8E-0A64-1501-39C1-EE9425C41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9E7FA-C5EE-87F0-F11D-82F2BE164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1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09B65-62FD-5F28-F7CE-867209FA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E0449B-9BD8-80AF-34E7-253D26A3BE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EFAE59-A0D6-C96C-06D9-BCE8D17C5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36092-D653-3E66-7A58-9C98899EB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5097A-B80B-B8D3-28A8-27FAE062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A453A-46EF-DD5C-DF8D-9A87CA2D0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2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9AA812-D1CF-9189-1511-F1B3E6AD9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135CE-ACCB-7D84-B0FF-70BDE96DC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3BD81-2BEE-4023-05A9-41D1E9259A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6A21C-A1C8-40FE-A46F-FC2A665F7CDF}" type="datetimeFigureOut">
              <a:rPr lang="en-US" smtClean="0"/>
              <a:t>9/12/25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E3070-10D5-C957-55FA-2897EBA644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93D7C-B28D-ACA2-EA81-6A53B3C4D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12009-EE08-4A71-980C-6B46090FA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7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9142" y="70915"/>
            <a:ext cx="11148969" cy="137084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lo-LA" sz="3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Phetsarath OT" panose="02000500000000020004" pitchFamily="2" charset="0"/>
              </a:rPr>
              <a:t>ກະສິກຳເພື່ອໂພຊະນາການ </a:t>
            </a:r>
          </a:p>
          <a:p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ngsana New" panose="02020603050405020304" pitchFamily="18" charset="-34"/>
              </a:rPr>
              <a:t>Nutrition-Sensitive Agriculture</a:t>
            </a:r>
            <a:endParaRPr lang="en-US" sz="3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839" y="2058827"/>
            <a:ext cx="6907096" cy="1040236"/>
          </a:xfrm>
        </p:spPr>
        <p:txBody>
          <a:bodyPr>
            <a:normAutofit fontScale="90000"/>
          </a:bodyPr>
          <a:lstStyle/>
          <a:p>
            <a:pPr algn="l"/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               ບົດທີ 2: </a:t>
            </a:r>
            <a:b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ອົງປະກອບຫຼັກຂອງກະສິກຳເພື່ອໂພຊະນາການ ແລະ ອາຫານເພືອສຸຂະພາບ</a:t>
            </a:r>
            <a:endParaRPr lang="en-US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8840" y="4608159"/>
            <a:ext cx="6410896" cy="1830496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lo-LA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ອຈ. ທັນສະໄຫມ ເດດພະຄຸນ</a:t>
            </a:r>
            <a:r>
              <a:rPr lang="en-US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, (</a:t>
            </a:r>
            <a:r>
              <a:rPr lang="en-US" sz="1800" b="1" dirty="0" err="1">
                <a:latin typeface="Saysettha OT" panose="020B0504020207020204" pitchFamily="34" charset="-34"/>
                <a:cs typeface="Saysettha OT" panose="020B0504020207020204" pitchFamily="34" charset="-34"/>
              </a:rPr>
              <a:t>Thansamay</a:t>
            </a:r>
            <a:r>
              <a:rPr lang="en-US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 </a:t>
            </a:r>
            <a:r>
              <a:rPr lang="en-US" sz="1800" b="1" dirty="0" err="1">
                <a:latin typeface="Saysettha OT" panose="020B0504020207020204" pitchFamily="34" charset="-34"/>
                <a:cs typeface="Saysettha OT" panose="020B0504020207020204" pitchFamily="34" charset="-34"/>
              </a:rPr>
              <a:t>Dethphkhoune</a:t>
            </a:r>
            <a:r>
              <a:rPr lang="en-US" sz="1800" b="1" dirty="0">
                <a:latin typeface="Saysettha OT" panose="020B0504020207020204" pitchFamily="34" charset="-34"/>
                <a:cs typeface="Saysettha OT" panose="020B0504020207020204" pitchFamily="34" charset="-34"/>
              </a:rPr>
              <a:t>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lo-LA" sz="1800" dirty="0">
                <a:latin typeface="Saysettha OT" panose="020B0504020207020204" pitchFamily="34" charset="-34"/>
                <a:cs typeface="Saysettha OT" panose="020B0504020207020204" pitchFamily="34" charset="-34"/>
              </a:rPr>
              <a:t>ພາກວິຊາ ເສດຖະກິດຊົນນະບົດ ແລະ ເຕັກໂນໂລຊີ ອາຫານ, ຄະນະກະເສດສາດ, ມະຫາວິທະຍາໄລແຫ່ງຊາດ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800" dirty="0">
                <a:latin typeface="Saysettha OT" panose="020B0504020207020204" pitchFamily="34" charset="-34"/>
                <a:cs typeface="Saysettha OT" panose="020B0504020207020204" pitchFamily="34" charset="-34"/>
              </a:rPr>
              <a:t>Rural Economics and Food Technology, Faculty of Agriculture, </a:t>
            </a:r>
            <a:r>
              <a:rPr lang="en-US" sz="1800" dirty="0" err="1">
                <a:latin typeface="Saysettha OT" panose="020B0504020207020204" pitchFamily="34" charset="-34"/>
                <a:cs typeface="Saysettha OT" panose="020B0504020207020204" pitchFamily="34" charset="-34"/>
              </a:rPr>
              <a:t>NUoL</a:t>
            </a:r>
            <a:endParaRPr lang="en-US" sz="1800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800" dirty="0">
                <a:latin typeface="Saysettha OT" panose="020B0504020207020204" pitchFamily="34" charset="-34"/>
                <a:cs typeface="Saysettha OT" panose="020B0504020207020204" pitchFamily="34" charset="-34"/>
              </a:rPr>
              <a:t>Dthansamay@gmail.com, Tel: +856 2096539515</a:t>
            </a:r>
          </a:p>
        </p:txBody>
      </p:sp>
      <p:sp>
        <p:nvSpPr>
          <p:cNvPr id="7" name="Rectangle 6"/>
          <p:cNvSpPr/>
          <p:nvPr/>
        </p:nvSpPr>
        <p:spPr>
          <a:xfrm>
            <a:off x="7258468" y="6438655"/>
            <a:ext cx="829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200" dirty="0"/>
              <a:t>© ISTOCK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578839" y="4356485"/>
            <a:ext cx="5247313" cy="14183"/>
          </a:xfrm>
          <a:prstGeom prst="line">
            <a:avLst/>
          </a:prstGeom>
          <a:ln w="57150" cmpd="thinThick"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566B75D-3052-402D-974A-C7C865FE9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468" y="1383376"/>
            <a:ext cx="3918518" cy="28752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FE1FBC-191D-4862-89AD-08D0930DB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467" y="4279055"/>
            <a:ext cx="3918519" cy="242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437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8B723-1E68-6688-A47B-51126F4D3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356" y="1608841"/>
            <a:ext cx="5816827" cy="417052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ອົງປະກອບຂອງສານເຄມີຈາກທໍາມະຊາດ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ຫລື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ສານທີ່ໃຊ້ສຳລັບຮ່າງກາຍມະນຸດໃນການຮັກສາ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metabolism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ການເຮັດໜ້າທີ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່ໆ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ເໜາະສົມຂອງມັນ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ແມ່ນຂະບວນການບໍາລຸງລ້ຽງ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;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ມັນແມ່ນຂະບວນທີ່ເຮັດໃຫ້ຮ່າງກາຍດູດຊືມອາຫານ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ນຳໃຊ້ໃນການຈະເລີ</a:t>
            </a:r>
            <a:r>
              <a:rPr lang="lo-LA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ເຕີບໂຕ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ການສຶກສາກ່ຽວກັບອາຫານ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)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ແລະຄວາມຮູ້ທີ່ວ່າຮ່າງກາຍຂອງເຮົານຳໃຊ້ມັນແນວໃດ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ມັນແມ່ນຄວາມຮູ້ທາງດ້ານ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”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ໂພຊະນາການ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”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DE892C-A679-4481-9725-B5D134D37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197" y="1608842"/>
            <a:ext cx="5533378" cy="42681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D55E4ED-4635-4F9D-905D-3BE2CB97D47C}"/>
              </a:ext>
            </a:extLst>
          </p:cNvPr>
          <p:cNvSpPr txBox="1"/>
          <p:nvPr/>
        </p:nvSpPr>
        <p:spPr>
          <a:xfrm>
            <a:off x="712433" y="386969"/>
            <a:ext cx="529775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lo-LA" sz="3600" b="1" dirty="0">
                <a:solidFill>
                  <a:srgbClr val="00B0F0"/>
                </a:solidFill>
              </a:rPr>
              <a:t>2  </a:t>
            </a:r>
            <a:r>
              <a:rPr lang="lo-LA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 </a:t>
            </a:r>
            <a:endParaRPr lang="en-US" sz="3600" b="1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574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2" name="Rectangle 5126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133" name="Freeform: Shape 5128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31" name="Arc 5130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761E0B-AE2A-5796-0A78-7F1067BC9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379" y="102438"/>
            <a:ext cx="9318399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2.</a:t>
            </a:r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1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ຄວາມສຳຄັນຂອງສານອາຫານຕໍ່ຮ່າງກາຍ</a:t>
            </a:r>
            <a:endParaRPr lang="en-US" sz="3600" b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DE4C8-80DB-C293-A719-D79E74F0F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833" y="1612903"/>
            <a:ext cx="6090782" cy="34740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ພວກເຮົາແບ່ງອອກເປັນດັ່ງນີ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້: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ຄາໂບໄຮເດຣດ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: (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ທາດແປ້ງ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ນໍ້າຕານ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ແລະໄຍອາຫານ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);</a:t>
            </a:r>
          </a:p>
          <a:p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ໂປຣຕີນ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: (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ຈາກພືດ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ຊີ້ນ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) 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ໄຂມັນ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: (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ໄຂມັນແຂງ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ນໍ້າມັນ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)</a:t>
            </a:r>
            <a:endParaRPr lang="lo-LA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  <a:sym typeface="Wingdings" pitchFamily="2" charset="2"/>
            </a:endParaRPr>
          </a:p>
          <a:p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ວິຕາມິນ</a:t>
            </a:r>
            <a:r>
              <a:rPr lang="en-US" sz="2000" dirty="0">
                <a:solidFill>
                  <a:srgbClr val="002060"/>
                </a:solidFill>
              </a:rPr>
              <a:t>: Vitamins A, D, E and K; B-Complex, including folate and Vitamin C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  <a:sym typeface="Wingdings" pitchFamily="2" charset="2"/>
            </a:endParaRPr>
          </a:p>
          <a:p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ແຮ່ທາດ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ທາດເຫລັກ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ສັງກະສີ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ເຄວຊ້ຽມ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  <a:sym typeface="Wingdings" pitchFamily="2" charset="2"/>
              </a:rPr>
              <a:t>, </a:t>
            </a:r>
            <a:r>
              <a:rPr lang="en-US" sz="2000" dirty="0">
                <a:solidFill>
                  <a:srgbClr val="002060"/>
                </a:solidFill>
              </a:rPr>
              <a:t>, iodine, sodium, potassium, phosphorus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ເພື່ອໃຫ້ໄດ້ຮັບສານອາຫານທີ່ພຽງພໍຄືການກິນອາຫານທີ່ຫລາກຫລາຍ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F2AD5E-BA3F-47A5-9EAA-D1CE2F513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456" y="1530439"/>
            <a:ext cx="5095703" cy="32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57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61E0B-AE2A-5796-0A78-7F1067BC9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379" y="102438"/>
            <a:ext cx="9318399" cy="713991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2.</a:t>
            </a:r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1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ຄວາມສຳຄັນຂອງສານອາຫານຕໍ່ຮ່າງກາຍ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DE4C8-80DB-C293-A719-D79E74F0F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08" y="1010821"/>
            <a:ext cx="7377341" cy="4210849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Avenir" panose="02000503020000020003" pitchFamily="2" charset="0"/>
                <a:ea typeface="Times New Roman" panose="02020603050405020304" pitchFamily="18" charset="0"/>
              </a:rPr>
              <a:t>Calcium</a:t>
            </a:r>
            <a:r>
              <a:rPr lang="en-US" sz="1600" dirty="0">
                <a:latin typeface="Avenir" panose="02000503020000020003" pitchFamily="2" charset="0"/>
                <a:ea typeface="Times New Roman" panose="02020603050405020304" pitchFamily="18" charset="0"/>
              </a:rPr>
              <a:t>: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ປວດຮາກ</a:t>
            </a:r>
            <a:r>
              <a:rPr lang="en-US" sz="1600" dirty="0">
                <a:latin typeface="Saysettha OT" panose="020B0504020207020204" pitchFamily="34" charset="-34"/>
                <a:ea typeface="Times New Roman" panose="02020603050405020304" pitchFamily="18" charset="0"/>
              </a:rPr>
              <a:t>,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ເຈັບກ້າມ(ໃນກໍລະນີຮ້າຍແຮງ)</a:t>
            </a:r>
            <a:r>
              <a:rPr lang="en-US" sz="1600" dirty="0">
                <a:latin typeface="Saysettha OT" panose="020B0504020207020204" pitchFamily="34" charset="-34"/>
                <a:ea typeface="Times New Roman" panose="02020603050405020304" pitchFamily="18" charset="0"/>
              </a:rPr>
              <a:t>,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ກະດູກຫັກ</a:t>
            </a:r>
            <a:r>
              <a:rPr lang="en-US" sz="1600" dirty="0">
                <a:latin typeface="Saysettha OT" panose="020B0504020207020204" pitchFamily="34" charset="-34"/>
                <a:ea typeface="Times New Roman" panose="02020603050405020304" pitchFamily="18" charset="0"/>
              </a:rPr>
              <a:t>,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ກ້າມເນື້ອ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Avenir" panose="02000503020000020003" pitchFamily="2" charset="0"/>
                <a:ea typeface="Times New Roman" panose="02020603050405020304" pitchFamily="18" charset="0"/>
              </a:rPr>
              <a:t>Magnesium</a:t>
            </a:r>
            <a:r>
              <a:rPr lang="en-US" sz="1600" dirty="0">
                <a:latin typeface="Avenir" panose="02000503020000020003" pitchFamily="2" charset="0"/>
                <a:ea typeface="Times New Roman" panose="02020603050405020304" pitchFamily="18" charset="0"/>
              </a:rPr>
              <a:t>: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ຈັງຫວະຫົວໃຈເຕັ້ນບໍ່ປົກກະຕິ (ຈັງຫວະເຕັ້ນ)</a:t>
            </a:r>
            <a:r>
              <a:rPr lang="en-US" sz="1600" dirty="0">
                <a:latin typeface="Saysettha OT" panose="020B0504020207020204" pitchFamily="34" charset="-34"/>
                <a:ea typeface="Times New Roman" panose="02020603050405020304" pitchFamily="18" charset="0"/>
              </a:rPr>
              <a:t>,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ຊັກ</a:t>
            </a:r>
            <a:r>
              <a:rPr lang="en-US" sz="1600" dirty="0">
                <a:latin typeface="Saysettha OT" panose="020B0504020207020204" pitchFamily="34" charset="-34"/>
                <a:ea typeface="Times New Roman" panose="02020603050405020304" pitchFamily="18" charset="0"/>
              </a:rPr>
              <a:t>,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ວິນຫົວ</a:t>
            </a:r>
            <a:r>
              <a:rPr lang="en-US" sz="1600" dirty="0">
                <a:latin typeface="Saysettha OT" panose="020B0504020207020204" pitchFamily="34" charset="-34"/>
                <a:ea typeface="Times New Roman" panose="02020603050405020304" pitchFamily="18" charset="0"/>
              </a:rPr>
              <a:t>,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ອ່ອນເພຍ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Avenir" panose="02000503020000020003" pitchFamily="2" charset="0"/>
                <a:ea typeface="Times New Roman" panose="02020603050405020304" pitchFamily="18" charset="0"/>
              </a:rPr>
              <a:t>Selenium</a:t>
            </a:r>
            <a:r>
              <a:rPr lang="en-US" sz="1600" dirty="0">
                <a:latin typeface="Avenir" panose="02000503020000020003" pitchFamily="2" charset="0"/>
                <a:ea typeface="Times New Roman" panose="02020603050405020304" pitchFamily="18" charset="0"/>
              </a:rPr>
              <a:t>: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ການເຮັດວຽກຂອງຫົວໃຈຜິດປົກກະຕິ</a:t>
            </a:r>
            <a:r>
              <a:rPr lang="en-US" sz="1600" dirty="0">
                <a:latin typeface="Saysettha OT" panose="020B0504020207020204" pitchFamily="34" charset="-34"/>
                <a:ea typeface="Times New Roman" panose="02020603050405020304" pitchFamily="18" charset="0"/>
              </a:rPr>
              <a:t>,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ຫົວໃຈຂະຫຍາຍໃຫຍ່ຂື້ນ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Avenir" panose="02000503020000020003" pitchFamily="2" charset="0"/>
                <a:ea typeface="Times New Roman" panose="02020603050405020304" pitchFamily="18" charset="0"/>
              </a:rPr>
              <a:t>Folic acid</a:t>
            </a:r>
            <a:r>
              <a:rPr lang="en-US" sz="1600" dirty="0">
                <a:latin typeface="Avenir" panose="02000503020000020003" pitchFamily="2" charset="0"/>
                <a:ea typeface="Times New Roman" panose="02020603050405020304" pitchFamily="18" charset="0"/>
              </a:rPr>
              <a:t>: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ພະຍາດເລືອດຈາງ</a:t>
            </a:r>
            <a:r>
              <a:rPr lang="en-US" sz="1600" dirty="0">
                <a:latin typeface="Saysettha OT" panose="020B0504020207020204" pitchFamily="34" charset="-34"/>
                <a:ea typeface="Times New Roman" panose="02020603050405020304" pitchFamily="18" charset="0"/>
              </a:rPr>
              <a:t>,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ເໝື່ອຍລ້າ.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Avenir" panose="02000503020000020003" pitchFamily="2" charset="0"/>
                <a:ea typeface="Times New Roman" panose="02020603050405020304" pitchFamily="18" charset="0"/>
              </a:rPr>
              <a:t>Vitamin C</a:t>
            </a:r>
            <a:r>
              <a:rPr lang="lo-LA" sz="1600" dirty="0">
                <a:latin typeface="Avenir" panose="02000503020000020003" pitchFamily="2" charset="0"/>
                <a:ea typeface="Times New Roman" panose="02020603050405020304" pitchFamily="18" charset="0"/>
              </a:rPr>
              <a:t>: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ການປິ່ນປົວບາດແຜຊ້າລົງ.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Avenir" panose="02000503020000020003" pitchFamily="2" charset="0"/>
                <a:ea typeface="Times New Roman" panose="02020603050405020304" pitchFamily="18" charset="0"/>
              </a:rPr>
              <a:t>Beta-carotene (Vitamin A)</a:t>
            </a:r>
            <a:r>
              <a:rPr lang="lo-LA" sz="1600" dirty="0">
                <a:latin typeface="Avenir" panose="02000503020000020003" pitchFamily="2" charset="0"/>
                <a:ea typeface="Times New Roman" panose="02020603050405020304" pitchFamily="18" charset="0"/>
              </a:rPr>
              <a:t>: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ຄວາມເສຍຫາຍຕາ (ເຊັ່ນ: ຊ່ວຍການເບິ່ງເຫັນໃນຕອນກາງຄືນ)</a:t>
            </a:r>
            <a:r>
              <a:rPr lang="en-US" sz="1600" dirty="0">
                <a:latin typeface="Saysettha OT" panose="020B0504020207020204" pitchFamily="34" charset="-34"/>
                <a:ea typeface="Times New Roman" panose="02020603050405020304" pitchFamily="18" charset="0"/>
              </a:rPr>
              <a:t>, </a:t>
            </a:r>
            <a:r>
              <a:rPr lang="lo-LA" sz="1600" dirty="0">
                <a:latin typeface="Times New Roman" panose="02020603050405020304" pitchFamily="18" charset="0"/>
                <a:ea typeface="Times New Roman" panose="02020603050405020304" pitchFamily="18" charset="0"/>
                <a:cs typeface="Saysettha OT" panose="020B0504020207020204" pitchFamily="34" charset="-34"/>
              </a:rPr>
              <a:t>ຜິວຫນັງແຫ້ງ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Avenir" panose="02000503020000020003" pitchFamily="2" charset="0"/>
                <a:ea typeface="Times New Roman" panose="02020603050405020304" pitchFamily="18" charset="0"/>
              </a:rPr>
              <a:t>Vitamin E</a:t>
            </a:r>
            <a:r>
              <a:rPr lang="lo-LA" sz="1600" dirty="0">
                <a:latin typeface="Avenir" panose="02000503020000020003" pitchFamily="2" charset="0"/>
                <a:ea typeface="Times New Roman" panose="02020603050405020304" pitchFamily="18" charset="0"/>
              </a:rPr>
              <a:t>:</a:t>
            </a:r>
            <a:r>
              <a:rPr kumimoji="0" lang="lo-LA" altLang="en-US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ປັນສານຕ້ານອະນຸມູນອິສະລະ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kumimoji="0" lang="lo-LA" altLang="en-US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ຊ່ວຍປົກປ້ອງຈຸລັງຂອງຮ່າງກາຍຈາກການທໍາລາຍແລະຫຼຸດຜ່ອນຄວາມສ່ຽງຂອງພະຍາດຊໍາເຮື້ອ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endParaRPr kumimoji="0" lang="lo-LA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Phetsarath OT" panose="02000500000000020004" pitchFamily="2" charset="0"/>
                <a:ea typeface="Times New Roman" panose="02020603050405020304" pitchFamily="18" charset="0"/>
                <a:cs typeface="Phetsarath OT" panose="02000500000000020004" pitchFamily="2" charset="0"/>
              </a:rPr>
              <a:t>Omega-3 </a:t>
            </a:r>
            <a:r>
              <a:rPr lang="lo-LA" sz="1600" dirty="0">
                <a:latin typeface="Phetsarath OT" panose="02000500000000020004" pitchFamily="2" charset="0"/>
                <a:ea typeface="Times New Roman" panose="02020603050405020304" pitchFamily="18" charset="0"/>
                <a:cs typeface="Phetsarath OT" panose="02000500000000020004" pitchFamily="2" charset="0"/>
              </a:rPr>
              <a:t>ຊ່ວຍໃນການບຳລຸງສະໜອງ ແລະ ຫົວໃຈ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Phetsarath OT" panose="02000500000000020004" pitchFamily="2" charset="0"/>
                <a:ea typeface="Times New Roman" panose="02020603050405020304" pitchFamily="18" charset="0"/>
                <a:cs typeface="Phetsarath OT" panose="02000500000000020004" pitchFamily="2" charset="0"/>
              </a:rPr>
              <a:t>Protein </a:t>
            </a:r>
            <a:r>
              <a:rPr lang="lo-LA" sz="1600" dirty="0">
                <a:latin typeface="Phetsarath OT" panose="02000500000000020004" pitchFamily="2" charset="0"/>
                <a:ea typeface="Times New Roman" panose="02020603050405020304" pitchFamily="18" charset="0"/>
                <a:cs typeface="Phetsarath OT" panose="02000500000000020004" pitchFamily="2" charset="0"/>
              </a:rPr>
              <a:t>ຊ່ວຍຄວບຄຸ່ມການເຮັດວຽກຕ່າງຂອງລະບົບໃນການກາຍ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Iron </a:t>
            </a:r>
            <a:r>
              <a:rPr lang="lo-LA" sz="1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ເສີມສ້າງງພຸ້ມຕ້ານທາຍໃນຮ່າງກາຍ</a:t>
            </a:r>
            <a:endParaRPr lang="en-US" sz="16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02FA9-C846-45C7-B039-48C0094E0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2549" y="925018"/>
            <a:ext cx="4429538" cy="528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82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FF1A7-3465-0ED4-55F7-30B4EE4BF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74" y="205327"/>
            <a:ext cx="113538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 </a:t>
            </a:r>
            <a:r>
              <a:rPr lang="en-US" sz="3600" b="1" dirty="0" err="1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ຄວາມຕ້ອງການອາຫານ</a:t>
            </a:r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3600" b="1" dirty="0" err="1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ໂພຊະນາການຕະຫລອດຊີວິດ</a:t>
            </a:r>
            <a:endParaRPr lang="en-US" sz="3600" b="1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11CBC-E95F-C5C5-0CBE-6767561E9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194" y="1142044"/>
            <a:ext cx="6139649" cy="491252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200" b="1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ຄວາມຕ້ອງການໂພຊະນາການໂດຍທົ່ວໄປ</a:t>
            </a:r>
            <a:r>
              <a:rPr lang="en-US" sz="2200" b="1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:</a:t>
            </a:r>
            <a:r>
              <a:rPr lang="en-US" sz="22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2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ບັນຫາສຸຂະພາບທັງຫລາຍແມ່ນກ່ຽວພັນກັບໂພຊະນາການ</a:t>
            </a:r>
            <a:r>
              <a:rPr lang="en-US" sz="22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lang="en-US" sz="22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ມັນສຳຄັນ</a:t>
            </a:r>
            <a:r>
              <a:rPr lang="en-US" sz="2200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ທີ່ຕ້ອງຮູ</a:t>
            </a:r>
            <a:r>
              <a:rPr lang="en-US" sz="2200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 </a:t>
            </a:r>
            <a:r>
              <a:rPr lang="en-US" sz="2200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200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200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ເຮັດຕາມຄຳແນະນຳຂອງ</a:t>
            </a:r>
            <a:r>
              <a:rPr lang="en-US" sz="2200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FOOD PYRAMID </a:t>
            </a:r>
            <a:r>
              <a:rPr lang="en-US" sz="2200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200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200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ຄຳແນະນຳໃນການກິນອາຫານ</a:t>
            </a:r>
            <a:endParaRPr lang="en-US" sz="2200" b="0" i="0" dirty="0">
              <a:solidFill>
                <a:srgbClr val="444444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200" b="1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ໂພຊະນາການທີ່ດີ</a:t>
            </a:r>
            <a:r>
              <a:rPr lang="en-US" sz="2200" b="1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:</a:t>
            </a:r>
            <a:r>
              <a:rPr lang="en-US" sz="22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1). </a:t>
            </a:r>
            <a:r>
              <a:rPr lang="en-US" sz="22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ຕໍ່ຕ້ານພະຍາດ</a:t>
            </a:r>
            <a:r>
              <a:rPr lang="en-US" sz="22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; 2).  </a:t>
            </a:r>
            <a:r>
              <a:rPr lang="en-US" sz="22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ຊ່ວຍລຸດເວລາໃນການຟັກຟື້ນ</a:t>
            </a:r>
            <a:r>
              <a:rPr lang="en-US" sz="22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; 3). </a:t>
            </a:r>
            <a:r>
              <a:rPr lang="en-US" sz="22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ສະໜອງພະລັງງານ</a:t>
            </a:r>
            <a:r>
              <a:rPr lang="en-US" sz="22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2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200" b="1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ການອອກກຳລັງກາຍ</a:t>
            </a:r>
            <a:r>
              <a:rPr lang="en-US" sz="22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ແມ່ນສຳຄັນຕະຫລອດວົງຈອນຊີວິດ</a:t>
            </a:r>
            <a:endParaRPr lang="en-US" sz="2200" b="0" i="0" dirty="0">
              <a:solidFill>
                <a:srgbClr val="444444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ປະລິມານຂອງ</a:t>
            </a:r>
            <a:r>
              <a:rPr lang="en-US" sz="2200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FIBER </a:t>
            </a:r>
            <a:r>
              <a:rPr lang="en-US" sz="2200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ທີ່ເໜາະສົມແມ່ນຊ່ວຍໂດຍກົງສຳລັບການປົກປ້ອງບັນຫາສຸຂະພາບຕ່າງ</a:t>
            </a:r>
            <a:r>
              <a:rPr lang="en-US" sz="2200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ໆ</a:t>
            </a:r>
            <a:endParaRPr lang="en-US" sz="2200" b="0" i="0" dirty="0">
              <a:solidFill>
                <a:srgbClr val="444444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8CEBAB-5FE5-43E3-A6AA-2D532D041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466" y="1743723"/>
            <a:ext cx="4627465" cy="26000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D82285-734C-4189-A6AB-1151BC4E6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093257" y="4456888"/>
            <a:ext cx="4341182" cy="206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37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6B385-E32E-2706-F3A6-3C250B052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3.1 </a:t>
            </a:r>
            <a:r>
              <a:rPr lang="en-US" sz="3600" b="1" dirty="0" err="1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ຄວາມຕ້ອງການໂພຊະນາການໃນລະຫວ່າງຖືພາ</a:t>
            </a:r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endParaRPr lang="en-US" sz="3600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A1BF9-1D61-CA0F-6EF5-2FA943844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976" y="1520856"/>
            <a:ext cx="10773792" cy="1252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ໂພຊະນາການໃນເວລາຖືພາ</a:t>
            </a:r>
            <a:r>
              <a:rPr lang="en-US" sz="20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ພັດທະນາການທີ່ເໜາະສົມ</a:t>
            </a:r>
            <a:r>
              <a:rPr lang="en-US" sz="2000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ແມ່ນຂຶ້ນຢູ່ກັບສານອາຫານທີ່ເໜາະສົມ.</a:t>
            </a:r>
            <a:r>
              <a:rPr lang="en-US" sz="20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ອາຫານສາມາດມີຜົນກະທົບທັງຕໍ</a:t>
            </a:r>
            <a:r>
              <a:rPr lang="en-US" sz="20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 </a:t>
            </a:r>
            <a:r>
              <a:rPr lang="en-US" sz="20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</a:t>
            </a:r>
            <a:r>
              <a:rPr lang="en-US" sz="20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 </a:t>
            </a:r>
            <a:r>
              <a:rPr lang="en-US" sz="20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ລູກໃນທ້ອງ</a:t>
            </a:r>
            <a:r>
              <a:rPr lang="en-US" sz="20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lang="en-US" sz="20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ຖ້າແມ</a:t>
            </a:r>
            <a:r>
              <a:rPr lang="en-US" sz="20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 </a:t>
            </a:r>
            <a:r>
              <a:rPr lang="en-US" sz="20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ກິນອາຫານທີ່ມີສາອາຫານບໍ່ພຽງພໍ</a:t>
            </a:r>
            <a:r>
              <a:rPr lang="en-US" sz="20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ສານອາຫານຈະຖືກດູດອອກຈາກຮ່າງກາຍຂອງແມ</a:t>
            </a:r>
            <a:r>
              <a:rPr lang="en-US" sz="2000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50C20F-A375-4255-B90A-A11317D13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007" y="2422881"/>
            <a:ext cx="5264458" cy="39483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61C2B1-BCE6-4C6C-95D3-C2811AEAD30F}"/>
              </a:ext>
            </a:extLst>
          </p:cNvPr>
          <p:cNvSpPr txBox="1"/>
          <p:nvPr/>
        </p:nvSpPr>
        <p:spPr>
          <a:xfrm>
            <a:off x="713172" y="2914080"/>
            <a:ext cx="5856303" cy="2823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FOLATE  </a:t>
            </a:r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ແມ່ນຊ່ວຍປົກປ້ອງຄວາມເສຍຫາຍທາງລະບົບປະສາດ (ສະໝອງ ແລະ ໄຂສັນຫລັງ) ແລະຄວນໃຫ້ແມ່ກິນ ກ່ອນການຖືພາ.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ແມ່ຈະຕ້ອງການ</a:t>
            </a:r>
            <a:r>
              <a:rPr lang="en-US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PROTEIN </a:t>
            </a:r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ຫລາຍຂຶ້ນເພື່ອຊ່ວຍໃນການຈະເລີນເຕີບໂຕຂອງລູກໃນທ້ອງ ແລະ ຄົນສ່ວນຫລາຍກໍ່ກິນອາຫານພຽງພໍຕໍ່ຄວາມຕ້ອງການທີ່ເພີ່ມຂຶ້ນແລ້ວ</a:t>
            </a:r>
          </a:p>
        </p:txBody>
      </p:sp>
    </p:spTree>
    <p:extLst>
      <p:ext uri="{BB962C8B-B14F-4D97-AF65-F5344CB8AC3E}">
        <p14:creationId xmlns:p14="http://schemas.microsoft.com/office/powerpoint/2010/main" val="3380317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01733-9E59-E27D-1B3A-EE8F23D82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76112"/>
            <a:ext cx="11353801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</a:t>
            </a:r>
            <a:r>
              <a:rPr lang="lo-LA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1.1</a:t>
            </a:r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i="0" dirty="0" err="1">
                <a:solidFill>
                  <a:srgbClr val="00B0F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ຄວາມໃຈກ່ຽວກັບຄວາມຕ້ອງການພະລັງງານຂອງເຈົ້າ</a:t>
            </a:r>
            <a:r>
              <a:rPr lang="en-US" sz="3600" b="1" i="0" dirty="0">
                <a:solidFill>
                  <a:srgbClr val="00B0F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(</a:t>
            </a:r>
            <a:r>
              <a:rPr lang="en-US" sz="3600" b="1" i="0" dirty="0" err="1">
                <a:solidFill>
                  <a:srgbClr val="00B0F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ເວລາຖືພາ</a:t>
            </a:r>
            <a:r>
              <a:rPr lang="en-US" sz="3600" b="1" i="0" dirty="0">
                <a:solidFill>
                  <a:srgbClr val="00B0F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)</a:t>
            </a:r>
            <a:endParaRPr lang="en-US" sz="3600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A10D0-A773-9EE0-0332-C24E79AFA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690" y="2160968"/>
            <a:ext cx="5849646" cy="276613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22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ໂດຍທົ່ວໄປ</a:t>
            </a:r>
            <a:r>
              <a:rPr lang="en-US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ໄລຍະ</a:t>
            </a:r>
            <a:r>
              <a:rPr lang="en-US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3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ເດືອນທຳອິດ</a:t>
            </a:r>
            <a:r>
              <a:rPr lang="en-US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ແມ່ນຕ້ອງການ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ຕ້ອງການເພີ່ມປະລິມານ</a:t>
            </a:r>
            <a:r>
              <a:rPr lang="en-US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ເຄວລໍລີ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ປະມານ 70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ເຄວລໍລີ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ໄລຍະ</a:t>
            </a:r>
            <a:r>
              <a:rPr lang="en-US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3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-6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ເດືອນ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ແມ່ນຕ້ອງການ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ຕ້ອງການເພີ່ມປະລິມານ</a:t>
            </a:r>
            <a:r>
              <a:rPr lang="en-US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ເຄວລໍລີ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ປະມານ 260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ເຄວລໍລີ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ໄລຍະ</a:t>
            </a:r>
            <a:r>
              <a:rPr lang="en-US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6-7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ເດືອນ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ແມ່ນຕ້ອງການ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ຕ້ອງການເພີ່ມປະລິມານ</a:t>
            </a:r>
            <a:r>
              <a:rPr lang="en-US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ເຄວລໍລີ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ປະມານ 500 </a:t>
            </a:r>
            <a:r>
              <a:rPr lang="en-US" sz="22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ເຄວລໍລີ</a:t>
            </a:r>
            <a:r>
              <a:rPr lang="lo-LA" sz="22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  <a:p>
            <a:pPr algn="just">
              <a:lnSpc>
                <a:spcPct val="100000"/>
              </a:lnSpc>
            </a:pPr>
            <a:endParaRPr lang="en-US" sz="22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2AD9C8-9473-4D61-BB02-E46228F8D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845" y="1447974"/>
            <a:ext cx="5287722" cy="52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90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7" name="Rectangle 2086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23E3BE-7716-F534-224B-78C2B5457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625" y="-1029796"/>
            <a:ext cx="7405560" cy="1906863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</a:t>
            </a:r>
            <a:r>
              <a:rPr lang="lo-LA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1.2</a:t>
            </a:r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ອາຫານເສີມສຳລັບແມ່ຖືພາ</a:t>
            </a:r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CBBA3-F94E-FDFD-E4C0-BA9169311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625" y="1466109"/>
            <a:ext cx="5106243" cy="486367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i="0" dirty="0">
                <a:solidFill>
                  <a:srgbClr val="002060"/>
                </a:solidFill>
                <a:effectLst/>
                <a:latin typeface="Open Sans" panose="020B0606030504020204" pitchFamily="34" charset="0"/>
              </a:rPr>
              <a:t>CALCIUM </a:t>
            </a:r>
            <a:r>
              <a:rPr lang="en-US" sz="200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ແມ່ນຈຳເປັນສຳລັບກະດູກ</a:t>
            </a:r>
            <a:endParaRPr lang="en-US" sz="200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ການສະສົມທາດເຫລັກແມ່ນຈຳເປັນສຳລັບການເກີດ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ເນື່ອງຈາກນົມແມ່ອຸດົມໄປດ້ວຍທາດເຫລັກ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ຄວນກິນນົມເພີ່ມ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ຜັກໃບຂຽວໃນແຕ່ລະມື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້.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ຄວນໄດ້ຮັບວິຕາມິນໃນແຕ່ລະມື້ກ່ອນການເກີດ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ແຕ່ຄວນມ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ີການປຶກສາແພດດ້ານຮ່າງກາຍນຳ</a:t>
            </a:r>
            <a:endParaRPr lang="en-US" sz="2000" dirty="0">
              <a:solidFill>
                <a:srgbClr val="002060"/>
              </a:solidFill>
              <a:latin typeface="Open Sans" panose="020B0606030504020204" pitchFamily="34" charset="0"/>
              <a:cs typeface="Phetsarath OT" panose="02000500000000020004" pitchFamily="2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cs typeface="Phetsarath OT" panose="02000500000000020004" pitchFamily="2" charset="0"/>
              </a:rPr>
              <a:t>ແມ່ບໍຄວນໄດ້ຮັບເ</a:t>
            </a:r>
            <a:r>
              <a:rPr lang="en-US" sz="2000" dirty="0" err="1">
                <a:solidFill>
                  <a:srgbClr val="002060"/>
                </a:solidFill>
                <a:latin typeface="Open Sans" panose="020B0606030504020204" pitchFamily="34" charset="0"/>
                <a:cs typeface="Phetsarath OT" panose="02000500000000020004" pitchFamily="2" charset="0"/>
              </a:rPr>
              <a:t>ກີນ</a:t>
            </a:r>
            <a:r>
              <a:rPr lang="en-US" sz="2000" dirty="0">
                <a:solidFill>
                  <a:srgbClr val="002060"/>
                </a:solidFill>
                <a:latin typeface="Open Sans" panose="020B0606030504020204" pitchFamily="34" charset="0"/>
                <a:cs typeface="Phetsarath OT" panose="02000500000000020004" pitchFamily="2" charset="0"/>
              </a:rPr>
              <a:t> 25-35 </a:t>
            </a:r>
            <a:r>
              <a:rPr lang="en-US" sz="2000" dirty="0" err="1">
                <a:solidFill>
                  <a:srgbClr val="002060"/>
                </a:solidFill>
                <a:latin typeface="Open Sans" panose="020B0606030504020204" pitchFamily="34" charset="0"/>
              </a:rPr>
              <a:t>lbs</a:t>
            </a:r>
            <a:r>
              <a:rPr lang="en-US" sz="2000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Open Sans" panose="020B0606030504020204" pitchFamily="34" charset="0"/>
                <a:cs typeface="Phetsarath OT" panose="02000500000000020004" pitchFamily="2" charset="0"/>
              </a:rPr>
              <a:t>ອີງໃສ່ລວງສູງ</a:t>
            </a:r>
            <a:r>
              <a:rPr lang="en-US" sz="2000" dirty="0">
                <a:solidFill>
                  <a:srgbClr val="002060"/>
                </a:solidFill>
                <a:latin typeface="Open Sans" panose="020B0606030504020204" pitchFamily="34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Open Sans" panose="020B0606030504020204" pitchFamily="34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Open Sans" panose="020B0606030504020204" pitchFamily="34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Open Sans" panose="020B0606030504020204" pitchFamily="34" charset="0"/>
                <a:cs typeface="Phetsarath OT" panose="02000500000000020004" pitchFamily="2" charset="0"/>
              </a:rPr>
              <a:t>ນໍ້າໜັກກ່ອນການຖືພາ</a:t>
            </a:r>
            <a:endParaRPr lang="en-US" sz="2000" b="0" i="0" dirty="0">
              <a:solidFill>
                <a:srgbClr val="002060"/>
              </a:solidFill>
              <a:effectLst/>
              <a:latin typeface="Open Sans" panose="020B0606030504020204" pitchFamily="34" charset="0"/>
            </a:endParaRPr>
          </a:p>
        </p:txBody>
      </p:sp>
      <p:pic>
        <p:nvPicPr>
          <p:cNvPr id="2056" name="Picture 8" descr="1,600+ Pregnancy Nutrition Illustrations, Royalty-Free Vector Graphics &amp;  Clip Art - iStock | Pregnancy exercise, Pregnancy test, Nutritional  supplement">
            <a:extLst>
              <a:ext uri="{FF2B5EF4-FFF2-40B4-BE49-F238E27FC236}">
                <a16:creationId xmlns:a16="http://schemas.microsoft.com/office/drawing/2014/main" id="{7FED2604-39A9-15CD-147A-642953178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" r="-3" b="13071"/>
          <a:stretch/>
        </p:blipFill>
        <p:spPr bwMode="auto">
          <a:xfrm>
            <a:off x="6670323" y="290934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regnancy healthy eating in pictures | Raising Children Network">
            <a:extLst>
              <a:ext uri="{FF2B5EF4-FFF2-40B4-BE49-F238E27FC236}">
                <a16:creationId xmlns:a16="http://schemas.microsoft.com/office/drawing/2014/main" id="{AB66D13E-D777-78EF-59C1-99795A8DC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3268" b="-2"/>
          <a:stretch/>
        </p:blipFill>
        <p:spPr bwMode="auto">
          <a:xfrm>
            <a:off x="5033335" y="719206"/>
            <a:ext cx="3047400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egnancy healthy eating in pictures | Raising Children Network">
            <a:extLst>
              <a:ext uri="{FF2B5EF4-FFF2-40B4-BE49-F238E27FC236}">
                <a16:creationId xmlns:a16="http://schemas.microsoft.com/office/drawing/2014/main" id="{E00D4631-7C26-DF6E-329E-27F9E1A6A5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713"/>
          <a:stretch/>
        </p:blipFill>
        <p:spPr bwMode="auto">
          <a:xfrm>
            <a:off x="7475367" y="-164074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790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556266-4221-5BED-949C-AD314A7C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012285"/>
          </a:xfrm>
        </p:spPr>
        <p:txBody>
          <a:bodyPr anchor="b">
            <a:normAutofit/>
          </a:bodyPr>
          <a:lstStyle/>
          <a:p>
            <a:r>
              <a:rPr lang="en-US" sz="3600" b="1" i="0" dirty="0">
                <a:solidFill>
                  <a:srgbClr val="00B0F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3.</a:t>
            </a:r>
            <a:r>
              <a:rPr lang="lo-LA" sz="3600" b="1" i="0" dirty="0">
                <a:solidFill>
                  <a:srgbClr val="00B0F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2</a:t>
            </a:r>
            <a:r>
              <a:rPr lang="en-US" sz="3600" b="1" i="0" dirty="0">
                <a:solidFill>
                  <a:srgbClr val="00B0F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i="0" dirty="0" err="1">
                <a:solidFill>
                  <a:srgbClr val="00B0F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ການລ້ຽງລູກດ້ວຍນົມແມ</a:t>
            </a:r>
            <a:r>
              <a:rPr lang="en-US" sz="3600" b="1" i="0" dirty="0">
                <a:solidFill>
                  <a:srgbClr val="00B0F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 </a:t>
            </a:r>
            <a:endParaRPr lang="en-US" sz="36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58716-1784-E402-9F5B-AC838B62E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04843"/>
            <a:ext cx="6929138" cy="4548145"/>
          </a:xfrm>
        </p:spPr>
        <p:txBody>
          <a:bodyPr anchor="t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0" i="0" dirty="0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ແມ່ຄວນແນ່ວ່າແມ່ໄດ້ຮັບສານອາຫານພຽງພໍໃນທົດແທນສານອາຫານທີ່ໄປຢູ່ໃນນົມແລ້ວ, </a:t>
            </a:r>
            <a:r>
              <a:rPr lang="en-US" sz="2000" b="0" i="0" dirty="0" err="1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th-TH" sz="2000" b="0" i="0" dirty="0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ກິນອາຫານພຽງພໍເພື່ອສ້າງພະລັງງານໃນນໍ້ານົມຂອງແມ</a:t>
            </a:r>
            <a:r>
              <a:rPr lang="en-US" sz="2000" b="0" i="0" dirty="0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</a:t>
            </a:r>
          </a:p>
          <a:p>
            <a:pPr algn="just">
              <a:lnSpc>
                <a:spcPct val="100000"/>
              </a:lnSpc>
            </a:pPr>
            <a:r>
              <a:rPr lang="en-US" sz="20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ແມ່ຈະຫິວນໍ້າຫລາຍຂຶ້ນເມື່ອໃຫ້ນົມລູກ</a:t>
            </a:r>
            <a:r>
              <a:rPr lang="en-US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lang="en-US" sz="20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ຈຳເປັນຕ້ອງກິນອາຫານທີ່ເປັນຂອງເຫລວຫລາຍຂຶ້ນ</a:t>
            </a:r>
            <a:r>
              <a:rPr lang="en-US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ເພື່ອໃຫ້ທົດແທນການສູນເສຍນໍ້າ</a:t>
            </a:r>
            <a:r>
              <a:rPr lang="en-US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lang="en-US" sz="20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ພະຍາຍາມກິນອາຫານຈາກຜະລິດຕະພັນນົມໃຫ້ໄດ</a:t>
            </a:r>
            <a:r>
              <a:rPr lang="en-US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້ 3ຢ່າງຫລືຫລາຍກວ່າ.​</a:t>
            </a: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ແມ່ຈະຕ້ອງໄດ້ດື່ມນໍ້າ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8ຈອກ </a:t>
            </a:r>
            <a:r>
              <a:rPr lang="en-US" sz="2000" b="0" i="0" dirty="0" err="1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ຕໍໍ່ມື້ເພື່ອສ້າງນໍ້ານົມ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ຄົບຕາມຄວນຕ້ອງການຂອງແມ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່. </a:t>
            </a:r>
            <a:endParaRPr lang="en-US" sz="2000" dirty="0">
              <a:solidFill>
                <a:srgbClr val="202124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ບໍ່ຄວນນຳໃຊ້ຢາ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ຫລື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ດື່ມ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ALCOHOL </a:t>
            </a:r>
            <a:r>
              <a:rPr lang="en-US" sz="20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ເພາະມັນຈະໄປຫາລູກໂດຍຜ່ານນໍ້ານົມແມ</a:t>
            </a:r>
            <a:r>
              <a:rPr lang="en-US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່</a:t>
            </a:r>
            <a:endParaRPr lang="en-US" sz="2000" b="0" i="0" dirty="0"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3074" name="Picture 2" descr="Mother breastfeeding her baby in Laos | Over 40% of Laos chi ...">
            <a:extLst>
              <a:ext uri="{FF2B5EF4-FFF2-40B4-BE49-F238E27FC236}">
                <a16:creationId xmlns:a16="http://schemas.microsoft.com/office/drawing/2014/main" id="{6CEA72B1-2C42-E0BA-F344-126ED26811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" r="32304" b="1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143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431" name="Rectangle 16424">
            <a:extLst>
              <a:ext uri="{FF2B5EF4-FFF2-40B4-BE49-F238E27FC236}">
                <a16:creationId xmlns:a16="http://schemas.microsoft.com/office/drawing/2014/main" id="{1A042C51-0ACE-419E-A039-04AD72522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433" name="Group 16426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428" name="Rectangle 16427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29" name="Rectangle 16428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30" name="Rectangle 16429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32" name="Rectangle 16431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D0F2B4-73CE-E891-AB32-9DCF25239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746" y="544958"/>
            <a:ext cx="4928291" cy="1035781"/>
          </a:xfrm>
        </p:spPr>
        <p:txBody>
          <a:bodyPr anchor="ctr"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</a:t>
            </a:r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ອາຫານສຳລັບເດັກອ່ອນ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C242D-05AE-11AF-EF4E-91F26510B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885" y="1399579"/>
            <a:ext cx="5973835" cy="4913462"/>
          </a:xfrm>
        </p:spPr>
        <p:txBody>
          <a:bodyPr anchor="ctr"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6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ເດັກອ</a:t>
            </a:r>
            <a:r>
              <a:rPr lang="en-US" sz="26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່ອນຈະນຳໃຊ້ທາດເຫລັກທີ່ສະສົມໄວ</a:t>
            </a:r>
            <a:r>
              <a:rPr lang="en-US" sz="2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້, </a:t>
            </a:r>
            <a:r>
              <a:rPr lang="en-US" sz="26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ເພາະໃນນົມແມ່ມີທາດເຫລັກໜ້ອຍ</a:t>
            </a:r>
            <a:r>
              <a:rPr lang="en-US" sz="2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6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ເດັກອ່ອນຈະຕ້ອງການໄຂມັນ</a:t>
            </a:r>
            <a:r>
              <a:rPr lang="en-US" sz="2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ວິຕາມິນທີ່ລະລາຍໃນນໍ້າ</a:t>
            </a:r>
            <a:r>
              <a:rPr lang="en-US" sz="2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ລວມທັງ</a:t>
            </a:r>
            <a:r>
              <a:rPr lang="en-US" sz="2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600" dirty="0">
                <a:solidFill>
                  <a:srgbClr val="002060"/>
                </a:solidFill>
                <a:latin typeface="Open Sans" panose="020B0606030504020204" pitchFamily="34" charset="0"/>
              </a:rPr>
              <a:t> riboflavin, niacinB-5 and vitamin C</a:t>
            </a:r>
          </a:p>
          <a:p>
            <a:pPr algn="just">
              <a:lnSpc>
                <a:spcPct val="150000"/>
              </a:lnSpc>
            </a:pPr>
            <a:r>
              <a:rPr lang="en-US" sz="26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ໃນທ້າຍປີທຳອິກນໍ້າໜັກຂອງເດັກຈະຄູນ</a:t>
            </a:r>
            <a:r>
              <a:rPr lang="en-US" sz="26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3. </a:t>
            </a:r>
            <a:r>
              <a:rPr lang="en-US" sz="26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ດັ່ງນັ້ນ</a:t>
            </a:r>
            <a:r>
              <a:rPr lang="en-US" sz="26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6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ມັນຈິງສຳຄັນທີ່ຈະໃຫ້ເດັກໄດ້ສານອາຫານທີ່ເຂົ້າຕ້ອງການ</a:t>
            </a:r>
            <a:endParaRPr lang="en-US" sz="26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26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</a:t>
            </a:r>
            <a:r>
              <a:rPr lang="en-US" sz="26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ດັກເກີດໃໝ່ຈະເປັນຕ້ອງໄດ້ໃຫ້ນົມ</a:t>
            </a:r>
            <a:r>
              <a:rPr lang="en-US" sz="2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7-8ຄັ້ງຕໍ່ມື້. 2 </a:t>
            </a:r>
            <a:r>
              <a:rPr lang="en-US" sz="26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ເດືອນຕໍ່ມາໃຫ</a:t>
            </a:r>
            <a:r>
              <a:rPr lang="en-US" sz="2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 5 </a:t>
            </a:r>
            <a:r>
              <a:rPr lang="en-US" sz="26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ຄັ້ງກໍພຽງພໍ</a:t>
            </a:r>
            <a:r>
              <a:rPr lang="en-US" sz="26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endParaRPr lang="en-US" sz="2600" dirty="0">
              <a:solidFill>
                <a:srgbClr val="002060"/>
              </a:solidFill>
              <a:latin typeface="Open Sans" panose="020B0606030504020204" pitchFamily="34" charset="0"/>
              <a:cs typeface="Phetsarath OT" panose="02000500000000020004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2600" b="0" i="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cs typeface="Phetsarath OT" panose="02000500000000020004" pitchFamily="2" charset="0"/>
              </a:rPr>
              <a:t>ນົມແມ</a:t>
            </a:r>
            <a:r>
              <a:rPr lang="en-US" sz="2600" dirty="0" err="1">
                <a:solidFill>
                  <a:srgbClr val="002060"/>
                </a:solidFill>
                <a:latin typeface="Open Sans" panose="020B0606030504020204" pitchFamily="34" charset="0"/>
                <a:cs typeface="Phetsarath OT" panose="02000500000000020004" pitchFamily="2" charset="0"/>
              </a:rPr>
              <a:t>່ແມ່ນຮັບຮູ້ວ່າເປັນອາຫານທີ່ດີສຸດສຳລັບການພັດທະນາສະໝອງ</a:t>
            </a:r>
            <a:endParaRPr lang="en-US" sz="2600" b="0" i="0" dirty="0">
              <a:solidFill>
                <a:srgbClr val="002060"/>
              </a:solidFill>
              <a:effectLst/>
              <a:latin typeface="Open Sans" panose="020B0606030504020204" pitchFamily="34" charset="0"/>
            </a:endParaRPr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  <p:pic>
        <p:nvPicPr>
          <p:cNvPr id="16386" name="Picture 2" descr="Laos | World Food Programme">
            <a:extLst>
              <a:ext uri="{FF2B5EF4-FFF2-40B4-BE49-F238E27FC236}">
                <a16:creationId xmlns:a16="http://schemas.microsoft.com/office/drawing/2014/main" id="{EDB33161-8207-4227-38E5-38848A71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743"/>
          <a:stretch/>
        </p:blipFill>
        <p:spPr bwMode="auto">
          <a:xfrm>
            <a:off x="6788384" y="613148"/>
            <a:ext cx="2212848" cy="213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Nutrition during COVID-19 | UNICEF Lao People's Democratic Republic">
            <a:extLst>
              <a:ext uri="{FF2B5EF4-FFF2-40B4-BE49-F238E27FC236}">
                <a16:creationId xmlns:a16="http://schemas.microsoft.com/office/drawing/2014/main" id="{D56459C1-CB9E-4FA0-C85A-6FBF64FC0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9" r="13801" b="3"/>
          <a:stretch/>
        </p:blipFill>
        <p:spPr bwMode="auto">
          <a:xfrm>
            <a:off x="9140952" y="613147"/>
            <a:ext cx="2212848" cy="213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Laos - 1,000 days Program Phase 2 | UNICEF Lao People's Democratic Republic">
            <a:extLst>
              <a:ext uri="{FF2B5EF4-FFF2-40B4-BE49-F238E27FC236}">
                <a16:creationId xmlns:a16="http://schemas.microsoft.com/office/drawing/2014/main" id="{39EF4F68-1EF1-AAC5-01EE-5E20765C55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" r="1" b="1"/>
          <a:stretch/>
        </p:blipFill>
        <p:spPr bwMode="auto">
          <a:xfrm>
            <a:off x="6788383" y="2884516"/>
            <a:ext cx="4565417" cy="332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434" name="Straight Connector 16433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010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5" name="Rectangle 1741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92CE66-6824-81E1-F841-2FEBF838F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13" y="243602"/>
            <a:ext cx="9304347" cy="1043798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</a:t>
            </a:r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ອາຫານສຳລັບເດັກອ່ອນ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741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B6617-038D-6FE8-2152-FC5B2DEF4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1911493"/>
            <a:ext cx="6713552" cy="4707968"/>
          </a:xfrm>
        </p:spPr>
        <p:txBody>
          <a:bodyPr anchor="t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ເດັກອ່ອນມີກະເພະາທີ່ນ້ອຍ</a:t>
            </a:r>
            <a:r>
              <a:rPr lang="en-US" sz="2000" b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b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ຈຳເປັນຕ້ອງໄດ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້ໃຫ້ອາຫານອ່ອນ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ແລະປະລິມານໜ້ອຍເລື່ອຍ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ໆ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ໃນແຕ່ລະມື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ນອກຈາກທັນຍາພືດ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ພືດປະເພດຫົວແລ້ວ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ໃຫ້ອາຫານທີ່ຫລາກຫລາຍ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-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ໂດຍສະເພາະອາຫານທີ່ໄດ້ຈາກສັດ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ຜະລິດຕະພັນນົມ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ໄຂ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່,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ຊີ້ນ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ສັກປີກ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),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ໝາກໄມ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ຜັກ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ທຸກໆມື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້.</a:t>
            </a:r>
          </a:p>
          <a:p>
            <a:pPr algn="just">
              <a:lnSpc>
                <a:spcPct val="110000"/>
              </a:lnSpc>
            </a:pP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ເດັກອ່ອນບໍ່ຄວນດື່ມນົມງົວ</a:t>
            </a:r>
            <a:r>
              <a:rPr lang="en-US" sz="2000" b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ຈົນກວ່າເຂົ້າເຈົ້າອາຍຸ</a:t>
            </a:r>
            <a:r>
              <a:rPr lang="en-US" sz="2000" b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ປີ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ເມື່ອແມ່ບໍ່ມີນົມໃນໄລຍະຫລັງ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6ເດືອນ,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ນົມທຸກຢ່າງສາມາດດື່ມໄດ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</a:t>
            </a:r>
          </a:p>
          <a:p>
            <a:pPr algn="just">
              <a:lnSpc>
                <a:spcPct val="110000"/>
              </a:lnSpc>
            </a:pP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ເດັກນ້ອຍສາມາດກິນອາຫານແຂງໃນລະຫວ່າງອາຍຸ</a:t>
            </a:r>
            <a:r>
              <a:rPr lang="en-US" sz="2000" b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6ເດືອນກັບເຂົ້າ</a:t>
            </a:r>
          </a:p>
          <a:p>
            <a:pPr algn="just">
              <a:lnSpc>
                <a:spcPct val="110000"/>
              </a:lnSpc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ຕໍ່ມາ</a:t>
            </a: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ພວກເຂົ້າຄວນກິນຜັກ</a:t>
            </a:r>
            <a:r>
              <a:rPr lang="en-US" sz="2000" b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b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ຕາມດ້ວຍ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ໜາກໄມ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</a:t>
            </a:r>
          </a:p>
          <a:p>
            <a:pPr algn="just">
              <a:lnSpc>
                <a:spcPct val="110000"/>
              </a:lnSpc>
            </a:pP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ໜາກໄມ້ຫວານ</a:t>
            </a:r>
            <a:r>
              <a:rPr lang="en-US" sz="2000" b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b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ພວກເຂົາອາດມັກຜັກໜ້ອຍກວ່າໝາກໄມ້ຖ້າເຮົາເອົາໝາກໄມ້ໃຫ້ກິນກ່ອນ</a:t>
            </a:r>
            <a:r>
              <a:rPr lang="en-US" sz="2000" b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.​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n-US" sz="15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10000"/>
              </a:lnSpc>
            </a:pPr>
            <a:endParaRPr lang="en-US" sz="12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17410" name="Picture 2" descr="solid foods | IYCF Image Bank">
            <a:extLst>
              <a:ext uri="{FF2B5EF4-FFF2-40B4-BE49-F238E27FC236}">
                <a16:creationId xmlns:a16="http://schemas.microsoft.com/office/drawing/2014/main" id="{CF6D3E64-96DD-ADCA-72D5-0D080D0F1F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343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823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576C-92B7-6B35-0787-74FBECEA8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423" y="715916"/>
            <a:ext cx="105156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o-LA" sz="44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ກິດຈະກໍາກ່ອນການຮຽນ</a:t>
            </a:r>
          </a:p>
          <a:p>
            <a:pPr marL="0" indent="0" algn="ctr">
              <a:buNone/>
            </a:pPr>
            <a:r>
              <a:rPr lang="en-US" sz="4400" b="1" dirty="0"/>
              <a:t>Pre-learning activities</a:t>
            </a:r>
          </a:p>
          <a:p>
            <a:pPr marL="0" indent="0" algn="ctr">
              <a:buNone/>
            </a:pPr>
            <a:endParaRPr lang="en-US" sz="4400" b="1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DD08-FAC2-D879-6D43-38A25FC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731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2CE66-6824-81E1-F841-2FEBF838F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</a:t>
            </a:r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ອາຫານສຳລັບເດັກອ່ອນ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B6617-038D-6FE8-2152-FC5B2DEF4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1911493"/>
            <a:ext cx="6769340" cy="4707968"/>
          </a:xfrm>
        </p:spPr>
        <p:txBody>
          <a:bodyPr anchor="t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ສຸດທ້າຍພວກເຂົາສາມາດກິນຊີ້ນ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ຫລືສັດປີກ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</a:p>
          <a:p>
            <a:pPr algn="just">
              <a:lnSpc>
                <a:spcPct val="11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ພວກເຂົາຄວນກິນໃໝ່ອາຫານ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ຊ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ະດຽວຕໍ່ຄັ້ງເພື່ອຫລີ້ກຫລ້ຽງອາການພູມແພ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</a:t>
            </a:r>
          </a:p>
          <a:p>
            <a:pPr algn="just">
              <a:lnSpc>
                <a:spcPct val="110000"/>
              </a:lnSpc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ລະຫວ່າງ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6-8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ເດືອນ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ພວກເຂົາສາມາດດື່ມນໍ້າເປັນຈອກ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ພໍ່ແມ່ສາມາດເພີ່ມອາຫານໃຫ້ເດັກຢໍ້າເມື່ອເດັກ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1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ປີ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ຖ້າມີແຂ້ວປົ່ງ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</a:p>
          <a:p>
            <a:pPr algn="just">
              <a:lnSpc>
                <a:spcPct val="110000"/>
              </a:lnSpc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ເດັກມີກະເພ</a:t>
            </a:r>
            <a:r>
              <a:rPr lang="lo-LA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າະ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ທີ່ນ້ອຍ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ມັນບໍ່ສາມາດໃສ່ອາຫານໄດ້ຫລາຍໃນເວລາດຽວ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ພວກເຂົາຕ້ອງການມີຄາບອາຫານຫວ່າງເພື່ອຊ່ວຍໃຫ່ໄດ້ຮັບພະລັງງານ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ສານອາຫານທີ່ພຽງພໍ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1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ອາຫານຫວ່າງທີ່ມີສານອາຫານຫລາຍ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ລວມມີ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: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ນໍ້າໝາກໄມ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້,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ນົມ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ໝາກໄມ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ຜັກສີເຫລືອງ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ຂຽວ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ຊີ້ນສຸກ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ອາຫານທີ່ບໍ່ມີລົດຫວານ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10000"/>
              </a:lnSpc>
            </a:pPr>
            <a:endParaRPr lang="en-US" sz="12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17410" name="Picture 2" descr="solid foods | IYCF Image Bank">
            <a:extLst>
              <a:ext uri="{FF2B5EF4-FFF2-40B4-BE49-F238E27FC236}">
                <a16:creationId xmlns:a16="http://schemas.microsoft.com/office/drawing/2014/main" id="{CF6D3E64-96DD-ADCA-72D5-0D080D0F1F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343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89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53" name="Rectangle 18452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54F87C-40A3-0B43-9B1D-483B3D004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63" y="330664"/>
            <a:ext cx="8057093" cy="827182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</a:t>
            </a:r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4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ອາຫານສໍາລັບເດັກໃນໄວຮຽນ</a:t>
            </a:r>
            <a:endParaRPr lang="en-US" sz="3600" b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18434" name="Picture 2" descr="STRENGTHENED FOOD SYSTEMS – PATHS TO A BETTER FUTURE | United Nations in Lao  PDR">
            <a:extLst>
              <a:ext uri="{FF2B5EF4-FFF2-40B4-BE49-F238E27FC236}">
                <a16:creationId xmlns:a16="http://schemas.microsoft.com/office/drawing/2014/main" id="{6096063D-A57A-047B-31A7-48BCFD9F98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9" r="14547"/>
          <a:stretch/>
        </p:blipFill>
        <p:spPr bwMode="auto">
          <a:xfrm>
            <a:off x="8305756" y="642795"/>
            <a:ext cx="1825415" cy="171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55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A21E8-59A4-6292-FED8-3ABF3C0C5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52" y="2358933"/>
            <a:ext cx="7429513" cy="36721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ຂະໜາດ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ສັດສ່ວນຂອງອາຫນທີ່ເດັກແມ່ນໜ້ອຍກວ່າຜູ້ໃຫຍ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່.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ໂດຍທົ່ວໄປຄວນໃຫ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 1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ບ່ວງຂອງອາຫານເດັກມີຫລາກຫລາຍອາຫານຕາມເກນອາຍຸຂອງເຂົາ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ເດັກນ້ອຍຕ້ອງການອາຫານທີ່ມີສານອາຫານທີ່</a:t>
            </a:r>
            <a:r>
              <a:rPr lang="en-US" sz="2000" b="1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ຫລາກຫລາຍ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ໃນປະລິມາໜ້ອຍ</a:t>
            </a:r>
            <a:r>
              <a:rPr lang="en-US" sz="2000" b="1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ເລື່ອຍ</a:t>
            </a:r>
            <a:r>
              <a:rPr lang="en-US" sz="2000" b="1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ໆ</a:t>
            </a:r>
            <a:endParaRPr lang="en-US" sz="2000" b="1" dirty="0">
              <a:solidFill>
                <a:srgbClr val="002060"/>
              </a:solidFill>
              <a:latin typeface="Open Sans" panose="020B0606030504020204" pitchFamily="34" charset="0"/>
              <a:cs typeface="Phetsarath OT" panose="02000500000000020004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2000" i="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cs typeface="Phetsarath OT" panose="02000500000000020004" pitchFamily="2" charset="0"/>
              </a:rPr>
              <a:t>ຕ້ອງຮັບປະກັນວ່າເຂົາກິນອາຫານເຊົ້າ</a:t>
            </a:r>
            <a:r>
              <a:rPr lang="en-US" sz="2000" i="0" dirty="0">
                <a:solidFill>
                  <a:srgbClr val="002060"/>
                </a:solidFill>
                <a:effectLst/>
                <a:latin typeface="Open Sans" panose="020B0606030504020204" pitchFamily="34" charset="0"/>
                <a:cs typeface="Phetsarath OT" panose="02000500000000020004" pitchFamily="2" charset="0"/>
              </a:rPr>
              <a:t>, </a:t>
            </a:r>
            <a:r>
              <a:rPr lang="en-US" sz="2000" i="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cs typeface="Phetsarath OT" panose="02000500000000020004" pitchFamily="2" charset="0"/>
              </a:rPr>
              <a:t>ທ່ຽງ</a:t>
            </a:r>
            <a:r>
              <a:rPr lang="en-US" sz="2000" i="0" dirty="0">
                <a:solidFill>
                  <a:srgbClr val="002060"/>
                </a:solidFill>
                <a:effectLst/>
                <a:latin typeface="Open Sans" panose="020B0606030504020204" pitchFamily="34" charset="0"/>
                <a:cs typeface="Phetsarath OT" panose="02000500000000020004" pitchFamily="2" charset="0"/>
              </a:rPr>
              <a:t> </a:t>
            </a:r>
            <a:r>
              <a:rPr lang="en-US" sz="2000" i="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cs typeface="Phetsarath OT" panose="02000500000000020004" pitchFamily="2" charset="0"/>
              </a:rPr>
              <a:t>ແລະ</a:t>
            </a:r>
            <a:r>
              <a:rPr lang="en-US" sz="2000" i="0" dirty="0">
                <a:solidFill>
                  <a:srgbClr val="002060"/>
                </a:solidFill>
                <a:effectLst/>
                <a:latin typeface="Open Sans" panose="020B0606030504020204" pitchFamily="34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Open Sans" panose="020B0606030504020204" pitchFamily="34" charset="0"/>
                <a:cs typeface="Phetsarath OT" panose="02000500000000020004" pitchFamily="2" charset="0"/>
              </a:rPr>
              <a:t>ແລງ</a:t>
            </a:r>
            <a:endParaRPr lang="en-US" sz="2000" dirty="0">
              <a:solidFill>
                <a:srgbClr val="002060"/>
              </a:solidFill>
              <a:latin typeface="Open Sans" panose="020B0606030504020204" pitchFamily="34" charset="0"/>
              <a:cs typeface="Phetsarath OT" panose="02000500000000020004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200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ອາຫານຫວ່າງສາມາດເພີ່ມໄດ້ຖ້າເຂົາບໍ່ສາມາດກິນອາຫານທີ່ພຽງພໍໄດ</a:t>
            </a:r>
            <a:r>
              <a:rPr lang="en-US" sz="200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ພາ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ເດັກກິນອາຫານໃໝ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່ໆ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ໃນແຕ່ລະຄັ້ງ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ບໍ່ແມ່ນດົນໆຄັ້ງ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ບໍ່ຄວນໃຊ້ອາຫານເປັນການລົງໂທດ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ຫລືໃຫ້ລາງວັນ</a:t>
            </a:r>
            <a:endParaRPr lang="en-US" sz="2000" b="0" i="0" dirty="0">
              <a:solidFill>
                <a:srgbClr val="002060"/>
              </a:solidFill>
              <a:effectLst/>
              <a:latin typeface="Open Sans" panose="020B0606030504020204" pitchFamily="34" charset="0"/>
            </a:endParaRPr>
          </a:p>
        </p:txBody>
      </p:sp>
      <p:pic>
        <p:nvPicPr>
          <p:cNvPr id="18438" name="Picture 6" descr="World Food Programme - In the Luang Prabang province of Lao PDR, WFP school  meals are paired with school gardens, hygiene initiatives and literacy  programmes. With the strength to grow both mentally">
            <a:extLst>
              <a:ext uri="{FF2B5EF4-FFF2-40B4-BE49-F238E27FC236}">
                <a16:creationId xmlns:a16="http://schemas.microsoft.com/office/drawing/2014/main" id="{30B43E40-3A8D-DBB1-DBCA-531932B9F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5757" y="2304785"/>
            <a:ext cx="3439400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ow to eat well while staying home ? | UNICEF Lao People's Democratic  Republic">
            <a:extLst>
              <a:ext uri="{FF2B5EF4-FFF2-40B4-BE49-F238E27FC236}">
                <a16:creationId xmlns:a16="http://schemas.microsoft.com/office/drawing/2014/main" id="{97A5140C-3E3D-EF99-8FC6-91747F805F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815"/>
          <a:stretch/>
        </p:blipFill>
        <p:spPr bwMode="auto">
          <a:xfrm>
            <a:off x="8305756" y="4358181"/>
            <a:ext cx="3572566" cy="189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230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6C61D-873D-AED9-1BD8-6BBD22A69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o-LA" sz="32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3.4.1 </a:t>
            </a:r>
            <a:r>
              <a:rPr lang="en-US" sz="3200" b="1" dirty="0" err="1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ພໍ່ແມ່ຄວນກະຕຸ້ນໃຫ້ລູກກິນອາຫານເຊົ້າທີ່ດີ</a:t>
            </a:r>
            <a:endParaRPr lang="en-US" sz="3200" b="1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E7DF5-540B-B5E2-A000-05B5E980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998" y="1392976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ພໍ່ແມ່ຄວນກະຕຸ້ນໃຫ້ລູກກິນອາຫານເຊົ້າທີ່ດີ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ລວມທັງນົມ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ຫລືໂຍເກິດທີ່ມີໄຂມັນຕໍ່າ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ໄຟເບີສູງ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 (</a:t>
            </a: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ເຂົ້າໜ້ຽວ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), </a:t>
            </a: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ໂປຣຕີນຈາກເນີຍຖົ່ວ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ຊີດສ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ໝາກໄມ້ສຸກເຫລືອງ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; </a:t>
            </a: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ຊ່ວຍໃຫ້ດິນ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 2-3 </a:t>
            </a:r>
            <a:r>
              <a:rPr lang="en-US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ໜາກໄມ້ທ້ອງຖິ່ນທຸກມື</a:t>
            </a:r>
            <a:r>
              <a:rPr lang="en-US" dirty="0">
                <a:latin typeface="Phetsarath OT" panose="02000500000000020004" pitchFamily="2" charset="0"/>
                <a:cs typeface="Phetsarath OT" panose="02000500000000020004" pitchFamily="2" charset="0"/>
              </a:rPr>
              <a:t>້. </a:t>
            </a:r>
            <a:endParaRPr lang="en-US" b="0" i="0" dirty="0"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20000"/>
              </a:lnSpc>
            </a:pP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ລະວັງນໍ້າອັດລົມ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CAFFEINE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ນໍ້າຕານ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ຈະເຮັດໃຫ້ເດັກເບື່ອອາຫານ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ແລະນຳໄປສູ່ການບໍ່ກິນອາຫານທີ່ມີໂພຊະນາການສູງໄດ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</a:t>
            </a:r>
          </a:p>
          <a:p>
            <a:pPr>
              <a:lnSpc>
                <a:spcPct val="120000"/>
              </a:lnSpc>
            </a:pP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ເດັກທີ່ດື່ມນໍ້າໝາກໄມ້ຫລາຍ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ມີຄວາມສ່ຽງຕໍ່ການເພີ່ມນໍ້າໜັກ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ແລະເຮັດໃຫ້ບໍ່ຢາກອາຫານ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ເຊິ່ງຈະສູນເສຍໂປຣຕີນ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ເຄວຊ້ຽມ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ສານອາຫານທີ່ສໍາຄັນ</a:t>
            </a:r>
            <a:endParaRPr lang="en-US" dirty="0">
              <a:solidFill>
                <a:srgbClr val="444444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20000"/>
              </a:lnSpc>
            </a:pP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ເດັກຕໍ່າກວ່າ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2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ປີ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ຄວນດື່ມນົມທັງໝົດ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ເດັກກາຍ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2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ປີ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ຄວນດື່ມນົມ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1%</a:t>
            </a:r>
            <a:endParaRPr lang="en-US" b="0" i="0" dirty="0">
              <a:solidFill>
                <a:srgbClr val="444444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20000"/>
              </a:lnSpc>
            </a:pP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ຄຳແນະນຳໃນການກິນໄຟເບິ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ແມ່ນ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8g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ຕໍ່ມື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ສໍາລັບ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3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ປີ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ຫາ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23g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ຕໍ່ມື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ຈົນເຖິງ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18ປີ.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ເພື່ອໄດ້ຮັບປະລິມານດັ່ງກ່າວແມ່ນຕ້ອງກິນໝາກໄມ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ແລະຜັກຫລາຍ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ໆ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b="0" i="0" dirty="0" err="1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ຊີລຽວທີ່ມີ</a:t>
            </a:r>
            <a:r>
              <a:rPr lang="en-US" b="0" i="0" dirty="0">
                <a:solidFill>
                  <a:srgbClr val="444444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ໄຟເບີສູງ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ເຂົ້າກ້ອງ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endParaRPr lang="en-US" b="0" i="0" dirty="0">
              <a:solidFill>
                <a:srgbClr val="444444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20000"/>
              </a:lnSpc>
            </a:pP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ອາຫານເພື່ອສຸຂະພາບສໍາລັບເດັກ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ຄວນເນັ້ນໃສ່ການໃຫ້ພະລັງງານ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ເພື່ອຊ່ວຍໃນການເຕີບໂຕ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ພັດທະນາການ</a:t>
            </a:r>
            <a:r>
              <a:rPr lang="en-US" dirty="0">
                <a:solidFill>
                  <a:srgbClr val="444444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endParaRPr lang="en-US" b="0" i="0" dirty="0">
              <a:solidFill>
                <a:srgbClr val="444444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324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66" name="Rectangle 20549">
            <a:extLst>
              <a:ext uri="{FF2B5EF4-FFF2-40B4-BE49-F238E27FC236}">
                <a16:creationId xmlns:a16="http://schemas.microsoft.com/office/drawing/2014/main" id="{4C2AC11E-3162-4990-A36E-92B07ECF1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567" name="Rectangle 20551">
            <a:extLst>
              <a:ext uri="{FF2B5EF4-FFF2-40B4-BE49-F238E27FC236}">
                <a16:creationId xmlns:a16="http://schemas.microsoft.com/office/drawing/2014/main" id="{9073D962-D3D2-4A72-8593-65C213CBF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4" y="633619"/>
            <a:ext cx="4520912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CCC77-B46E-6FAF-D91B-D4639B7B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238" y="633619"/>
            <a:ext cx="4156295" cy="1106424"/>
          </a:xfrm>
        </p:spPr>
        <p:txBody>
          <a:bodyPr>
            <a:normAutofit/>
          </a:bodyPr>
          <a:lstStyle/>
          <a:p>
            <a:pPr algn="ctr"/>
            <a:r>
              <a:rPr lang="lo-LA" sz="28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3.4.2 </a:t>
            </a:r>
            <a:r>
              <a:rPr lang="en-US" sz="28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ໂລກຕຸ້ຍກຳລັງກາຍເປັນເລື່ອງປົກກະຕິສຳລັບເດັກ</a:t>
            </a:r>
            <a:endParaRPr lang="en-US" sz="2800" b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20568" name="Rectangle 20553">
            <a:extLst>
              <a:ext uri="{FF2B5EF4-FFF2-40B4-BE49-F238E27FC236}">
                <a16:creationId xmlns:a16="http://schemas.microsoft.com/office/drawing/2014/main" id="{2387511B-F6E1-4929-AC90-94FB8B6B0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5" y="118153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69" name="Rectangle 20555">
            <a:extLst>
              <a:ext uri="{FF2B5EF4-FFF2-40B4-BE49-F238E27FC236}">
                <a16:creationId xmlns:a16="http://schemas.microsoft.com/office/drawing/2014/main" id="{AA58F78C-27AB-465F-AA33-15E08AF26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6" y="2185416"/>
            <a:ext cx="3683187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6B946-D5DF-5A6F-CE80-7A69D1912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8296"/>
            <a:ext cx="3721608" cy="367845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ພໍ່ແມ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່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ຄວນຊ່ວຍໃຫ້ລູກມີຄວາມຫ້າວຫັນ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ໃຫ້ອາຫານຫວ່າງທີ່ມີພະລັງງານຕໍ່າ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ໂປຣຕີນ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ອາຫານເສີມທີ່ອຸດົມສົມບູນ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ແລະມີສຸຂະພາບ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ໃຫ້ໃນສັດສ່ວນປານກາງ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ຫລີກຫລ້ຽງການຢືນຢັນໃຫ້ເດັກລ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້າງຈານ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ຄວນໃຫ້ເດັກຍຸດກິນອາຫານເມື່ອເຂົາອີ່ມ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20486" name="Picture 6" descr="50 Best Healthy Snacks to Buy for Weight Loss — Eat This Not That">
            <a:extLst>
              <a:ext uri="{FF2B5EF4-FFF2-40B4-BE49-F238E27FC236}">
                <a16:creationId xmlns:a16="http://schemas.microsoft.com/office/drawing/2014/main" id="{3095DC01-686A-6461-BDB4-8C7A9D3171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6" r="5" b="8683"/>
          <a:stretch/>
        </p:blipFill>
        <p:spPr bwMode="auto">
          <a:xfrm>
            <a:off x="5233267" y="952570"/>
            <a:ext cx="3248351" cy="205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Want fast weight loss? The late night snacks you should and shouldn't be  eating – The Sun | The Sun">
            <a:extLst>
              <a:ext uri="{FF2B5EF4-FFF2-40B4-BE49-F238E27FC236}">
                <a16:creationId xmlns:a16="http://schemas.microsoft.com/office/drawing/2014/main" id="{0772A6BC-B479-2979-3C36-CCEE14E87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89914" y="896970"/>
            <a:ext cx="3248352" cy="216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Fighting Childhood Obesity - a Clarion Call - Positive Parenting">
            <a:extLst>
              <a:ext uri="{FF2B5EF4-FFF2-40B4-BE49-F238E27FC236}">
                <a16:creationId xmlns:a16="http://schemas.microsoft.com/office/drawing/2014/main" id="{ED858D14-C42B-9045-B83F-A66BD87CD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1" r="5" b="22080"/>
          <a:stretch/>
        </p:blipFill>
        <p:spPr bwMode="auto">
          <a:xfrm>
            <a:off x="5233268" y="3757080"/>
            <a:ext cx="3248352" cy="205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Obesity On The Rise In Indonesia - Asian Scientist Magazine">
            <a:extLst>
              <a:ext uri="{FF2B5EF4-FFF2-40B4-BE49-F238E27FC236}">
                <a16:creationId xmlns:a16="http://schemas.microsoft.com/office/drawing/2014/main" id="{5B39A155-58C6-0624-1AEA-61A807AAAF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3" r="-3" b="-3"/>
          <a:stretch/>
        </p:blipFill>
        <p:spPr bwMode="auto">
          <a:xfrm>
            <a:off x="8589914" y="3753395"/>
            <a:ext cx="3248352" cy="205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660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77" name="Rectangle 9276">
            <a:extLst>
              <a:ext uri="{FF2B5EF4-FFF2-40B4-BE49-F238E27FC236}">
                <a16:creationId xmlns:a16="http://schemas.microsoft.com/office/drawing/2014/main" id="{1EE285D5-8110-4AE6-AF36-F83E457E1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2C2127-828A-083F-D161-B065AD4F6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679" y="273711"/>
            <a:ext cx="4399872" cy="1642533"/>
          </a:xfrm>
        </p:spPr>
        <p:txBody>
          <a:bodyPr anchor="b">
            <a:normAutofit/>
          </a:bodyPr>
          <a:lstStyle/>
          <a:p>
            <a:pPr algn="ctr"/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3.5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ອາຫານສຳລັບນັກກິລາໄວໜຸ່ມ</a:t>
            </a:r>
            <a:endParaRPr lang="en-US" sz="3600" b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927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9328" y="2457800"/>
            <a:ext cx="3877056" cy="18288"/>
          </a:xfrm>
          <a:custGeom>
            <a:avLst/>
            <a:gdLst>
              <a:gd name="connsiteX0" fmla="*/ 0 w 3877056"/>
              <a:gd name="connsiteY0" fmla="*/ 0 h 18288"/>
              <a:gd name="connsiteX1" fmla="*/ 723717 w 3877056"/>
              <a:gd name="connsiteY1" fmla="*/ 0 h 18288"/>
              <a:gd name="connsiteX2" fmla="*/ 1447434 w 3877056"/>
              <a:gd name="connsiteY2" fmla="*/ 0 h 18288"/>
              <a:gd name="connsiteX3" fmla="*/ 1977299 w 3877056"/>
              <a:gd name="connsiteY3" fmla="*/ 0 h 18288"/>
              <a:gd name="connsiteX4" fmla="*/ 2623475 w 3877056"/>
              <a:gd name="connsiteY4" fmla="*/ 0 h 18288"/>
              <a:gd name="connsiteX5" fmla="*/ 3192109 w 3877056"/>
              <a:gd name="connsiteY5" fmla="*/ 0 h 18288"/>
              <a:gd name="connsiteX6" fmla="*/ 3877056 w 3877056"/>
              <a:gd name="connsiteY6" fmla="*/ 0 h 18288"/>
              <a:gd name="connsiteX7" fmla="*/ 3877056 w 3877056"/>
              <a:gd name="connsiteY7" fmla="*/ 18288 h 18288"/>
              <a:gd name="connsiteX8" fmla="*/ 3230880 w 3877056"/>
              <a:gd name="connsiteY8" fmla="*/ 18288 h 18288"/>
              <a:gd name="connsiteX9" fmla="*/ 2662245 w 3877056"/>
              <a:gd name="connsiteY9" fmla="*/ 18288 h 18288"/>
              <a:gd name="connsiteX10" fmla="*/ 2016069 w 3877056"/>
              <a:gd name="connsiteY10" fmla="*/ 18288 h 18288"/>
              <a:gd name="connsiteX11" fmla="*/ 1408664 w 3877056"/>
              <a:gd name="connsiteY11" fmla="*/ 18288 h 18288"/>
              <a:gd name="connsiteX12" fmla="*/ 840029 w 3877056"/>
              <a:gd name="connsiteY12" fmla="*/ 18288 h 18288"/>
              <a:gd name="connsiteX13" fmla="*/ 0 w 3877056"/>
              <a:gd name="connsiteY13" fmla="*/ 18288 h 18288"/>
              <a:gd name="connsiteX14" fmla="*/ 0 w 3877056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7056" h="18288" fill="none" extrusionOk="0">
                <a:moveTo>
                  <a:pt x="0" y="0"/>
                </a:moveTo>
                <a:cubicBezTo>
                  <a:pt x="155902" y="14477"/>
                  <a:pt x="567164" y="18992"/>
                  <a:pt x="723717" y="0"/>
                </a:cubicBezTo>
                <a:cubicBezTo>
                  <a:pt x="880270" y="-18992"/>
                  <a:pt x="1230427" y="-33316"/>
                  <a:pt x="1447434" y="0"/>
                </a:cubicBezTo>
                <a:cubicBezTo>
                  <a:pt x="1664441" y="33316"/>
                  <a:pt x="1866557" y="5702"/>
                  <a:pt x="1977299" y="0"/>
                </a:cubicBezTo>
                <a:cubicBezTo>
                  <a:pt x="2088041" y="-5702"/>
                  <a:pt x="2302485" y="24099"/>
                  <a:pt x="2623475" y="0"/>
                </a:cubicBezTo>
                <a:cubicBezTo>
                  <a:pt x="2944465" y="-24099"/>
                  <a:pt x="2993399" y="-19795"/>
                  <a:pt x="3192109" y="0"/>
                </a:cubicBezTo>
                <a:cubicBezTo>
                  <a:pt x="3390819" y="19795"/>
                  <a:pt x="3581349" y="-26551"/>
                  <a:pt x="3877056" y="0"/>
                </a:cubicBezTo>
                <a:cubicBezTo>
                  <a:pt x="3877095" y="7328"/>
                  <a:pt x="3877675" y="9982"/>
                  <a:pt x="3877056" y="18288"/>
                </a:cubicBezTo>
                <a:cubicBezTo>
                  <a:pt x="3576596" y="42394"/>
                  <a:pt x="3502355" y="16962"/>
                  <a:pt x="3230880" y="18288"/>
                </a:cubicBezTo>
                <a:cubicBezTo>
                  <a:pt x="2959405" y="19614"/>
                  <a:pt x="2924948" y="18543"/>
                  <a:pt x="2662245" y="18288"/>
                </a:cubicBezTo>
                <a:cubicBezTo>
                  <a:pt x="2399543" y="18033"/>
                  <a:pt x="2231855" y="26028"/>
                  <a:pt x="2016069" y="18288"/>
                </a:cubicBezTo>
                <a:cubicBezTo>
                  <a:pt x="1800283" y="10548"/>
                  <a:pt x="1665927" y="755"/>
                  <a:pt x="1408664" y="18288"/>
                </a:cubicBezTo>
                <a:cubicBezTo>
                  <a:pt x="1151402" y="35821"/>
                  <a:pt x="1016899" y="28407"/>
                  <a:pt x="840029" y="18288"/>
                </a:cubicBezTo>
                <a:cubicBezTo>
                  <a:pt x="663160" y="8169"/>
                  <a:pt x="304031" y="-14425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77056" h="18288" stroke="0" extrusionOk="0">
                <a:moveTo>
                  <a:pt x="0" y="0"/>
                </a:moveTo>
                <a:cubicBezTo>
                  <a:pt x="205869" y="28368"/>
                  <a:pt x="460328" y="6409"/>
                  <a:pt x="646176" y="0"/>
                </a:cubicBezTo>
                <a:cubicBezTo>
                  <a:pt x="832024" y="-6409"/>
                  <a:pt x="1043494" y="26447"/>
                  <a:pt x="1331123" y="0"/>
                </a:cubicBezTo>
                <a:cubicBezTo>
                  <a:pt x="1618752" y="-26447"/>
                  <a:pt x="1675797" y="-26969"/>
                  <a:pt x="1938528" y="0"/>
                </a:cubicBezTo>
                <a:cubicBezTo>
                  <a:pt x="2201259" y="26969"/>
                  <a:pt x="2439942" y="23453"/>
                  <a:pt x="2662245" y="0"/>
                </a:cubicBezTo>
                <a:cubicBezTo>
                  <a:pt x="2884548" y="-23453"/>
                  <a:pt x="3094562" y="-7899"/>
                  <a:pt x="3308421" y="0"/>
                </a:cubicBezTo>
                <a:cubicBezTo>
                  <a:pt x="3522280" y="7899"/>
                  <a:pt x="3615459" y="3066"/>
                  <a:pt x="3877056" y="0"/>
                </a:cubicBezTo>
                <a:cubicBezTo>
                  <a:pt x="3877383" y="8595"/>
                  <a:pt x="3876984" y="13110"/>
                  <a:pt x="3877056" y="18288"/>
                </a:cubicBezTo>
                <a:cubicBezTo>
                  <a:pt x="3624575" y="4903"/>
                  <a:pt x="3478089" y="20597"/>
                  <a:pt x="3230880" y="18288"/>
                </a:cubicBezTo>
                <a:cubicBezTo>
                  <a:pt x="2983671" y="15979"/>
                  <a:pt x="2743376" y="19903"/>
                  <a:pt x="2507163" y="18288"/>
                </a:cubicBezTo>
                <a:cubicBezTo>
                  <a:pt x="2270950" y="16673"/>
                  <a:pt x="1992617" y="19013"/>
                  <a:pt x="1822216" y="18288"/>
                </a:cubicBezTo>
                <a:cubicBezTo>
                  <a:pt x="1651815" y="17563"/>
                  <a:pt x="1370782" y="42338"/>
                  <a:pt x="1253581" y="18288"/>
                </a:cubicBezTo>
                <a:cubicBezTo>
                  <a:pt x="1136380" y="-5762"/>
                  <a:pt x="854528" y="8046"/>
                  <a:pt x="723717" y="18288"/>
                </a:cubicBezTo>
                <a:cubicBezTo>
                  <a:pt x="592906" y="28530"/>
                  <a:pt x="166343" y="24405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58CEF-9329-0582-3F7B-A2AD8F629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309" y="2699877"/>
            <a:ext cx="5176086" cy="3693715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ຄາໂບໄຮເດຣດ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ໄຂມັນ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ໂປຣຕີນ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ທັງໝົດແມ່ນໄດ້ເກັບຮັກສາໄວ້ເພື່ອຊ່ວຍໃນການຜະລິດພະລັງງານ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ກ້າມເນື້ອແມ່ນຖືກສ້າງຂຶ້ນດ້ວຍການອອກກຳລັງກາຍ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ບໍ່ແມ່ນດ້ວຍການເສີມໂປຣຕີນ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ຜົນຂອງການມີພະລັງງານທີ່ສູງ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ມັນຮຽກຮ້ອງໃຫ້ກິນອາຫານທີ່ມີຄວາມໜາແໜ້ນຂອງສານອາຫານ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ອາຫານຄວນກິນກ່ອນການອອກກຳລັງການ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1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ຊົ່ວໂມງ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ນໍ້າແມ້ນສຳຄັນ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!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ສານອາຫານຄວນຖືກທົດແທນທັນທີ່ພາຍຫລັງການອອກກຳລັງກາຍ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ນໍ້າ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2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ຈອກສຳລັບພະລັງງານທີ່ສູນເສຍໄປ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ການທົດແທນ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POTASSIUM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ແມ່ນແນະນຳໃຫ້ກິນ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: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ໝາກໄມ້ແຫ້ງ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ນົມໄຂມັນຕໍ່າ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ຖົ່ວ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ຜັກໃບຂຽວ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ໝາກໄມ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ແລະຜັກສ່ວນຫລາຍມີຄຸນຄ້າອາຫານຄ້າຍຄືກັນ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1200" i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9228" name="Picture 12" descr="teen athlete – Nutrition with Wendi">
            <a:extLst>
              <a:ext uri="{FF2B5EF4-FFF2-40B4-BE49-F238E27FC236}">
                <a16:creationId xmlns:a16="http://schemas.microsoft.com/office/drawing/2014/main" id="{8EC30200-0938-5578-5771-AF10CAF03A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6863"/>
          <a:stretch/>
        </p:blipFill>
        <p:spPr bwMode="auto">
          <a:xfrm>
            <a:off x="5376648" y="448967"/>
            <a:ext cx="2800021" cy="2607952"/>
          </a:xfrm>
          <a:custGeom>
            <a:avLst/>
            <a:gdLst/>
            <a:ahLst/>
            <a:cxnLst/>
            <a:rect l="l" t="t" r="r" b="b"/>
            <a:pathLst>
              <a:path w="2800021" h="2607952">
                <a:moveTo>
                  <a:pt x="1896921" y="1283"/>
                </a:moveTo>
                <a:cubicBezTo>
                  <a:pt x="1964079" y="3763"/>
                  <a:pt x="2031133" y="9836"/>
                  <a:pt x="2097856" y="19493"/>
                </a:cubicBezTo>
                <a:cubicBezTo>
                  <a:pt x="2197875" y="35580"/>
                  <a:pt x="2298741" y="25628"/>
                  <a:pt x="2399244" y="18812"/>
                </a:cubicBezTo>
                <a:cubicBezTo>
                  <a:pt x="2520913" y="10497"/>
                  <a:pt x="2642460" y="5999"/>
                  <a:pt x="2764369" y="19631"/>
                </a:cubicBezTo>
                <a:lnTo>
                  <a:pt x="2781331" y="20066"/>
                </a:lnTo>
                <a:lnTo>
                  <a:pt x="2771027" y="223244"/>
                </a:lnTo>
                <a:cubicBezTo>
                  <a:pt x="2770027" y="306498"/>
                  <a:pt x="2772785" y="389724"/>
                  <a:pt x="2780906" y="472842"/>
                </a:cubicBezTo>
                <a:cubicBezTo>
                  <a:pt x="2793852" y="625932"/>
                  <a:pt x="2795719" y="779623"/>
                  <a:pt x="2786483" y="932933"/>
                </a:cubicBezTo>
                <a:cubicBezTo>
                  <a:pt x="2780058" y="1071462"/>
                  <a:pt x="2764299" y="1209772"/>
                  <a:pt x="2777754" y="1348629"/>
                </a:cubicBezTo>
                <a:cubicBezTo>
                  <a:pt x="2782361" y="1396405"/>
                  <a:pt x="2793512" y="1443308"/>
                  <a:pt x="2796058" y="1491412"/>
                </a:cubicBezTo>
                <a:cubicBezTo>
                  <a:pt x="2808180" y="1716767"/>
                  <a:pt x="2789997" y="1941359"/>
                  <a:pt x="2775088" y="2165950"/>
                </a:cubicBezTo>
                <a:cubicBezTo>
                  <a:pt x="2769633" y="2247759"/>
                  <a:pt x="2762966" y="2329567"/>
                  <a:pt x="2777876" y="2411376"/>
                </a:cubicBezTo>
                <a:cubicBezTo>
                  <a:pt x="2783785" y="2445894"/>
                  <a:pt x="2787349" y="2480670"/>
                  <a:pt x="2788562" y="2515512"/>
                </a:cubicBezTo>
                <a:lnTo>
                  <a:pt x="2785862" y="2598193"/>
                </a:lnTo>
                <a:lnTo>
                  <a:pt x="2765823" y="2598670"/>
                </a:lnTo>
                <a:cubicBezTo>
                  <a:pt x="2658539" y="2600165"/>
                  <a:pt x="2550823" y="2613972"/>
                  <a:pt x="2444081" y="2598670"/>
                </a:cubicBezTo>
                <a:cubicBezTo>
                  <a:pt x="2255735" y="2573645"/>
                  <a:pt x="2065408" y="2570205"/>
                  <a:pt x="1876379" y="2588429"/>
                </a:cubicBezTo>
                <a:cubicBezTo>
                  <a:pt x="1663187" y="2606148"/>
                  <a:pt x="1449075" y="2607414"/>
                  <a:pt x="1235711" y="2592226"/>
                </a:cubicBezTo>
                <a:cubicBezTo>
                  <a:pt x="1077655" y="2581411"/>
                  <a:pt x="919274" y="2573358"/>
                  <a:pt x="760677" y="2583023"/>
                </a:cubicBezTo>
                <a:cubicBezTo>
                  <a:pt x="699945" y="2586819"/>
                  <a:pt x="640728" y="2603387"/>
                  <a:pt x="580211" y="2605228"/>
                </a:cubicBezTo>
                <a:cubicBezTo>
                  <a:pt x="409739" y="2610520"/>
                  <a:pt x="239309" y="2608104"/>
                  <a:pt x="68912" y="2597979"/>
                </a:cubicBezTo>
                <a:lnTo>
                  <a:pt x="9851" y="2595036"/>
                </a:lnTo>
                <a:lnTo>
                  <a:pt x="14918" y="2533474"/>
                </a:lnTo>
                <a:cubicBezTo>
                  <a:pt x="24226" y="2470964"/>
                  <a:pt x="33057" y="2409078"/>
                  <a:pt x="21123" y="2345943"/>
                </a:cubicBezTo>
                <a:cubicBezTo>
                  <a:pt x="15873" y="2318439"/>
                  <a:pt x="11935" y="2290684"/>
                  <a:pt x="9189" y="2262929"/>
                </a:cubicBezTo>
                <a:cubicBezTo>
                  <a:pt x="3723" y="2192068"/>
                  <a:pt x="5681" y="2120806"/>
                  <a:pt x="15036" y="2050394"/>
                </a:cubicBezTo>
                <a:cubicBezTo>
                  <a:pt x="23988" y="1968631"/>
                  <a:pt x="9428" y="1886367"/>
                  <a:pt x="21362" y="1804853"/>
                </a:cubicBezTo>
                <a:cubicBezTo>
                  <a:pt x="29835" y="1739206"/>
                  <a:pt x="30157" y="1672681"/>
                  <a:pt x="22317" y="1606945"/>
                </a:cubicBezTo>
                <a:cubicBezTo>
                  <a:pt x="8211" y="1482675"/>
                  <a:pt x="9093" y="1357041"/>
                  <a:pt x="24942" y="1233009"/>
                </a:cubicBezTo>
                <a:cubicBezTo>
                  <a:pt x="34728" y="1160621"/>
                  <a:pt x="40337" y="1086110"/>
                  <a:pt x="22794" y="1015097"/>
                </a:cubicBezTo>
                <a:cubicBezTo>
                  <a:pt x="-18498" y="848195"/>
                  <a:pt x="5610" y="681043"/>
                  <a:pt x="22794" y="515015"/>
                </a:cubicBezTo>
                <a:cubicBezTo>
                  <a:pt x="33236" y="425851"/>
                  <a:pt x="33475" y="335698"/>
                  <a:pt x="23510" y="246472"/>
                </a:cubicBezTo>
                <a:cubicBezTo>
                  <a:pt x="14667" y="180579"/>
                  <a:pt x="9392" y="114270"/>
                  <a:pt x="7698" y="47862"/>
                </a:cubicBezTo>
                <a:lnTo>
                  <a:pt x="8577" y="16981"/>
                </a:lnTo>
                <a:lnTo>
                  <a:pt x="105876" y="19483"/>
                </a:lnTo>
                <a:cubicBezTo>
                  <a:pt x="269744" y="18941"/>
                  <a:pt x="433357" y="6953"/>
                  <a:pt x="596356" y="8998"/>
                </a:cubicBezTo>
                <a:cubicBezTo>
                  <a:pt x="687063" y="10088"/>
                  <a:pt x="777528" y="30535"/>
                  <a:pt x="868476" y="26719"/>
                </a:cubicBezTo>
                <a:cubicBezTo>
                  <a:pt x="1144104" y="15541"/>
                  <a:pt x="1419853" y="19221"/>
                  <a:pt x="1695360" y="4635"/>
                </a:cubicBezTo>
                <a:cubicBezTo>
                  <a:pt x="1762501" y="-82"/>
                  <a:pt x="1829763" y="-1196"/>
                  <a:pt x="1896921" y="12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What Is a Whole-Foods Diet? Benefits, Risks, Food List, and More">
            <a:extLst>
              <a:ext uri="{FF2B5EF4-FFF2-40B4-BE49-F238E27FC236}">
                <a16:creationId xmlns:a16="http://schemas.microsoft.com/office/drawing/2014/main" id="{F6C86A69-54E9-1499-1362-B1123A92E8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2" r="22688" b="-1"/>
          <a:stretch/>
        </p:blipFill>
        <p:spPr bwMode="auto">
          <a:xfrm>
            <a:off x="5371395" y="3215684"/>
            <a:ext cx="2809123" cy="3034623"/>
          </a:xfrm>
          <a:custGeom>
            <a:avLst/>
            <a:gdLst/>
            <a:ahLst/>
            <a:cxnLst/>
            <a:rect l="l" t="t" r="r" b="b"/>
            <a:pathLst>
              <a:path w="2809123" h="3034623">
                <a:moveTo>
                  <a:pt x="909359" y="1412"/>
                </a:moveTo>
                <a:cubicBezTo>
                  <a:pt x="958144" y="-855"/>
                  <a:pt x="1007041" y="-392"/>
                  <a:pt x="1055844" y="2812"/>
                </a:cubicBezTo>
                <a:cubicBezTo>
                  <a:pt x="1188892" y="11671"/>
                  <a:pt x="1321724" y="23752"/>
                  <a:pt x="1455098" y="27433"/>
                </a:cubicBezTo>
                <a:cubicBezTo>
                  <a:pt x="1585007" y="30886"/>
                  <a:pt x="1714916" y="19724"/>
                  <a:pt x="1844174" y="11211"/>
                </a:cubicBezTo>
                <a:cubicBezTo>
                  <a:pt x="2032760" y="-1215"/>
                  <a:pt x="2221452" y="7644"/>
                  <a:pt x="2410145" y="15353"/>
                </a:cubicBezTo>
                <a:cubicBezTo>
                  <a:pt x="2481555" y="18287"/>
                  <a:pt x="2552964" y="17014"/>
                  <a:pt x="2624374" y="15060"/>
                </a:cubicBezTo>
                <a:lnTo>
                  <a:pt x="2784992" y="11774"/>
                </a:lnTo>
                <a:lnTo>
                  <a:pt x="2785432" y="38761"/>
                </a:lnTo>
                <a:cubicBezTo>
                  <a:pt x="2800584" y="206742"/>
                  <a:pt x="2808948" y="374831"/>
                  <a:pt x="2808827" y="543247"/>
                </a:cubicBezTo>
                <a:cubicBezTo>
                  <a:pt x="2810305" y="612173"/>
                  <a:pt x="2806257" y="681111"/>
                  <a:pt x="2796705" y="749514"/>
                </a:cubicBezTo>
                <a:cubicBezTo>
                  <a:pt x="2780583" y="847684"/>
                  <a:pt x="2768461" y="946836"/>
                  <a:pt x="2778522" y="1046533"/>
                </a:cubicBezTo>
                <a:cubicBezTo>
                  <a:pt x="2785553" y="1115252"/>
                  <a:pt x="2789675" y="1183862"/>
                  <a:pt x="2789432" y="1252908"/>
                </a:cubicBezTo>
                <a:cubicBezTo>
                  <a:pt x="2789432" y="1411618"/>
                  <a:pt x="2787978" y="1570434"/>
                  <a:pt x="2791008" y="1729144"/>
                </a:cubicBezTo>
                <a:cubicBezTo>
                  <a:pt x="2793675" y="1870399"/>
                  <a:pt x="2799493" y="2011110"/>
                  <a:pt x="2784826" y="2152475"/>
                </a:cubicBezTo>
                <a:cubicBezTo>
                  <a:pt x="2763249" y="2361141"/>
                  <a:pt x="2770159" y="2570898"/>
                  <a:pt x="2772704" y="2780218"/>
                </a:cubicBezTo>
                <a:lnTo>
                  <a:pt x="2785201" y="3024103"/>
                </a:lnTo>
                <a:lnTo>
                  <a:pt x="2729575" y="3019707"/>
                </a:lnTo>
                <a:cubicBezTo>
                  <a:pt x="2664468" y="3010397"/>
                  <a:pt x="2600011" y="3001566"/>
                  <a:pt x="2534253" y="3013501"/>
                </a:cubicBezTo>
                <a:cubicBezTo>
                  <a:pt x="2505606" y="3018752"/>
                  <a:pt x="2476698" y="3022690"/>
                  <a:pt x="2447790" y="3025435"/>
                </a:cubicBezTo>
                <a:cubicBezTo>
                  <a:pt x="2373985" y="3030901"/>
                  <a:pt x="2299762" y="3028945"/>
                  <a:pt x="2226426" y="3019587"/>
                </a:cubicBezTo>
                <a:cubicBezTo>
                  <a:pt x="2141266" y="3010636"/>
                  <a:pt x="2055584" y="3025196"/>
                  <a:pt x="1970684" y="3013262"/>
                </a:cubicBezTo>
                <a:cubicBezTo>
                  <a:pt x="1902309" y="3004788"/>
                  <a:pt x="1833021" y="3004466"/>
                  <a:pt x="1764554" y="3012307"/>
                </a:cubicBezTo>
                <a:cubicBezTo>
                  <a:pt x="1635120" y="3026413"/>
                  <a:pt x="1504268" y="3025530"/>
                  <a:pt x="1375082" y="3009682"/>
                </a:cubicBezTo>
                <a:cubicBezTo>
                  <a:pt x="1299687" y="2999895"/>
                  <a:pt x="1222081" y="2994286"/>
                  <a:pt x="1148118" y="3011830"/>
                </a:cubicBezTo>
                <a:cubicBezTo>
                  <a:pt x="974281" y="3053123"/>
                  <a:pt x="800184" y="3029015"/>
                  <a:pt x="627259" y="3011830"/>
                </a:cubicBezTo>
                <a:cubicBezTo>
                  <a:pt x="534391" y="3001387"/>
                  <a:pt x="440493" y="3001148"/>
                  <a:pt x="347559" y="3011113"/>
                </a:cubicBezTo>
                <a:cubicBezTo>
                  <a:pt x="278929" y="3019957"/>
                  <a:pt x="209866" y="3025232"/>
                  <a:pt x="140699" y="3026927"/>
                </a:cubicBezTo>
                <a:lnTo>
                  <a:pt x="44501" y="3024299"/>
                </a:lnTo>
                <a:lnTo>
                  <a:pt x="26973" y="2893528"/>
                </a:lnTo>
                <a:cubicBezTo>
                  <a:pt x="-4174" y="2764506"/>
                  <a:pt x="-10619" y="2635110"/>
                  <a:pt x="19693" y="2504963"/>
                </a:cubicBezTo>
                <a:cubicBezTo>
                  <a:pt x="48311" y="2384006"/>
                  <a:pt x="46914" y="2257385"/>
                  <a:pt x="15637" y="2137152"/>
                </a:cubicBezTo>
                <a:cubicBezTo>
                  <a:pt x="8714" y="2106022"/>
                  <a:pt x="4478" y="2074304"/>
                  <a:pt x="2986" y="2042386"/>
                </a:cubicBezTo>
                <a:cubicBezTo>
                  <a:pt x="-6442" y="1925867"/>
                  <a:pt x="9430" y="1810973"/>
                  <a:pt x="22676" y="1695829"/>
                </a:cubicBezTo>
                <a:cubicBezTo>
                  <a:pt x="31508" y="1622442"/>
                  <a:pt x="44993" y="1548304"/>
                  <a:pt x="22676" y="1475668"/>
                </a:cubicBezTo>
                <a:cubicBezTo>
                  <a:pt x="7389" y="1425047"/>
                  <a:pt x="3989" y="1371313"/>
                  <a:pt x="12773" y="1319017"/>
                </a:cubicBezTo>
                <a:cubicBezTo>
                  <a:pt x="27582" y="1226202"/>
                  <a:pt x="30672" y="1131749"/>
                  <a:pt x="21961" y="1038096"/>
                </a:cubicBezTo>
                <a:cubicBezTo>
                  <a:pt x="16209" y="976348"/>
                  <a:pt x="17092" y="914112"/>
                  <a:pt x="24587" y="852564"/>
                </a:cubicBezTo>
                <a:cubicBezTo>
                  <a:pt x="34491" y="769801"/>
                  <a:pt x="49886" y="685536"/>
                  <a:pt x="31150" y="602524"/>
                </a:cubicBezTo>
                <a:cubicBezTo>
                  <a:pt x="1315" y="470626"/>
                  <a:pt x="7282" y="338854"/>
                  <a:pt x="19217" y="205958"/>
                </a:cubicBezTo>
                <a:cubicBezTo>
                  <a:pt x="23692" y="156512"/>
                  <a:pt x="28406" y="106785"/>
                  <a:pt x="29763" y="56918"/>
                </a:cubicBezTo>
                <a:lnTo>
                  <a:pt x="29335" y="22484"/>
                </a:lnTo>
                <a:lnTo>
                  <a:pt x="182423" y="11326"/>
                </a:lnTo>
                <a:cubicBezTo>
                  <a:pt x="307134" y="-180"/>
                  <a:pt x="431415" y="11326"/>
                  <a:pt x="556126" y="18689"/>
                </a:cubicBezTo>
                <a:cubicBezTo>
                  <a:pt x="625195" y="22602"/>
                  <a:pt x="694588" y="27319"/>
                  <a:pt x="763549" y="16388"/>
                </a:cubicBezTo>
                <a:cubicBezTo>
                  <a:pt x="811902" y="8674"/>
                  <a:pt x="860574" y="3678"/>
                  <a:pt x="909359" y="141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These Are the Best Food Sources for Every Vitamin You Need - CNET">
            <a:extLst>
              <a:ext uri="{FF2B5EF4-FFF2-40B4-BE49-F238E27FC236}">
                <a16:creationId xmlns:a16="http://schemas.microsoft.com/office/drawing/2014/main" id="{DB86FA6F-C97A-6847-E8CF-8BA26760A2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7" r="19417" b="1"/>
          <a:stretch/>
        </p:blipFill>
        <p:spPr bwMode="auto">
          <a:xfrm>
            <a:off x="8344949" y="453323"/>
            <a:ext cx="3451906" cy="3553662"/>
          </a:xfrm>
          <a:custGeom>
            <a:avLst/>
            <a:gdLst/>
            <a:ahLst/>
            <a:cxnLst/>
            <a:rect l="l" t="t" r="r" b="b"/>
            <a:pathLst>
              <a:path w="3451906" h="3553662">
                <a:moveTo>
                  <a:pt x="723689" y="906"/>
                </a:moveTo>
                <a:cubicBezTo>
                  <a:pt x="772066" y="2729"/>
                  <a:pt x="820443" y="7023"/>
                  <a:pt x="868820" y="11181"/>
                </a:cubicBezTo>
                <a:cubicBezTo>
                  <a:pt x="1039107" y="26039"/>
                  <a:pt x="1209273" y="19359"/>
                  <a:pt x="1379198" y="8454"/>
                </a:cubicBezTo>
                <a:cubicBezTo>
                  <a:pt x="1496186" y="1474"/>
                  <a:pt x="1613486" y="5305"/>
                  <a:pt x="1729930" y="19904"/>
                </a:cubicBezTo>
                <a:lnTo>
                  <a:pt x="1770732" y="22354"/>
                </a:lnTo>
                <a:lnTo>
                  <a:pt x="1793470" y="25525"/>
                </a:lnTo>
                <a:lnTo>
                  <a:pt x="1895014" y="29765"/>
                </a:lnTo>
                <a:lnTo>
                  <a:pt x="1895984" y="30265"/>
                </a:lnTo>
                <a:lnTo>
                  <a:pt x="1908078" y="30265"/>
                </a:lnTo>
                <a:lnTo>
                  <a:pt x="1909048" y="29667"/>
                </a:lnTo>
                <a:lnTo>
                  <a:pt x="2008240" y="25525"/>
                </a:lnTo>
                <a:lnTo>
                  <a:pt x="2081672" y="15283"/>
                </a:lnTo>
                <a:lnTo>
                  <a:pt x="2184918" y="9562"/>
                </a:lnTo>
                <a:cubicBezTo>
                  <a:pt x="2268544" y="8356"/>
                  <a:pt x="2352209" y="10573"/>
                  <a:pt x="2435750" y="16224"/>
                </a:cubicBezTo>
                <a:cubicBezTo>
                  <a:pt x="2589588" y="24540"/>
                  <a:pt x="2743185" y="15952"/>
                  <a:pt x="2896904" y="5864"/>
                </a:cubicBezTo>
                <a:cubicBezTo>
                  <a:pt x="2988276" y="-133"/>
                  <a:pt x="3079618" y="1639"/>
                  <a:pt x="3170959" y="5268"/>
                </a:cubicBezTo>
                <a:lnTo>
                  <a:pt x="3437940" y="15543"/>
                </a:lnTo>
                <a:lnTo>
                  <a:pt x="3440062" y="77084"/>
                </a:lnTo>
                <a:cubicBezTo>
                  <a:pt x="3439759" y="207598"/>
                  <a:pt x="3426999" y="337557"/>
                  <a:pt x="3419542" y="467764"/>
                </a:cubicBezTo>
                <a:cubicBezTo>
                  <a:pt x="3416314" y="527314"/>
                  <a:pt x="3411472" y="587156"/>
                  <a:pt x="3410666" y="646723"/>
                </a:cubicBezTo>
                <a:cubicBezTo>
                  <a:pt x="3409858" y="706293"/>
                  <a:pt x="3413086" y="765586"/>
                  <a:pt x="3425999" y="824040"/>
                </a:cubicBezTo>
                <a:cubicBezTo>
                  <a:pt x="3458153" y="973974"/>
                  <a:pt x="3447305" y="1120693"/>
                  <a:pt x="3425999" y="1269168"/>
                </a:cubicBezTo>
                <a:cubicBezTo>
                  <a:pt x="3415281" y="1344279"/>
                  <a:pt x="3402111" y="1421878"/>
                  <a:pt x="3425353" y="1494944"/>
                </a:cubicBezTo>
                <a:cubicBezTo>
                  <a:pt x="3464867" y="1616236"/>
                  <a:pt x="3452342" y="1736506"/>
                  <a:pt x="3438266" y="1858381"/>
                </a:cubicBezTo>
                <a:cubicBezTo>
                  <a:pt x="3429228" y="1937294"/>
                  <a:pt x="3419930" y="2017084"/>
                  <a:pt x="3430518" y="2095996"/>
                </a:cubicBezTo>
                <a:cubicBezTo>
                  <a:pt x="3446660" y="2216411"/>
                  <a:pt x="3439170" y="2335949"/>
                  <a:pt x="3431293" y="2456072"/>
                </a:cubicBezTo>
                <a:cubicBezTo>
                  <a:pt x="3426129" y="2537469"/>
                  <a:pt x="3413086" y="2619889"/>
                  <a:pt x="3430002" y="2700556"/>
                </a:cubicBezTo>
                <a:cubicBezTo>
                  <a:pt x="3441812" y="2765790"/>
                  <a:pt x="3444254" y="2832749"/>
                  <a:pt x="3437233" y="2898861"/>
                </a:cubicBezTo>
                <a:cubicBezTo>
                  <a:pt x="3429485" y="3003493"/>
                  <a:pt x="3415798" y="3108125"/>
                  <a:pt x="3435297" y="3213050"/>
                </a:cubicBezTo>
                <a:cubicBezTo>
                  <a:pt x="3445497" y="3268582"/>
                  <a:pt x="3441754" y="3324843"/>
                  <a:pt x="3438137" y="3380812"/>
                </a:cubicBezTo>
                <a:lnTo>
                  <a:pt x="3429447" y="3533975"/>
                </a:lnTo>
                <a:lnTo>
                  <a:pt x="3428457" y="3533971"/>
                </a:lnTo>
                <a:cubicBezTo>
                  <a:pt x="3362736" y="3534214"/>
                  <a:pt x="3297429" y="3530092"/>
                  <a:pt x="3232020" y="3523062"/>
                </a:cubicBezTo>
                <a:cubicBezTo>
                  <a:pt x="3137124" y="3513000"/>
                  <a:pt x="3042746" y="3525122"/>
                  <a:pt x="2949304" y="3541245"/>
                </a:cubicBezTo>
                <a:cubicBezTo>
                  <a:pt x="2884196" y="3550796"/>
                  <a:pt x="2818577" y="3554844"/>
                  <a:pt x="2752970" y="3553366"/>
                </a:cubicBezTo>
                <a:cubicBezTo>
                  <a:pt x="2592664" y="3553487"/>
                  <a:pt x="2432670" y="3545124"/>
                  <a:pt x="2272778" y="3529971"/>
                </a:cubicBezTo>
                <a:cubicBezTo>
                  <a:pt x="2213920" y="3526298"/>
                  <a:pt x="2154916" y="3527959"/>
                  <a:pt x="2096275" y="3534941"/>
                </a:cubicBezTo>
                <a:cubicBezTo>
                  <a:pt x="2030066" y="3541923"/>
                  <a:pt x="1963369" y="3539486"/>
                  <a:pt x="1897658" y="3527668"/>
                </a:cubicBezTo>
                <a:cubicBezTo>
                  <a:pt x="1858723" y="3520213"/>
                  <a:pt x="1819789" y="3518153"/>
                  <a:pt x="1780854" y="3518637"/>
                </a:cubicBezTo>
                <a:cubicBezTo>
                  <a:pt x="1741920" y="3519123"/>
                  <a:pt x="1702985" y="3522153"/>
                  <a:pt x="1664051" y="3524880"/>
                </a:cubicBezTo>
                <a:cubicBezTo>
                  <a:pt x="1450275" y="3539790"/>
                  <a:pt x="1236498" y="3557973"/>
                  <a:pt x="1021996" y="3545850"/>
                </a:cubicBezTo>
                <a:cubicBezTo>
                  <a:pt x="976208" y="3543304"/>
                  <a:pt x="931564" y="3532154"/>
                  <a:pt x="886089" y="3527546"/>
                </a:cubicBezTo>
                <a:cubicBezTo>
                  <a:pt x="753918" y="3514091"/>
                  <a:pt x="622269" y="3529851"/>
                  <a:pt x="490410" y="3536275"/>
                </a:cubicBezTo>
                <a:cubicBezTo>
                  <a:pt x="344484" y="3545511"/>
                  <a:pt x="198194" y="3543645"/>
                  <a:pt x="52476" y="3530699"/>
                </a:cubicBezTo>
                <a:lnTo>
                  <a:pt x="16096" y="3528137"/>
                </a:lnTo>
                <a:lnTo>
                  <a:pt x="13820" y="3457111"/>
                </a:lnTo>
                <a:cubicBezTo>
                  <a:pt x="6425" y="3369848"/>
                  <a:pt x="-1454" y="3282586"/>
                  <a:pt x="8728" y="3195323"/>
                </a:cubicBezTo>
                <a:cubicBezTo>
                  <a:pt x="18037" y="3120746"/>
                  <a:pt x="19541" y="3045559"/>
                  <a:pt x="13214" y="2970732"/>
                </a:cubicBezTo>
                <a:cubicBezTo>
                  <a:pt x="6911" y="2888880"/>
                  <a:pt x="6911" y="2806721"/>
                  <a:pt x="13214" y="2724870"/>
                </a:cubicBezTo>
                <a:cubicBezTo>
                  <a:pt x="18062" y="2646442"/>
                  <a:pt x="26184" y="2567797"/>
                  <a:pt x="17457" y="2489589"/>
                </a:cubicBezTo>
                <a:cubicBezTo>
                  <a:pt x="5335" y="2379639"/>
                  <a:pt x="9335" y="2270015"/>
                  <a:pt x="16729" y="2160282"/>
                </a:cubicBezTo>
                <a:cubicBezTo>
                  <a:pt x="22790" y="2069639"/>
                  <a:pt x="31640" y="1978667"/>
                  <a:pt x="17335" y="1888460"/>
                </a:cubicBezTo>
                <a:cubicBezTo>
                  <a:pt x="159" y="1768104"/>
                  <a:pt x="-4267" y="1646557"/>
                  <a:pt x="4122" y="1525448"/>
                </a:cubicBezTo>
                <a:cubicBezTo>
                  <a:pt x="17093" y="1276969"/>
                  <a:pt x="13820" y="1028271"/>
                  <a:pt x="23760" y="779682"/>
                </a:cubicBezTo>
                <a:cubicBezTo>
                  <a:pt x="27153" y="697655"/>
                  <a:pt x="8971" y="616065"/>
                  <a:pt x="8002" y="534256"/>
                </a:cubicBezTo>
                <a:cubicBezTo>
                  <a:pt x="6790" y="436250"/>
                  <a:pt x="11124" y="337998"/>
                  <a:pt x="14291" y="239596"/>
                </a:cubicBezTo>
                <a:lnTo>
                  <a:pt x="13744" y="13183"/>
                </a:lnTo>
                <a:lnTo>
                  <a:pt x="56934" y="10499"/>
                </a:lnTo>
                <a:cubicBezTo>
                  <a:pt x="147688" y="3411"/>
                  <a:pt x="238784" y="3411"/>
                  <a:pt x="329538" y="10499"/>
                </a:cubicBezTo>
                <a:cubicBezTo>
                  <a:pt x="412505" y="17614"/>
                  <a:pt x="495870" y="15924"/>
                  <a:pt x="578558" y="5455"/>
                </a:cubicBezTo>
                <a:cubicBezTo>
                  <a:pt x="626936" y="-270"/>
                  <a:pt x="675313" y="-917"/>
                  <a:pt x="723689" y="90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urning 30? Eat berries, milk, leafy veggies, and avoid frozen &amp; canned  food - The Economic Times">
            <a:extLst>
              <a:ext uri="{FF2B5EF4-FFF2-40B4-BE49-F238E27FC236}">
                <a16:creationId xmlns:a16="http://schemas.microsoft.com/office/drawing/2014/main" id="{30A189B8-E236-194F-3F4A-7E0E36AAB8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4" b="13520"/>
          <a:stretch/>
        </p:blipFill>
        <p:spPr bwMode="auto">
          <a:xfrm>
            <a:off x="8350554" y="4171427"/>
            <a:ext cx="3434858" cy="2084130"/>
          </a:xfrm>
          <a:custGeom>
            <a:avLst/>
            <a:gdLst/>
            <a:ahLst/>
            <a:cxnLst/>
            <a:rect l="l" t="t" r="r" b="b"/>
            <a:pathLst>
              <a:path w="3434858" h="2084130">
                <a:moveTo>
                  <a:pt x="1225971" y="1141"/>
                </a:moveTo>
                <a:cubicBezTo>
                  <a:pt x="1283624" y="3345"/>
                  <a:pt x="1341187" y="8746"/>
                  <a:pt x="1398467" y="17334"/>
                </a:cubicBezTo>
                <a:cubicBezTo>
                  <a:pt x="1484331" y="31639"/>
                  <a:pt x="1570921" y="22789"/>
                  <a:pt x="1657200" y="16728"/>
                </a:cubicBezTo>
                <a:cubicBezTo>
                  <a:pt x="1761649" y="9334"/>
                  <a:pt x="1865993" y="5334"/>
                  <a:pt x="1970648" y="17456"/>
                </a:cubicBezTo>
                <a:cubicBezTo>
                  <a:pt x="2045091" y="26183"/>
                  <a:pt x="2119948" y="18061"/>
                  <a:pt x="2194600" y="13213"/>
                </a:cubicBezTo>
                <a:cubicBezTo>
                  <a:pt x="2272509" y="6910"/>
                  <a:pt x="2350711" y="6910"/>
                  <a:pt x="2428622" y="13213"/>
                </a:cubicBezTo>
                <a:cubicBezTo>
                  <a:pt x="2499846" y="19540"/>
                  <a:pt x="2571412" y="18037"/>
                  <a:pt x="2642398" y="8727"/>
                </a:cubicBezTo>
                <a:cubicBezTo>
                  <a:pt x="2725458" y="-1455"/>
                  <a:pt x="2808518" y="6424"/>
                  <a:pt x="2891579" y="13819"/>
                </a:cubicBezTo>
                <a:cubicBezTo>
                  <a:pt x="3037765" y="27031"/>
                  <a:pt x="3183847" y="21092"/>
                  <a:pt x="3329721" y="11394"/>
                </a:cubicBezTo>
                <a:lnTo>
                  <a:pt x="3422995" y="10092"/>
                </a:lnTo>
                <a:lnTo>
                  <a:pt x="3423106" y="30386"/>
                </a:lnTo>
                <a:cubicBezTo>
                  <a:pt x="3435867" y="237971"/>
                  <a:pt x="3438238" y="446198"/>
                  <a:pt x="3430208" y="654090"/>
                </a:cubicBezTo>
                <a:cubicBezTo>
                  <a:pt x="3423106" y="827990"/>
                  <a:pt x="3429304" y="1002474"/>
                  <a:pt x="3417295" y="1176228"/>
                </a:cubicBezTo>
                <a:cubicBezTo>
                  <a:pt x="3411355" y="1261425"/>
                  <a:pt x="3404770" y="1348083"/>
                  <a:pt x="3419490" y="1431526"/>
                </a:cubicBezTo>
                <a:cubicBezTo>
                  <a:pt x="3444413" y="1572253"/>
                  <a:pt x="3430724" y="1710643"/>
                  <a:pt x="3415229" y="1849910"/>
                </a:cubicBezTo>
                <a:cubicBezTo>
                  <a:pt x="3410101" y="1894678"/>
                  <a:pt x="3408864" y="1939801"/>
                  <a:pt x="3411481" y="1984635"/>
                </a:cubicBezTo>
                <a:lnTo>
                  <a:pt x="3420281" y="2045052"/>
                </a:lnTo>
                <a:lnTo>
                  <a:pt x="3334389" y="2032837"/>
                </a:lnTo>
                <a:cubicBezTo>
                  <a:pt x="3297879" y="2029644"/>
                  <a:pt x="3261227" y="2028419"/>
                  <a:pt x="3224622" y="2029160"/>
                </a:cubicBezTo>
                <a:cubicBezTo>
                  <a:pt x="3151412" y="2030641"/>
                  <a:pt x="3078391" y="2039983"/>
                  <a:pt x="3007079" y="2057157"/>
                </a:cubicBezTo>
                <a:cubicBezTo>
                  <a:pt x="2872697" y="2088306"/>
                  <a:pt x="2737925" y="2094750"/>
                  <a:pt x="2602371" y="2064436"/>
                </a:cubicBezTo>
                <a:cubicBezTo>
                  <a:pt x="2476389" y="2035818"/>
                  <a:pt x="2344507" y="2037215"/>
                  <a:pt x="2219280" y="2068494"/>
                </a:cubicBezTo>
                <a:cubicBezTo>
                  <a:pt x="2186857" y="2075416"/>
                  <a:pt x="2153821" y="2079653"/>
                  <a:pt x="2120577" y="2081145"/>
                </a:cubicBezTo>
                <a:cubicBezTo>
                  <a:pt x="1999217" y="2090573"/>
                  <a:pt x="1879549" y="2074701"/>
                  <a:pt x="1759622" y="2061453"/>
                </a:cubicBezTo>
                <a:cubicBezTo>
                  <a:pt x="1683186" y="2052622"/>
                  <a:pt x="1605969" y="2039136"/>
                  <a:pt x="1530313" y="2061453"/>
                </a:cubicBezTo>
                <a:cubicBezTo>
                  <a:pt x="1477590" y="2076742"/>
                  <a:pt x="1421623" y="2080142"/>
                  <a:pt x="1367155" y="2071358"/>
                </a:cubicBezTo>
                <a:cubicBezTo>
                  <a:pt x="1270484" y="2056548"/>
                  <a:pt x="1172107" y="2053457"/>
                  <a:pt x="1074563" y="2062169"/>
                </a:cubicBezTo>
                <a:cubicBezTo>
                  <a:pt x="1010251" y="2067921"/>
                  <a:pt x="945429" y="2067038"/>
                  <a:pt x="881325" y="2059543"/>
                </a:cubicBezTo>
                <a:cubicBezTo>
                  <a:pt x="795121" y="2049639"/>
                  <a:pt x="707357" y="2034243"/>
                  <a:pt x="620895" y="2052980"/>
                </a:cubicBezTo>
                <a:cubicBezTo>
                  <a:pt x="483518" y="2082816"/>
                  <a:pt x="346272" y="2076848"/>
                  <a:pt x="207854" y="2064914"/>
                </a:cubicBezTo>
                <a:cubicBezTo>
                  <a:pt x="156354" y="2060439"/>
                  <a:pt x="104562" y="2055725"/>
                  <a:pt x="52622" y="2054367"/>
                </a:cubicBezTo>
                <a:lnTo>
                  <a:pt x="12047" y="2054851"/>
                </a:lnTo>
                <a:lnTo>
                  <a:pt x="2957" y="1815310"/>
                </a:lnTo>
                <a:cubicBezTo>
                  <a:pt x="-270" y="1732929"/>
                  <a:pt x="-1846" y="1650548"/>
                  <a:pt x="3487" y="1568139"/>
                </a:cubicBezTo>
                <a:cubicBezTo>
                  <a:pt x="12457" y="1429500"/>
                  <a:pt x="20094" y="1290971"/>
                  <a:pt x="12700" y="1152224"/>
                </a:cubicBezTo>
                <a:cubicBezTo>
                  <a:pt x="7675" y="1076879"/>
                  <a:pt x="5703" y="1001421"/>
                  <a:pt x="6775" y="925999"/>
                </a:cubicBezTo>
                <a:lnTo>
                  <a:pt x="11863" y="832882"/>
                </a:lnTo>
                <a:lnTo>
                  <a:pt x="20970" y="766654"/>
                </a:lnTo>
                <a:lnTo>
                  <a:pt x="24654" y="677192"/>
                </a:lnTo>
                <a:lnTo>
                  <a:pt x="25185" y="676317"/>
                </a:lnTo>
                <a:lnTo>
                  <a:pt x="25185" y="665409"/>
                </a:lnTo>
                <a:lnTo>
                  <a:pt x="24741" y="664535"/>
                </a:lnTo>
                <a:lnTo>
                  <a:pt x="20970" y="572951"/>
                </a:lnTo>
                <a:lnTo>
                  <a:pt x="18150" y="552445"/>
                </a:lnTo>
                <a:lnTo>
                  <a:pt x="15972" y="515645"/>
                </a:lnTo>
                <a:cubicBezTo>
                  <a:pt x="2990" y="410624"/>
                  <a:pt x="-416" y="304831"/>
                  <a:pt x="5790" y="199319"/>
                </a:cubicBezTo>
                <a:lnTo>
                  <a:pt x="13901" y="9025"/>
                </a:lnTo>
                <a:lnTo>
                  <a:pt x="109477" y="8001"/>
                </a:lnTo>
                <a:cubicBezTo>
                  <a:pt x="187346" y="8970"/>
                  <a:pt x="265007" y="27152"/>
                  <a:pt x="343084" y="23759"/>
                </a:cubicBezTo>
                <a:cubicBezTo>
                  <a:pt x="579702" y="13819"/>
                  <a:pt x="816423" y="17092"/>
                  <a:pt x="1052937" y="4121"/>
                </a:cubicBezTo>
                <a:cubicBezTo>
                  <a:pt x="1110576" y="-73"/>
                  <a:pt x="1168318" y="-1064"/>
                  <a:pt x="1225971" y="114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255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1" name="Rectangle 10286">
            <a:extLst>
              <a:ext uri="{FF2B5EF4-FFF2-40B4-BE49-F238E27FC236}">
                <a16:creationId xmlns:a16="http://schemas.microsoft.com/office/drawing/2014/main" id="{94BFCCA4-109C-4B21-816E-144FE75C3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099DE-5657-F57E-7E22-CEA8F5BB5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96" y="235092"/>
            <a:ext cx="5656378" cy="1846615"/>
          </a:xfrm>
        </p:spPr>
        <p:txBody>
          <a:bodyPr anchor="b">
            <a:normAutofit fontScale="90000"/>
          </a:bodyPr>
          <a:lstStyle/>
          <a:p>
            <a:br>
              <a:rPr lang="en-US" sz="3600" b="1" i="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lo-LA" sz="3600" b="1" i="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3.5.1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ໄວໜຸ່ມເປັນຊ່ວງເວລາທີ່ດີ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i="0" dirty="0" err="1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3600" b="1" i="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lo-LA" sz="3600" b="1" i="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 </a:t>
            </a:r>
            <a:br>
              <a:rPr lang="lo-LA" sz="3600" b="1" i="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lo-LA" sz="3600" b="1" i="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     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ຈະເລີນດຕີບໂຕໄດ້ໄວ</a:t>
            </a:r>
            <a:br>
              <a:rPr lang="en-US" sz="3600" b="1" i="0" dirty="0">
                <a:solidFill>
                  <a:srgbClr val="0070C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</a:br>
            <a:br>
              <a:rPr lang="en-US" sz="2200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endParaRPr lang="en-US" sz="2200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10322" name="sketch line">
            <a:extLst>
              <a:ext uri="{FF2B5EF4-FFF2-40B4-BE49-F238E27FC236}">
                <a16:creationId xmlns:a16="http://schemas.microsoft.com/office/drawing/2014/main" id="{0059B5C0-FEC8-4370-AF45-02E3AEF6F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C0D20-793F-5486-5D04-5DDC6D31C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541" y="1596743"/>
            <a:ext cx="4280791" cy="472429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ໄວໜຸ່ມ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ຕ້ອງການອາຫານທີ່ມີສານອາຫານທີ່ຫລາກຫລາຍໃນແຕ່ລະມື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້,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ຕາມການແນະນຳຈຳນວນຂອງການກິນຕາມ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Food PYRAMID</a:t>
            </a:r>
          </a:p>
          <a:p>
            <a:pPr algn="just">
              <a:lnSpc>
                <a:spcPct val="100000"/>
              </a:lnSpc>
            </a:pP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ເດັກຍິງຈະຕ້ອງການສູງສຸດ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2,200 calories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ແລະເດັກຊາຍ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ແມ່ນ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2,800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caloriesຕໍ່ມື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</a:t>
            </a:r>
          </a:p>
          <a:p>
            <a:pPr algn="just">
              <a:lnSpc>
                <a:spcPct val="100000"/>
              </a:lnSpc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ໄວໜຸ່ມຄວນກິນອາຫານທີ່ມີ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: </a:t>
            </a:r>
            <a:r>
              <a:rPr lang="en-US" sz="2000" dirty="0">
                <a:solidFill>
                  <a:srgbClr val="002060"/>
                </a:solidFill>
                <a:latin typeface="Open Sans" panose="020B0606030504020204" pitchFamily="34" charset="0"/>
              </a:rPr>
              <a:t>calcium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ກະດູກ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).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ທາດເຫລັກ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ຊ່ວຍເພີ່ມປະລິມາເລືອກ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ກ້າມເນື້ອ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).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ສັງກະສີ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ວິຕາມິນ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A (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ການຈະເລີນພັນ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).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ວິຕາມິນ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EແລະC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ລະບົບພູມຕ້າທານ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ເນື້ອໄຍ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)</a:t>
            </a: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ອາຫານທີ່ມີສານອາຫານສູງແມ່ນສຳຄັນ</a:t>
            </a:r>
            <a:endParaRPr lang="en-US" sz="2000" b="0" i="0" dirty="0">
              <a:solidFill>
                <a:srgbClr val="002060"/>
              </a:solidFill>
              <a:effectLst/>
              <a:latin typeface="Open Sans" panose="020B0606030504020204" pitchFamily="34" charset="0"/>
            </a:endParaRPr>
          </a:p>
        </p:txBody>
      </p:sp>
      <p:pic>
        <p:nvPicPr>
          <p:cNvPr id="10248" name="Picture 8" descr="Lao PDR: UNESCO country programming document, 2012-2015">
            <a:extLst>
              <a:ext uri="{FF2B5EF4-FFF2-40B4-BE49-F238E27FC236}">
                <a16:creationId xmlns:a16="http://schemas.microsoft.com/office/drawing/2014/main" id="{1D4EB3C6-6D71-E8AD-453A-C7E428B60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9188" y="164592"/>
            <a:ext cx="2446687" cy="345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Mental health support for children and young people lacking in low and  middle-income countries - SOS Children's Villages International">
            <a:extLst>
              <a:ext uri="{FF2B5EF4-FFF2-40B4-BE49-F238E27FC236}">
                <a16:creationId xmlns:a16="http://schemas.microsoft.com/office/drawing/2014/main" id="{79A7532A-1654-64D1-BFF1-44B78B8FB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7888" y="539475"/>
            <a:ext cx="3785616" cy="18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hildhood in Laos | Laos Life">
            <a:extLst>
              <a:ext uri="{FF2B5EF4-FFF2-40B4-BE49-F238E27FC236}">
                <a16:creationId xmlns:a16="http://schemas.microsoft.com/office/drawing/2014/main" id="{4ED70292-E2AF-E9FC-0D24-8B989D596D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4" r="-2" b="3540"/>
          <a:stretch/>
        </p:blipFill>
        <p:spPr bwMode="auto">
          <a:xfrm>
            <a:off x="4992624" y="4106790"/>
            <a:ext cx="3099816" cy="177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Middle Adolescence Physical Development – The Yunion, Inc">
            <a:extLst>
              <a:ext uri="{FF2B5EF4-FFF2-40B4-BE49-F238E27FC236}">
                <a16:creationId xmlns:a16="http://schemas.microsoft.com/office/drawing/2014/main" id="{F54A4DF1-B774-2B93-8E45-11D5740CB1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0" r="-1" b="17629"/>
          <a:stretch/>
        </p:blipFill>
        <p:spPr bwMode="auto">
          <a:xfrm>
            <a:off x="8247888" y="3498047"/>
            <a:ext cx="3785616" cy="216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742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45" name="Rectangle 8229">
            <a:extLst>
              <a:ext uri="{FF2B5EF4-FFF2-40B4-BE49-F238E27FC236}">
                <a16:creationId xmlns:a16="http://schemas.microsoft.com/office/drawing/2014/main" id="{D7F307E1-26FA-4252-94D1-9711C4518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 descr="Healthy eating habits teens | Raising Children Network">
            <a:extLst>
              <a:ext uri="{FF2B5EF4-FFF2-40B4-BE49-F238E27FC236}">
                <a16:creationId xmlns:a16="http://schemas.microsoft.com/office/drawing/2014/main" id="{7C2871DA-E9C3-51A8-C448-A0C2EAE02D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0" r="5732" b="-2"/>
          <a:stretch/>
        </p:blipFill>
        <p:spPr bwMode="auto"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Teenager Eating Habits: Fix Unhealthy Behaviors">
            <a:extLst>
              <a:ext uri="{FF2B5EF4-FFF2-40B4-BE49-F238E27FC236}">
                <a16:creationId xmlns:a16="http://schemas.microsoft.com/office/drawing/2014/main" id="{BBD96810-35EF-9473-789C-F6C440689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9"/>
          <a:stretch/>
        </p:blipFill>
        <p:spPr bwMode="auto">
          <a:xfrm>
            <a:off x="8530121" y="3456433"/>
            <a:ext cx="3661880" cy="3401568"/>
          </a:xfrm>
          <a:custGeom>
            <a:avLst/>
            <a:gdLst/>
            <a:ahLst/>
            <a:cxnLst/>
            <a:rect l="l" t="t" r="r" b="b"/>
            <a:pathLst>
              <a:path w="3661880" h="3401568">
                <a:moveTo>
                  <a:pt x="774544" y="0"/>
                </a:moveTo>
                <a:lnTo>
                  <a:pt x="3661880" y="0"/>
                </a:lnTo>
                <a:lnTo>
                  <a:pt x="3661880" y="3401568"/>
                </a:lnTo>
                <a:lnTo>
                  <a:pt x="0" y="3401568"/>
                </a:lnTo>
                <a:lnTo>
                  <a:pt x="104462" y="3186501"/>
                </a:lnTo>
                <a:cubicBezTo>
                  <a:pt x="492537" y="2345513"/>
                  <a:pt x="732594" y="1346092"/>
                  <a:pt x="769909" y="26835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U.S. Kids Get Majority Of Their Calories From Ultra-Processed Junk Foods :  NPR">
            <a:extLst>
              <a:ext uri="{FF2B5EF4-FFF2-40B4-BE49-F238E27FC236}">
                <a16:creationId xmlns:a16="http://schemas.microsoft.com/office/drawing/2014/main" id="{65D01739-5255-165D-C1AC-08A46A64F6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8" r="14026" b="-2"/>
          <a:stretch/>
        </p:blipFill>
        <p:spPr bwMode="auto">
          <a:xfrm>
            <a:off x="5168353" y="3456432"/>
            <a:ext cx="4064598" cy="3401568"/>
          </a:xfrm>
          <a:custGeom>
            <a:avLst/>
            <a:gdLst/>
            <a:ahLst/>
            <a:cxnLst/>
            <a:rect l="l" t="t" r="r" b="b"/>
            <a:pathLst>
              <a:path w="4064598" h="3401568">
                <a:moveTo>
                  <a:pt x="749132" y="0"/>
                </a:moveTo>
                <a:lnTo>
                  <a:pt x="4064598" y="0"/>
                </a:lnTo>
                <a:lnTo>
                  <a:pt x="4059963" y="268360"/>
                </a:lnTo>
                <a:cubicBezTo>
                  <a:pt x="4022649" y="1346093"/>
                  <a:pt x="3782591" y="2345514"/>
                  <a:pt x="3394516" y="3186502"/>
                </a:cubicBezTo>
                <a:lnTo>
                  <a:pt x="3290055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8246" name="Freeform: Shape 8231">
            <a:extLst>
              <a:ext uri="{FF2B5EF4-FFF2-40B4-BE49-F238E27FC236}">
                <a16:creationId xmlns:a16="http://schemas.microsoft.com/office/drawing/2014/main" id="{398DFB7A-5FB9-4FBB-8BD1-0DBC6A365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8247" name="Freeform: Shape 8233">
            <a:extLst>
              <a:ext uri="{FF2B5EF4-FFF2-40B4-BE49-F238E27FC236}">
                <a16:creationId xmlns:a16="http://schemas.microsoft.com/office/drawing/2014/main" id="{357E4EC5-5150-4D8A-B97F-668E9075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E4731E-E3E7-9597-5079-F45E44D53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pPr algn="ctr"/>
            <a:r>
              <a:rPr lang="lo-LA" sz="32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3.5.2</a:t>
            </a:r>
            <a:r>
              <a:rPr lang="en-US" sz="32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ນິໃສການກິນອາຫານຂອງໄວໜຸ່ມມັກຈະຍັງຄົງຢູ່ໃນໄວຜູ້ໃຫຍ</a:t>
            </a:r>
            <a:r>
              <a:rPr lang="en-US" sz="32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່</a:t>
            </a:r>
            <a:br>
              <a:rPr lang="en-US" sz="2100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endParaRPr lang="en-US" sz="2100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8248" name="Rectangle 8235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49" name="Rectangle 8237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0C145-CB17-1465-6879-5CA7C7064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06" y="2186807"/>
            <a:ext cx="5255323" cy="425731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endParaRPr lang="en-US" sz="1100" b="0" i="0" dirty="0"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ໄວຮຸ້ນທີ່ເປັນໂລກຕຸ້ຍມັກຈະເປັນຜູ້ມຫຍ່ທີ່ຕຸ້ຍ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ຈື່ໄວ້ວ່າອາຫານຈານດ່ວຍ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(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fast food)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ປົກກະຕິຈະປະກອບດ້ວຍໄຂມັນ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ເກືອ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ຫລາຍກວ່າອາຫານທີ່ປຸງແຕ່ງຢູ່ບ້ານ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ຄວາມຫຍຸ້ງຍາກທີ່ຄ້າຍຄືກັນຂອງການກິນອາຫານຂອງໄວໜຸ່ມ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 algn="just">
              <a:buNone/>
            </a:pP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ໄຂມັນ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ນໍ້າມັນຫລາຍ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ເກືອ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ແລະມີ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Caffeine.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ຫວານຫລາຍ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ມີໝາກໄມ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້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ຜັກໜ້ອຍ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ມີໄຟເບິໜ້ອຍ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ທາດເຫລັກບໍ່ພຽງພໍ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ບໍ່ມັກກິນເຂົ້າເຊົ້າ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ຫລືທ່ຽງ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ກິນອາຫານເຊົ້າທີ່ຜິດ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endParaRPr lang="en-US" sz="11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8194" name="Picture 2" descr="Teens, junk food, and brain health: 'Adolescence represents a key period of  brain development'">
            <a:extLst>
              <a:ext uri="{FF2B5EF4-FFF2-40B4-BE49-F238E27FC236}">
                <a16:creationId xmlns:a16="http://schemas.microsoft.com/office/drawing/2014/main" id="{8A27FB62-8BF5-BED0-EFB1-791624DBF0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4" r="7876" b="-2"/>
          <a:stretch/>
        </p:blipFill>
        <p:spPr bwMode="auto"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396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31" name="Rectangle 21530">
            <a:extLst>
              <a:ext uri="{FF2B5EF4-FFF2-40B4-BE49-F238E27FC236}">
                <a16:creationId xmlns:a16="http://schemas.microsoft.com/office/drawing/2014/main" id="{26FF42C2-EA15-4154-B242-E98E88CED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533" name="Rectangle 21532">
            <a:extLst>
              <a:ext uri="{FF2B5EF4-FFF2-40B4-BE49-F238E27FC236}">
                <a16:creationId xmlns:a16="http://schemas.microsoft.com/office/drawing/2014/main" id="{D79DE9F7-28C4-4856-BA57-D696E124C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927413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412E9F-6BF3-91ED-32CF-A34BE61F8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44" y="690072"/>
            <a:ext cx="5527091" cy="1106424"/>
          </a:xfrm>
        </p:spPr>
        <p:txBody>
          <a:bodyPr>
            <a:normAutofit/>
          </a:bodyPr>
          <a:lstStyle/>
          <a:p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3.6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ການກິນອາຫານສຳລັບຜູ້ໃຫຍ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່ </a:t>
            </a:r>
          </a:p>
        </p:txBody>
      </p:sp>
      <p:sp>
        <p:nvSpPr>
          <p:cNvPr id="21535" name="Rectangle 21534">
            <a:extLst>
              <a:ext uri="{FF2B5EF4-FFF2-40B4-BE49-F238E27FC236}">
                <a16:creationId xmlns:a16="http://schemas.microsoft.com/office/drawing/2014/main" id="{E1F9ED9C-121B-44C6-A308-5824769C4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37" name="Rectangle 21536">
            <a:extLst>
              <a:ext uri="{FF2B5EF4-FFF2-40B4-BE49-F238E27FC236}">
                <a16:creationId xmlns:a16="http://schemas.microsoft.com/office/drawing/2014/main" id="{4A5F8185-F27B-4E99-A06C-007336FE3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95865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3A0F0-6A75-B840-E40A-49EE14403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84" y="1589103"/>
            <a:ext cx="5372774" cy="419904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ເມືອ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່ເຮົາມີອາຍຸຫລາຍ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ການດູດຊືມກໍ່ຊ້າລົງ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ໂດຍທົ່ວໄປການບໍລິໂພກລວມອາຫານແມ່ນຫລຸດລົງ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ເພາະຕາຕະລາງວຽກເຕັມ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ຄາບ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ອາຫານແມ່ນທົດແທນດ້ວຍອາຫານຈານດ່ວນ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ອາຫານຫວ່າງ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ມັນຈພເປັນຕ້ອງໄດ້ກິນໝາກໄມ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ຜັກ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ທັນຍາພືດ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/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ເຂົ້າກ້ອງ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ຊີ້ບໍ່ຕິດມັນ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ໄຂມັນຕໍ່າ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ຂະນາດທີ່ຫລີກຫລ້ຽງອາຫານທີ່ຫວານ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ໄຂມັນສູງ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ທັນໃດນັ້ນ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ວົງຈອນຊີວິດສ້າງຄວາມຕ້ອງການໃນການອອກກຳລັງເປັນປະຈຳ</a:t>
            </a:r>
            <a:r>
              <a:rPr lang="en-US" sz="20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.​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ການອອກກຳລັງກາຍ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ແມ່ນໝາກຫົວໃຈຂອງຄວາມສົມດູນລະຫວ່າງການບໍລິໂພກອາຫານ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ຜົນສຳເລັດ</a:t>
            </a:r>
            <a:endParaRPr lang="en-US" sz="20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21508" name="Picture 4" descr="Healthy Meal Planning: Tips for Older Adults | National Institute on Aging">
            <a:extLst>
              <a:ext uri="{FF2B5EF4-FFF2-40B4-BE49-F238E27FC236}">
                <a16:creationId xmlns:a16="http://schemas.microsoft.com/office/drawing/2014/main" id="{DCA33FFD-3059-A495-FA16-047B8DD19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4082" y="566928"/>
            <a:ext cx="2338913" cy="233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USDA MyPlate What Is MyPlate?">
            <a:extLst>
              <a:ext uri="{FF2B5EF4-FFF2-40B4-BE49-F238E27FC236}">
                <a16:creationId xmlns:a16="http://schemas.microsoft.com/office/drawing/2014/main" id="{E95C0F47-7712-B96D-ACF9-3C2E1244F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62365" y="713518"/>
            <a:ext cx="2873668" cy="2041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ealthy eating for children | healthdirect">
            <a:extLst>
              <a:ext uri="{FF2B5EF4-FFF2-40B4-BE49-F238E27FC236}">
                <a16:creationId xmlns:a16="http://schemas.microsoft.com/office/drawing/2014/main" id="{089D8D6D-898C-F447-8982-0C64C928F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0876" y="3109523"/>
            <a:ext cx="5440986" cy="30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408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52" name="Rectangle 1434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99D6A-C696-9EAB-75DC-A815F78F2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lo-LA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3.7 </a:t>
            </a:r>
            <a:r>
              <a:rPr lang="en-US" sz="36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ການກິນອາຫານສຳລັບຜູ້ສູງອາຍຸ</a:t>
            </a:r>
            <a:r>
              <a:rPr lang="en-US" sz="36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</p:txBody>
      </p:sp>
      <p:sp>
        <p:nvSpPr>
          <p:cNvPr id="1435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B6C7E-45E8-1CEC-15B6-0C21FADE5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 lnSpcReduction="10000"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900" i="0" dirty="0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ຜູ້ສູງອາຍຸມີຄວາມອ່ອນໄຫວທາງລົດຊາດໜ້ອຍ</a:t>
            </a:r>
            <a:endParaRPr lang="en-US" sz="20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i="0" dirty="0" err="1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ລວມທັງຄວາມອ່ອນໄ</a:t>
            </a:r>
            <a:r>
              <a:rPr lang="en-US" sz="20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ຫວໃນການດົມກິ່ນ</a:t>
            </a:r>
            <a:endParaRPr lang="en-US" sz="1900" i="0" dirty="0"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900" i="0" dirty="0" err="1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ຜູ້ໃຫຍ່ທີ່ມີອາຍຸກາຍ</a:t>
            </a:r>
            <a:r>
              <a:rPr lang="en-US" sz="1900" i="0" dirty="0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50 </a:t>
            </a:r>
            <a:r>
              <a:rPr lang="en-US" sz="1900" i="0" dirty="0" err="1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ປີ</a:t>
            </a:r>
            <a:r>
              <a:rPr lang="en-US" sz="1900" i="0" dirty="0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1900" i="0" dirty="0" err="1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ຈຳເປັນຕ້ອງໄດ້ເພີ່ມການບໍລິໂພກວິຕາມິນ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  D, calcium, Folate,B6 and B12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900" i="0" dirty="0" err="1"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ເພາະພວກເຂົາບໍ່ຄ່ອຍຫ້າວຫັນ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19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ພວກເຂົ້າຕ້ອງ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: 1). </a:t>
            </a:r>
            <a:r>
              <a:rPr lang="en-US" sz="19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ຫລຸດໄຂມັນ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19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ເກືອ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19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ເຄວລໍລີ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19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 2). </a:t>
            </a:r>
            <a:r>
              <a:rPr lang="en-US" sz="19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ເພີ່ມອາຫານທີ່ມີສານອາຫານສູງ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19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19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ການອອກກຳລັງເປັນປະຈຳ</a:t>
            </a:r>
            <a:r>
              <a:rPr lang="en-US" sz="1900" dirty="0"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19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ຍັງສຳຄັນ</a:t>
            </a:r>
            <a:endParaRPr lang="en-US" sz="1900" i="0" dirty="0"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ຜູ້ສູງອາຍຸ</a:t>
            </a:r>
            <a:r>
              <a:rPr lang="en-US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 ທີ່ໃຊ້ຊີວິດຢູ່ຄົນດຽວແມ່ນຍາກທີ່ຈະບໍລິໂພກອາຫານທີ່ມີສານອາຫານຫລາກຫລາຍ, </a:t>
            </a:r>
            <a:r>
              <a:rPr lang="en-US" sz="2000" dirty="0" err="1">
                <a:latin typeface="Phetsarath OT" panose="02000500000000020004" pitchFamily="2" charset="0"/>
                <a:cs typeface="Phetsarath OT" panose="02000500000000020004" pitchFamily="2" charset="0"/>
              </a:rPr>
              <a:t>ມີຄວາມກັງວົນໃນການເປັນພາວະຂາດໂພຊະນາການ</a:t>
            </a:r>
            <a:endParaRPr lang="en-US" sz="20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9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ບັນຫາສຸຂະພາບໃນຜູ້ສູງອາຍຸສ່ວນຫລາຍແມ່ນໄດ້ຮັບຜົນມາຈາກນິໄສໃນການກິນ</a:t>
            </a:r>
            <a:r>
              <a:rPr lang="en-US" sz="19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19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en-US" sz="1900" b="0" i="0" dirty="0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19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ທາງເລືອກອາຫານໜ້ອຍ</a:t>
            </a:r>
            <a:endParaRPr lang="en-US" sz="1900" b="0" i="0" dirty="0">
              <a:solidFill>
                <a:srgbClr val="002060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19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pic>
        <p:nvPicPr>
          <p:cNvPr id="14338" name="Picture 2" descr="Diet Choice during in Old Age. Healthy Food and Junk Food. Food for Elderly  People Stock Vector - Illustration of choice, vitamins: 238456322">
            <a:extLst>
              <a:ext uri="{FF2B5EF4-FFF2-40B4-BE49-F238E27FC236}">
                <a16:creationId xmlns:a16="http://schemas.microsoft.com/office/drawing/2014/main" id="{DFB71D2D-287E-2479-3813-FC914E8C66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3" r="26880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06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8664"/>
            <a:ext cx="10515600" cy="923348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n-US" dirty="0"/>
              <a:t>Summary and conclusion</a:t>
            </a:r>
            <a:r>
              <a:rPr lang="lo-LA" dirty="0"/>
              <a:t> (ສັງລວມ ແລະ ສະຫຼຸບ)</a:t>
            </a:r>
            <a:r>
              <a:rPr lang="en-US" dirty="0"/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949" y="1112012"/>
            <a:ext cx="10856495" cy="3229959"/>
          </a:xfrm>
        </p:spPr>
        <p:txBody>
          <a:bodyPr>
            <a:noAutofit/>
          </a:bodyPr>
          <a:lstStyle/>
          <a:p>
            <a:endParaRPr lang="th-TH" sz="1600" dirty="0"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>
              <a:lnSpc>
                <a:spcPct val="150000"/>
              </a:lnSpc>
            </a:pPr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ການຮຽນຮູ້ໃຫ້ເຂົ້າໃຈກ່ຽວກັບອາຫານເປັນສິ່ງທີ່ສຳຄັນໃນການດຳລົງຊີວິດໃນການບໍລິໂພກອາຫານໃຫ້ຖືກຫລັກໂພສະການທີ່ດີ</a:t>
            </a:r>
          </a:p>
          <a:p>
            <a:pPr>
              <a:lnSpc>
                <a:spcPct val="150000"/>
              </a:lnSpc>
            </a:pPr>
            <a:r>
              <a:rPr lang="lo-LA" sz="2000" dirty="0">
                <a:latin typeface="Phetsarath OT" panose="02000500000000020004" pitchFamily="2" charset="0"/>
                <a:cs typeface="Phetsarath OT" panose="02000500000000020004" pitchFamily="2" charset="0"/>
              </a:rPr>
              <a:t>ອາຫານແມ່ນແຫຼ່ງຫຼັກທີ່ໃຫ້ສານອາຫານທີ່ຮ່າງກາຍຈຳເປັນ ເພື່ອໃຫ້ພະລັງງານສຳລັບການດຳລົງຊີວິດ, ຊ່ວຍໃຫ້ເຕີບໂຕ ແລະ ພັດທະນາ, ສ້າງແລະສ້ອມແປງເນື້ອເຍື່ອ, ຮັກສາການເຮັດວຽກຂອງອະໄວຍະວະ, ເສີມສ້າງພູມຕ້ານທານ ແລະ ປ້ອງກັນພະຍາດ, ຊຶ່ງສານອາຫານເຊັ່ນ ຄາໂບໄຮເດຣດ, ໂປຣຕີນ, ໄຂມັນ, ວິຕາມິນ, ແຮ່ທາດ ແລະ ນໍ້າ ແມ່ນສ່ວນປະກອບສຳຄັນໃນການຮັກສາຊີວິດ ແລະ ສຸຂະພາບທີ່ດີ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69123" y="6356350"/>
            <a:ext cx="829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200" dirty="0"/>
              <a:t>© ISTOCK</a:t>
            </a:r>
          </a:p>
        </p:txBody>
      </p:sp>
      <p:sp>
        <p:nvSpPr>
          <p:cNvPr id="8" name="Rectangle 7"/>
          <p:cNvSpPr/>
          <p:nvPr/>
        </p:nvSpPr>
        <p:spPr>
          <a:xfrm>
            <a:off x="6292197" y="6225052"/>
            <a:ext cx="18336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© Cambodia News English</a:t>
            </a:r>
          </a:p>
        </p:txBody>
      </p:sp>
    </p:spTree>
    <p:extLst>
      <p:ext uri="{BB962C8B-B14F-4D97-AF65-F5344CB8AC3E}">
        <p14:creationId xmlns:p14="http://schemas.microsoft.com/office/powerpoint/2010/main" val="621804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3F8F-1860-CAE2-2FFB-E9AC9890729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lo-LA" sz="40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ຜົນໄດ້ຮັບຈາກບົດຮຽນ</a:t>
            </a:r>
            <a:br>
              <a:rPr lang="lo-LA" sz="40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en-US" sz="4000" b="1" dirty="0"/>
              <a:t>Lesson learning outcomes </a:t>
            </a:r>
            <a:endParaRPr lang="en-US" sz="4000" b="1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FA85B-B586-7B95-1D60-38418F497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lo-LA" sz="28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ໄດ້ຮຽນຮູ້ ແລະ ເຂົ້າໃຈກ່ຽວກັບ</a:t>
            </a:r>
            <a:r>
              <a:rPr lang="en-GB" sz="2800" dirty="0" err="1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ອາຫານ</a:t>
            </a:r>
            <a:r>
              <a:rPr lang="lo-LA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ທີ່ຄົນເຮົາບໍລິໂພກໃນແຕ່ລະວັນ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lo-LA" sz="2800" dirty="0"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ໄດ້ຮຽນຮູ້ເຖ</a:t>
            </a:r>
            <a:r>
              <a:rPr lang="lo-LA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ິງຄວາມໝາຍຂອງສານອາຫານ ແລະ ຄວາມຕ້ອງການສານອາຫານຂອງຄົນເຮົາ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GB" sz="2800" dirty="0" err="1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ຄວາມຕ້ອງການດ້ານໂພຊະນາການ</a:t>
            </a:r>
            <a:r>
              <a:rPr lang="lo-LA" sz="2800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ໃນຊວງໄລຍະຂອງ</a:t>
            </a:r>
            <a:r>
              <a:rPr lang="en-GB" sz="2800" dirty="0" err="1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ຊີວິດ</a:t>
            </a:r>
            <a:r>
              <a:rPr lang="lo-LA" dirty="0"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ທີ່ຊ່ວຍການເຕີບໂຕຂອງຄົນເຮົາ</a:t>
            </a:r>
            <a:endParaRPr lang="lo-LA" sz="2800" dirty="0"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lo-LA" sz="2800" dirty="0">
              <a:solidFill>
                <a:srgbClr val="002060"/>
              </a:solidFill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en-US" sz="2800" dirty="0">
              <a:solidFill>
                <a:srgbClr val="002060"/>
              </a:solidFill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>
              <a:buFontTx/>
              <a:buChar char="-"/>
            </a:pPr>
            <a:endParaRPr lang="lo-LA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  <a:p>
            <a:pPr>
              <a:buFontTx/>
              <a:buChar char="-"/>
            </a:pPr>
            <a:endParaRPr lang="en-US" dirty="0">
              <a:latin typeface="Saysettha OT" panose="020B0504020207020204" pitchFamily="34" charset="-34"/>
              <a:cs typeface="Saysettha OT" panose="020B0504020207020204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EDF13-BC08-3E4F-426B-E20DC5B84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111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E5A94-7907-5DA7-57F6-882F2953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1935"/>
          </a:xfrm>
          <a:solidFill>
            <a:srgbClr val="92D050"/>
          </a:solidFill>
        </p:spPr>
        <p:txBody>
          <a:bodyPr/>
          <a:lstStyle/>
          <a:p>
            <a:r>
              <a:rPr lang="en-US" dirty="0"/>
              <a:t>Post quiz  (test)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F5B7E-BC30-7B42-D5AD-A6EA0A29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1302376-CA85-F9E6-5EA3-92D8B2573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7478"/>
              </p:ext>
            </p:extLst>
          </p:nvPr>
        </p:nvGraphicFramePr>
        <p:xfrm>
          <a:off x="502012" y="1767740"/>
          <a:ext cx="11372296" cy="4267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3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8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0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394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8026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Q1: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ອາຫານປະເພດໃດທີ່ຖືວ່າເປັນ "ອາຫານຂີ້ເຫຍື້ອ" (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junk food)?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ກ. ໝາກໄມ້ສົດ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ຂ. ຜັກຕົ້ມ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ຄ. ເຂົ້າໜົມຫວານ ແລະ ເຄື່ອງດື່ມທີ່ມີນໍ້າຕານສູງ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ງ. ເຂົ້າກ້ອງ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ຄ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0" kern="120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ອາຫານປະເພດນີ້ເປັນອາຫານນໍ້າຕ້ານຫຼາຍທີ່ບໍ່ດີຕໍ່ສຸຂະພາບ</a:t>
                      </a:r>
                      <a:endParaRPr lang="en-US" sz="1400" b="0" kern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Q2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ການບໍລິໂພກຜັກ ແລະ ໝາກໄມ້ເປັນປະຈຳຊ່ວຍປ້ອງກັນພະຍາດຫຍັງແດ່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? 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ກ. ພະຍາດກະດູກພຸນ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ຂ. ພະຍາດມະເຮັງ ແລະ ພະຍາດຫົວໃຈ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ຄ. ພະຍາດເລືອດຈາງ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ງ. ພະຍາດເບົາຫວານຊະນິດທີ່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ຂ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ຜັກ ແລະ ໝາກໄມ້ມີ ໃຍອາຫານ, ວິຕາມິນ ແລະ ສານຕ້ານອະນຸມູນອິສະຫຼະ ຊ່ວຍຫຼຸດຄວາມສ່ຽງການເກີດພະຍາດເຫຼົ່ານີ້.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Q3: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ອາຫານປະເພດໃດທີ່ຄວນຫຼີກລ້ຽງ ຫຼື ບໍລິໂພກໃນປະລິມານໜ້ອຍເພື່ອສຸຂະພາບທີ່ດີ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ກ. ປາ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ຂ. ໄຂມັນອີ່ມຕົວ ແລະ ໄຂມັນທຣານ (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trans fat)</a:t>
                      </a:r>
                      <a:endParaRPr lang="lo-LA" sz="14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ຄ. ຜັກໃບຂຽວ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ງ. ທັນຍາພືດເຕັມເມັດ 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ຂ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2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ໄຂມັນອີ່ມຕົວ ແລະ ໄຂມັນທຣານ ພົບໃນອາຫານທອດ, ເນື້ອສັດມັນ, ເນີຍ, ເຄັກ, ເບີເກີຣ ແລະ ຂອງຫວານສຳເລັດຮູບ.</a:t>
                      </a:r>
                    </a:p>
                    <a:p>
                      <a:r>
                        <a:rPr lang="lo-LA" sz="1200" b="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ການບໍລິໂພກຫຼາຍເກີນ ສາມາດເຮັດໃຫ້ເກີດ ໂຣກຫົວໃຈ, ຄວາມດັນເລືອດສູງ ແລະ ໂຣກອ້ວນ.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6268">
                <a:tc>
                  <a:txBody>
                    <a:bodyPr/>
                    <a:lstStyle/>
                    <a:p>
                      <a:pPr lvl="0"/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Q4: </a:t>
                      </a:r>
                      <a:r>
                        <a:rPr lang="en-US" sz="1200" b="0" i="0" u="none" strike="noStrike" kern="1200" baseline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ອາຫານໃດທີ່ເປັນແຫຼ່ງຄາໂບໄຮເດຣດສູງ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?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a)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ຂ້າວ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ເຂົ້າຈີ່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ມັນຝຣັ່ງ</a:t>
                      </a:r>
                      <a:b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b)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ປາ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ໄຂ່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ເນື້ອ</a:t>
                      </a:r>
                      <a:b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c)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ນ້ຳມັນ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ເນີຍ</a:t>
                      </a:r>
                      <a:b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d) </a:t>
                      </a:r>
                      <a:r>
                        <a:rPr lang="lo-LA" sz="14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ຜັກໃບຂຽວ</a:t>
                      </a:r>
                      <a:endParaRPr lang="en-US" sz="14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4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ກ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ຄາໂບໄຮເດຣດໃຫ້ພະລັງງານຫຼັກຕໍ່ຮ່າງກາຍ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ພົບໄດ້ໃນຂ້າວ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ແປ້ງ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ຂົ້ວຫມາກ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ແລະ ຫົວພືດ.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242978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7516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E5A94-7907-5DA7-57F6-882F2953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1935"/>
          </a:xfrm>
          <a:solidFill>
            <a:srgbClr val="92D050"/>
          </a:solidFill>
        </p:spPr>
        <p:txBody>
          <a:bodyPr/>
          <a:lstStyle/>
          <a:p>
            <a:r>
              <a:rPr lang="en-US" dirty="0"/>
              <a:t>Post quiz  (test)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F5B7E-BC30-7B42-D5AD-A6EA0A29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1302376-CA85-F9E6-5EA3-92D8B25739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47545"/>
              </p:ext>
            </p:extLst>
          </p:nvPr>
        </p:nvGraphicFramePr>
        <p:xfrm>
          <a:off x="636233" y="1604459"/>
          <a:ext cx="10919534" cy="2354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5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38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0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48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8026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Q5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ແຮ່ທາດໃດທີ່ຊ່ວຍໃຫ້ກະດູກແຂງແຮງ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?</a:t>
                      </a:r>
                      <a:b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endParaRPr lang="en-US" sz="12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a)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ເຫຼັກ</a:t>
                      </a:r>
                      <a:b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b)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ທາດການຊຽມ</a:t>
                      </a:r>
                      <a:b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c)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ສັງກະສີ</a:t>
                      </a:r>
                      <a:b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d)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ໂຊດຽມ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D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ການຊຽມແມ່ນສ່ວນປະກອບຫຼັກຂອງກະດູກ ແລະ ແຂ້ວ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ຊ່ວຍປ້ອງກັນໂລກກະດູກພຸນ.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Q6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ວິຕາມິນໃດທີ່ຊ່ວຍໃຫ້ຮ່າງກາຍຕ້ານທານໂລກໄດ້ດີ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?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a)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ວິຕາມິນ 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A</a:t>
                      </a:r>
                      <a:b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b)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ວິຕາມິນ 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B1</a:t>
                      </a:r>
                      <a:b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c)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ວິຕາມິນ 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C</a:t>
                      </a:r>
                      <a:b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</a:b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d)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ວິຕາມິນ 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D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C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ວິຕາມິນ 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C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ຊ່ວຍເພີ່ມພູມຕ້ານທານ</a:t>
                      </a:r>
                      <a:r>
                        <a:rPr lang="en-US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, </a:t>
                      </a:r>
                      <a:r>
                        <a:rPr lang="lo-LA" sz="1200" b="0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00000" pitchFamily="2" charset="77"/>
                          <a:ea typeface="+mn-ea"/>
                          <a:cs typeface="Phetsarath OT" panose="02000500000000000000" pitchFamily="2" charset="77"/>
                        </a:rPr>
                        <a:t>ຊ່ວຍປ້ອງກັນເຊື້ອໂລກ ແລະ ຊ່ວຍໃນການຟື້ນຟູເນື້ອເຍື່ອ.</a:t>
                      </a:r>
                      <a:endParaRPr lang="en-US" sz="1200" b="0" kern="1200" dirty="0">
                        <a:solidFill>
                          <a:schemeClr val="dk1"/>
                        </a:solidFill>
                        <a:effectLst/>
                        <a:latin typeface="Phetsarath OT" panose="02000500000000000000" pitchFamily="2" charset="77"/>
                        <a:ea typeface="+mn-ea"/>
                        <a:cs typeface="Phetsarath OT" panose="02000500000000000000" pitchFamily="2" charset="77"/>
                      </a:endParaRPr>
                    </a:p>
                    <a:p>
                      <a:endParaRPr lang="en-US" sz="1200" b="0" dirty="0">
                        <a:solidFill>
                          <a:schemeClr val="tx1"/>
                        </a:solidFill>
                        <a:latin typeface="Phetsarath OT" panose="02000500000000000000" pitchFamily="2" charset="77"/>
                        <a:cs typeface="Phetsarath OT" panose="02000500000000000000" pitchFamily="2" charset="77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814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45F41-A268-7EF2-F707-245666CBAEF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dirty="0"/>
              <a:t>Assignment/Homework/Case study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2456AC-3190-07D2-F5B6-BC6FE3927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5" name="Group 135">
            <a:extLst>
              <a:ext uri="{FF2B5EF4-FFF2-40B4-BE49-F238E27FC236}">
                <a16:creationId xmlns:a16="http://schemas.microsoft.com/office/drawing/2014/main" id="{C9A95DD5-DB8A-8CA2-52DB-DC54D86878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493841"/>
              </p:ext>
            </p:extLst>
          </p:nvPr>
        </p:nvGraphicFramePr>
        <p:xfrm>
          <a:off x="1045029" y="2118519"/>
          <a:ext cx="10058400" cy="3193710"/>
        </p:xfrm>
        <a:graphic>
          <a:graphicData uri="http://schemas.openxmlformats.org/drawingml/2006/table">
            <a:tbl>
              <a:tblPr/>
              <a:tblGrid>
                <a:gridCol w="1005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40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ko-K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Gulim" pitchFamily="34" charset="-127"/>
                        </a:rPr>
                        <a:t>Assignment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9701">
                <a:tc>
                  <a:txBody>
                    <a:bodyPr/>
                    <a:lstStyle>
                      <a:lvl1pPr marL="2286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r>
                        <a:rPr lang="lo-LA" sz="16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ຂຽນຄວາມຄິດເຫັນສັ້ນໆ (5–7 ປະໂຫຍກ) ກ່ຽວກັບ:</a:t>
                      </a:r>
                    </a:p>
                    <a:p>
                      <a:r>
                        <a:rPr lang="lo-LA" sz="16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ນິໄສການກິນອາຫານຂອງຕົນເອງ</a:t>
                      </a:r>
                    </a:p>
                    <a:p>
                      <a:r>
                        <a:rPr lang="lo-LA" sz="1600" dirty="0">
                          <a:latin typeface="Phetsarath OT" panose="02000500000000000000" pitchFamily="2" charset="77"/>
                          <a:cs typeface="Phetsarath OT" panose="02000500000000000000" pitchFamily="2" charset="77"/>
                        </a:rPr>
                        <a:t>ມີສິ່ງໃດຄວນປັບປຸງເພື່ອສຸຂະພາບທີ່ດີຂຶ້ນ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1222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3808-2608-4F6E-1224-4111E0C99CD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lo-LA" sz="36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ບົດຮຽນຕໍ່ໄປ </a:t>
            </a:r>
            <a:br>
              <a:rPr lang="lo-LA" sz="3600" b="1" dirty="0">
                <a:latin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en-US" sz="36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Next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33712-21B9-E42A-F009-064E95834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ນີ້ແມ່ນຕອນທ້າຍຂອງບົດຮຽນ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endParaRPr kumimoji="0" lang="lo-LA" altLang="en-US" sz="20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ຂໍ້ຄວາມສິ້ນສຸດແລະການແນະນໍາບົດຮຽນຕໍ່ໄປລວມທັງຫົວຂໍ້ບົດຮຽນແລະ ຫົວຂໍ້ຄວນໃຫ້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6890E-50B2-C302-3EA7-FE2AC5273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E12CDAA9-F648-99B8-595E-367AC0735E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445106"/>
              </p:ext>
            </p:extLst>
          </p:nvPr>
        </p:nvGraphicFramePr>
        <p:xfrm>
          <a:off x="1943100" y="3429000"/>
          <a:ext cx="8668456" cy="2463800"/>
        </p:xfrm>
        <a:graphic>
          <a:graphicData uri="http://schemas.openxmlformats.org/drawingml/2006/table">
            <a:tbl>
              <a:tblPr/>
              <a:tblGrid>
                <a:gridCol w="12972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1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63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Next Lesson Title</a:t>
                      </a:r>
                      <a:endParaRPr kumimoji="0" lang="en-US" altLang="ko-K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Gulim" pitchFamily="34" charset="-127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lvl="0"/>
                      <a:r>
                        <a:rPr kumimoji="0" lang="en-US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Gulim" pitchFamily="34" charset="-127"/>
                        </a:rPr>
                        <a:t>Next lesson </a:t>
                      </a:r>
                      <a:r>
                        <a:rPr kumimoji="0" lang="en-US" altLang="ko-KR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Gulim" pitchFamily="34" charset="-127"/>
                        </a:rPr>
                        <a:t>Lesson</a:t>
                      </a:r>
                      <a:r>
                        <a:rPr kumimoji="0" lang="en-US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Gulim" pitchFamily="34" charset="-127"/>
                        </a:rPr>
                        <a:t> </a:t>
                      </a:r>
                      <a:r>
                        <a:rPr kumimoji="0" lang="lo-LA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Gulim" pitchFamily="34" charset="-127"/>
                        </a:rPr>
                        <a:t>3</a:t>
                      </a:r>
                      <a:r>
                        <a:rPr kumimoji="0" lang="en-US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Gulim" pitchFamily="34" charset="-127"/>
                        </a:rPr>
                        <a:t>: </a:t>
                      </a:r>
                      <a:endParaRPr kumimoji="0" lang="lo-LA" altLang="ko-K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Gulim" pitchFamily="34" charset="-127"/>
                      </a:endParaRPr>
                    </a:p>
                    <a:p>
                      <a:pPr lvl="0"/>
                      <a:r>
                        <a:rPr kumimoji="0" lang="lo-LA" altLang="ko-K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Gulim" pitchFamily="34" charset="-127"/>
                        </a:rPr>
                        <a:t>1. </a:t>
                      </a:r>
                      <a:r>
                        <a:rPr lang="lo-LA" sz="2000" b="1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MS PGothic" panose="020B0600070205080204" pitchFamily="34" charset="-128"/>
                          <a:cs typeface="Phetsarath OT" panose="02000500000000020004" pitchFamily="2" charset="0"/>
                        </a:rPr>
                        <a:t>ຄວາມປອດໄປຂອງອາຫານ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ea typeface="MS PGothic" panose="020B0600070205080204" pitchFamily="34" charset="-128"/>
                        <a:cs typeface="Phetsarath OT" panose="02000500000000020004" pitchFamily="2" charset="0"/>
                      </a:endParaRPr>
                    </a:p>
                    <a:p>
                      <a:pPr lvl="0"/>
                      <a:r>
                        <a:rPr lang="lo-LA" sz="20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MS PGothic" panose="020B0600070205080204" pitchFamily="34" charset="-128"/>
                          <a:cs typeface="Phetsarath OT" panose="02000500000000020004" pitchFamily="2" charset="0"/>
                        </a:rPr>
                        <a:t>2. ຄວາມສໍາຄັນຂອງການລ້າງມືດ້ວຍສະບູ ແລະ ນໍ້າສະອາດ 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ea typeface="MS PGothic" panose="020B0600070205080204" pitchFamily="34" charset="-128"/>
                        <a:cs typeface="Phetsarath OT" panose="02000500000000020004" pitchFamily="2" charset="0"/>
                      </a:endParaRPr>
                    </a:p>
                    <a:p>
                      <a:pPr lvl="0"/>
                      <a:r>
                        <a:rPr lang="lo-LA" sz="20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MS PGothic" panose="020B0600070205080204" pitchFamily="34" charset="-128"/>
                          <a:cs typeface="Phetsarath OT" panose="02000500000000020004" pitchFamily="2" charset="0"/>
                        </a:rPr>
                        <a:t>3. ການກິນນໍ້າຕົ້ມສຸກ/ນໍ້າສະອາດ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MS PGothic" panose="020B0600070205080204" pitchFamily="34" charset="-128"/>
                          <a:cs typeface="Phetsarath OT" panose="02000500000000020004" pitchFamily="2" charset="0"/>
                        </a:rPr>
                        <a:t>, </a:t>
                      </a:r>
                      <a:r>
                        <a:rPr lang="lo-LA" sz="20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MS PGothic" panose="020B0600070205080204" pitchFamily="34" charset="-128"/>
                          <a:cs typeface="Phetsarath OT" panose="02000500000000020004" pitchFamily="2" charset="0"/>
                        </a:rPr>
                        <a:t>ການຮັກສາຄວາມສະອາດຂອງເຮືອນຄົວ ແລະ ອຸປະກອນ.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ea typeface="MS PGothic" panose="020B0600070205080204" pitchFamily="34" charset="-128"/>
                        <a:cs typeface="Phetsarath OT" panose="02000500000000020004" pitchFamily="2" charset="0"/>
                      </a:endParaRPr>
                    </a:p>
                    <a:p>
                      <a:r>
                        <a:rPr lang="lo-LA" sz="2000" kern="1200" dirty="0">
                          <a:solidFill>
                            <a:schemeClr val="tx1"/>
                          </a:solidFill>
                          <a:effectLst/>
                          <a:latin typeface="Phetsarath OT" panose="02000500000000020004" pitchFamily="2" charset="0"/>
                          <a:ea typeface="MS PGothic" panose="020B0600070205080204" pitchFamily="34" charset="-128"/>
                          <a:cs typeface="Phetsarath OT" panose="02000500000000020004" pitchFamily="2" charset="0"/>
                        </a:rPr>
                        <a:t>4. ການກໍາຈັດສິ່ງເສດເຫຼືອທີ່ຖືກສຸຂະອະນາໄມ.</a:t>
                      </a: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Phetsarath OT" panose="02000500000000020004" pitchFamily="2" charset="0"/>
                        <a:ea typeface="MS PGothic" panose="020B0600070205080204" pitchFamily="34" charset="-128"/>
                        <a:cs typeface="Phetsarath OT" panose="02000500000000020004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068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9540D-4057-6B6E-0746-DC9E006B4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614"/>
            <a:ext cx="10515600" cy="1325563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ຫົວຂໍ້ຫລັກ</a:t>
            </a:r>
            <a:r>
              <a:rPr lang="en-US" sz="40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br>
              <a:rPr lang="lo-LA" sz="4000" b="1" dirty="0">
                <a:solidFill>
                  <a:srgbClr val="0070C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</a:br>
            <a:r>
              <a:rPr lang="en-US" sz="4000" b="1" dirty="0"/>
              <a:t>Main Topics</a:t>
            </a:r>
            <a:endParaRPr lang="en-US" sz="4000" b="1" dirty="0">
              <a:solidFill>
                <a:srgbClr val="0070C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EE42E-015F-CAB2-DE2E-1EDF5ED9F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11144" cy="4351338"/>
          </a:xfrm>
        </p:spPr>
        <p:txBody>
          <a:bodyPr>
            <a:normAutofit/>
          </a:bodyPr>
          <a:lstStyle/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o-LA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1. </a:t>
            </a:r>
            <a:r>
              <a:rPr lang="lo-LA" dirty="0">
                <a:solidFill>
                  <a:srgbClr val="002060"/>
                </a:solidFill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ຄໍານິຍາມກ່ຽວກັບ</a:t>
            </a:r>
            <a:r>
              <a:rPr lang="en-GB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ອາຫານ</a:t>
            </a:r>
            <a:endParaRPr lang="lo-LA" dirty="0">
              <a:solidFill>
                <a:srgbClr val="002060"/>
              </a:solidFill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o-LA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2. ຄວາມຂອງສານອາຫານ</a:t>
            </a: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o-LA" dirty="0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3.</a:t>
            </a:r>
            <a:r>
              <a:rPr lang="en-GB" dirty="0" err="1">
                <a:solidFill>
                  <a:srgbClr val="002060"/>
                </a:solidFill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ຄວາມຕ້ອງການດ້ານໂພຊະນາການຕະຫລອດຊີວິດ</a:t>
            </a:r>
            <a:r>
              <a:rPr lang="en-GB" dirty="0">
                <a:solidFill>
                  <a:srgbClr val="002060"/>
                </a:solidFill>
                <a:effectLst/>
                <a:latin typeface="Phetsarath OT" panose="02000500000000020004" pitchFamily="2" charset="0"/>
                <a:ea typeface="Calibri" panose="020F0502020204030204" pitchFamily="34" charset="0"/>
                <a:cs typeface="Phetsarath OT" panose="02000500000000020004" pitchFamily="2" charset="0"/>
              </a:rPr>
              <a:t> </a:t>
            </a:r>
            <a:endParaRPr lang="en-US" dirty="0">
              <a:solidFill>
                <a:srgbClr val="002060"/>
              </a:solidFill>
              <a:effectLst/>
              <a:latin typeface="Phetsarath OT" panose="02000500000000020004" pitchFamily="2" charset="0"/>
              <a:ea typeface="Calibri" panose="020F0502020204030204" pitchFamily="34" charset="0"/>
              <a:cs typeface="Phetsarath OT" panose="02000500000000020004" pitchFamily="2" charset="0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8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A4EF2-63E2-56A5-7E7D-131F090F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6215"/>
            <a:ext cx="10515600" cy="923348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lo-LA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ຄຳສັບທີ່ສຳຄັນ </a:t>
            </a:r>
            <a:r>
              <a:rPr lang="en-US" b="1" dirty="0"/>
              <a:t>Keywords</a:t>
            </a:r>
            <a:endParaRPr lang="en-US" b="1" dirty="0">
              <a:solidFill>
                <a:srgbClr val="00B0F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2166-1B8C-60CC-2895-6B35DCE5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4694A2C-2DE3-8334-FD42-2EB826B80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827164"/>
              </p:ext>
            </p:extLst>
          </p:nvPr>
        </p:nvGraphicFramePr>
        <p:xfrm>
          <a:off x="838200" y="1367160"/>
          <a:ext cx="10515600" cy="5427412"/>
        </p:xfrm>
        <a:graphic>
          <a:graphicData uri="http://schemas.openxmlformats.org/drawingml/2006/table">
            <a:tbl>
              <a:tblPr/>
              <a:tblGrid>
                <a:gridCol w="21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6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o-L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aysettha OT" panose="020B0504020207020204" pitchFamily="34" charset="-34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ຄຳສັບທີ່ສຳຄັນ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aysettha OT" panose="020B0504020207020204" pitchFamily="34" charset="-34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Keywords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aysettha OT" panose="020B0504020207020204" pitchFamily="34" charset="-34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b="1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ຄຳນິຍາມ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aysettha OT" panose="020B0504020207020204" pitchFamily="34" charset="-34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Definition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Phetsarath OT" panose="02000500000000020004" pitchFamily="2" charset="0"/>
                        <a:ea typeface="MS PGothic" panose="020B0600070205080204" pitchFamily="34" charset="-128"/>
                        <a:cs typeface="Phetsarath OT" panose="02000500000000020004" pitchFamily="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0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aysettha OT" panose="020B0504020207020204" pitchFamily="34" charset="-34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ໂພຊະນາການ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aysettha OT" panose="020B0504020207020204" pitchFamily="34" charset="-34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 Nutrition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o-LA" sz="1400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ການສຶກສາຂອງສານອາຫານໃນອາຫານ, ວິທີທີ່ຮ່າງກາຍໃຊ້ພວກມັນ, ແລະຄວາມສໍາພັນລະຫວ່າງອາຫານ, ສຸຂະພາບ, ແລະພະຍາດ 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Saysettha OT" panose="020B0504020207020204" pitchFamily="34" charset="-34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the study of nutrients in food, how the body uses them, and the relationship between diet, health, and disease 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aysettha OT" panose="020B0504020207020204" pitchFamily="34" charset="-34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9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o-L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aysettha OT" panose="020B0504020207020204" pitchFamily="34" charset="-34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ການຂາດໂພຊະນາການ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aysettha OT" panose="020B0504020207020204" pitchFamily="34" charset="-34"/>
                          <a:ea typeface="MS PGothic" panose="020B0600070205080204" pitchFamily="34" charset="-128"/>
                          <a:cs typeface="Saysettha OT" panose="020B0504020207020204" pitchFamily="34" charset="-34"/>
                        </a:rPr>
                        <a:t>Malnutrition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ໝາຍເຖິງ ພາວະທີ່ຮ່າງກາຍມີຄວາມບໍ່ສົມດຸນທາງໂພຊະນາການ, ຊຶ່ງສາມາດເກີດຂຶ້ນໄດ້ເມື່ອຮ່າງກາຍໄດ້ຮັບສານອາຫານທີ່ຈຳເປັນ </a:t>
                      </a:r>
                      <a:r>
                        <a:rPr lang="lo-LA" sz="1400" b="1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ນ້ອຍເກີນໄປ ຫຼື ຫຼາຍເກີນໄປ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.ມັນເປັນບັນຫາສຸຂະພາບລະດັບໂລກທີ່ສຳຄັນ</a:t>
                      </a:r>
                      <a:r>
                        <a:rPr lang="lo-LA" sz="1400" dirty="0"/>
                        <a:t>,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ໂດຍສະເພາະມີຜົນກະທົບຕໍ່ເດັກນ້ອຍ </a:t>
                      </a:r>
                      <a:r>
                        <a:rPr lang="en-US" sz="1400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Malnutrition refers to a state of nutritional imbalance, which can occur when the body doesn't get enough or gets too much of essential </a:t>
                      </a:r>
                      <a:r>
                        <a:rPr lang="en-US" sz="1400" dirty="0" err="1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nutrients.It's</a:t>
                      </a:r>
                      <a:r>
                        <a:rPr lang="en-US" sz="1400" dirty="0">
                          <a:latin typeface="Saysettha OT" panose="020B0504020207020204" pitchFamily="34" charset="-34"/>
                          <a:cs typeface="Saysettha OT" panose="020B0504020207020204" pitchFamily="34" charset="-34"/>
                        </a:rPr>
                        <a:t> a significant global health issue, particularly affecting children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aysettha OT" panose="020B0504020207020204" pitchFamily="34" charset="-34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260520"/>
                  </a:ext>
                </a:extLst>
              </a:tr>
              <a:tr h="130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sz="1400" dirty="0" err="1">
                          <a:solidFill>
                            <a:srgbClr val="002060"/>
                          </a:solidFill>
                          <a:effectLst/>
                          <a:latin typeface="Phetsarath OT" panose="02000500000000020004" pitchFamily="2" charset="0"/>
                          <a:ea typeface="Calibri" panose="020F0502020204030204" pitchFamily="34" charset="0"/>
                          <a:cs typeface="Phetsarath OT" panose="02000500000000020004" pitchFamily="2" charset="0"/>
                        </a:rPr>
                        <a:t>ອາຫານ</a:t>
                      </a:r>
                      <a:r>
                        <a:rPr lang="lo-LA" sz="1400" dirty="0">
                          <a:solidFill>
                            <a:srgbClr val="002060"/>
                          </a:solidFill>
                          <a:effectLst/>
                          <a:latin typeface="Phetsarath OT" panose="02000500000000020004" pitchFamily="2" charset="0"/>
                          <a:ea typeface="Calibri" panose="020F0502020204030204" pitchFamily="34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effectLst/>
                          <a:latin typeface="Phetsarath OT" panose="02000500000000020004" pitchFamily="2" charset="0"/>
                          <a:ea typeface="Calibri" panose="020F0502020204030204" pitchFamily="34" charset="0"/>
                          <a:cs typeface="Phetsarath OT" panose="02000500000000020004" pitchFamily="2" charset="0"/>
                        </a:rPr>
                        <a:t>food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aysettha OT" panose="020B0504020207020204" pitchFamily="34" charset="-34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ອີງ​ຕາມ​ອົງ​ການ​ສະ​ບຽງ​ອາ​ຫານ​ແລະ​ກະ​ສິ​ກໍາ (</a:t>
                      </a: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FAO)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ແລະ </a:t>
                      </a: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Codex Alimentarius,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ສະ​ບຽງ​ອາ​ຫານ​ແມ່ນ​ສານ​ໃດ​ຫນຶ່ງ, ບໍ່​ວ່າ​ຈະ​ເປັນ​ການ​ປຸງ​ແຕ່ງ, ເຄິ່ງ​ປຸງ​ແຕ່ງ, ຫຼື​ດິບ, ມີ​ຈຸດ​ປະ​ສົງ​ສໍາ​ລັບ​ການ​ບໍ​ລິ​ໂພກ​ຂອງ​ມະ​ນຸດ.</a:t>
                      </a: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1400" dirty="0"/>
                        <a:t>According to the Food and Agriculture Organization (FAO) and the Codex Alimentarius, food is any substance, whether processed, semi-processed, or raw, intended for human consumption,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02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dirty="0" err="1">
                          <a:solidFill>
                            <a:srgbClr val="002060"/>
                          </a:solidFill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ສານອາຫານ</a:t>
                      </a:r>
                      <a:r>
                        <a:rPr lang="en-US" sz="1400" dirty="0">
                          <a:solidFill>
                            <a:srgbClr val="002060"/>
                          </a:solidFill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1400" dirty="0"/>
                        <a:t>Nutrients 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aysettha OT" panose="020B0504020207020204" pitchFamily="34" charset="-34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MS PGothic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ທາດອາຫານແມ່ນສານປະກອບເຄມີທີ່ສໍາຄັນທີ່ພົບເຫັນຢູ່ໃນອາຫານທີ່ສະຫນັບສະຫນູນການເຮັດວຽກຂອງຮ່າງກາຍ, ການເຕີບໂຕ, ແລະສຸຂະພາບໂດຍລວມ.</a:t>
                      </a: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en-US" sz="1400" dirty="0"/>
                        <a:t>Nutrients are essential chemical compounds found in food that support the body's functioning, growth, and overall health.</a:t>
                      </a: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aysettha OT" panose="020B0504020207020204" pitchFamily="34" charset="-34"/>
                        <a:ea typeface="MS PGothic" panose="020B0600070205080204" pitchFamily="34" charset="-128"/>
                        <a:cs typeface="Saysettha OT" panose="020B0504020207020204" pitchFamily="34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901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A4EF2-63E2-56A5-7E7D-131F090FC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610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kumimoji="0" lang="lo-LA" altLang="en-US" sz="36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ແບບສອບຖາມກ່ອນ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kumimoji="0" lang="lo-LA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ເຂົ້າຮຽນ </a:t>
            </a:r>
            <a:r>
              <a:rPr lang="en-US" sz="3600" dirty="0"/>
              <a:t>Pre-quiz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6F138-5D2D-A7DC-7023-DC9260701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1229"/>
            <a:ext cx="10515600" cy="1342620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o-LA" altLang="en-US" sz="2000" b="0" i="0" u="none" strike="noStrike" cap="none" normalizeH="0" baseline="0" dirty="0">
              <a:ln>
                <a:noFill/>
              </a:ln>
              <a:solidFill>
                <a:srgbClr val="1F1F1F"/>
              </a:solidFill>
              <a:effectLst/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ແບບສອບຖາມນີ້ແມ່ນໃຊ້ເພື່ອທົບທວນບົດຮຽນທີ່ຜ່ານມາຫຼືຖາມນັກຮຽນບາງຄໍາຖາມທີ່ກ່ຽວຂ້ອງກັບການນໍາບົດຮຽນນີ້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ທ່ານສາມາດເພີ່ມ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3-5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ຄໍາຖາມ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ປະເພດຂອງຄໍາຖາມອາດຈະເປັນ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: MCQ, 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ຖືກຫຼືຜິດ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ການຈັບຄູ່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kumimoji="0" lang="lo-LA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ຕື່ມຄໍາສັບສັ້ນ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2166-1B8C-60CC-2895-6B35DCE5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C3FEF14-D174-CEEF-7277-F503ADB863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577300"/>
              </p:ext>
            </p:extLst>
          </p:nvPr>
        </p:nvGraphicFramePr>
        <p:xfrm>
          <a:off x="705852" y="2618575"/>
          <a:ext cx="10780295" cy="404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5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9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2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3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r>
                        <a:rPr lang="en-US" sz="1200" b="0" dirty="0"/>
                        <a:t>Questions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Possible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Correct Answer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200" b="0" dirty="0"/>
                        <a:t>Feedback</a:t>
                      </a: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46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Q1: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dk1"/>
                          </a:solidFill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lo-LA" sz="1400" b="1" i="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ຄ</a:t>
                      </a:r>
                      <a:r>
                        <a:rPr lang="lo-LA" sz="1400" b="1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ວາມໝາຍຂອງ "ທາດອາຫານ" ແມ່ນຫຍັງ</a:t>
                      </a:r>
                      <a:endParaRPr lang="lo-LA" sz="1400" dirty="0"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a)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ສານທີ່ຮ່າງກາຍບໍ່ສາມາດນຳໄປໃຊ້ໄດ້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b)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ສານທີ່ຮ່າງກາຍຈຳເປັນໃນການເຕີບໂຕ ແລະ ດຳລົງຊີວິດ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ສານທີ່ໃຫ້ລົດຊາດອາຫານ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d)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ສານທີ່ມີແຕ່ໃນຢາເສບຕິດ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b</a:t>
                      </a:r>
                      <a:endParaRPr lang="en-US" sz="1400" dirty="0"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ເຫດຜົນ: ທາດອາຫານແມ່ນສານທີ່ຮ່າງກາຍຈຳເປັນເພື່ອໃຊ້ໃນການດຳລົງຊີວິດ, ຊ່ວຍໃຫ້ເຕີບໂຕ, ສ້າງພະລັງງານ ແລະ ຊ່ວຍໃຫ້ລະບົບຕ່າງໆ ທຳງານປົກກະຕິ.</a:t>
                      </a:r>
                    </a:p>
                    <a:p>
                      <a:endParaRPr lang="en-US" sz="1400" kern="1200" dirty="0">
                        <a:solidFill>
                          <a:schemeClr val="dk1"/>
                        </a:solidFill>
                        <a:latin typeface="Phetsarath OT" panose="02000500000000020004" pitchFamily="2" charset="0"/>
                        <a:ea typeface="+mn-ea"/>
                        <a:cs typeface="Phetsarath OT" panose="02000500000000020004" pitchFamily="2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Q2: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lo-LA" sz="1400" b="1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ທາດອາຫານຫຼັກ (</a:t>
                      </a:r>
                      <a:r>
                        <a:rPr lang="en-US" sz="1400" b="1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Macronutrients) </a:t>
                      </a:r>
                      <a:r>
                        <a:rPr lang="lo-LA" sz="1400" b="1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ປະກອບມີຫຍັງແດ່?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endParaRPr lang="en-US" sz="1400" dirty="0"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a)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ໂປຣຕີນ, ຄາໂບໄຮເດຣດ, ໄຂມັນ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b)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ວິຕາມິນ, ແຮ່ທາດ, ນ້ຳ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ໂປຣຕີນ, ເກືອແຮ່, ວິຕາມິນ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d)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ນ້ຳຕານ, ນ້ຳມັນ, ເກືອ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a</a:t>
                      </a: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ເຫດຜົນ: ທາດອາຫານຫຼັກເປັນສານທີ່ຮ່າງກາຍຕ້ອງການໃນປະລິມານຫຼາຍ ເພື່ອໃຫ້ພະລັງງານ ແລະ ສ້າງສ່ວນປະກອບຂອງຮ່າງກາຍ.</a:t>
                      </a:r>
                    </a:p>
                    <a:p>
                      <a:endParaRPr lang="en-US" sz="1400" dirty="0"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611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Q3: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dk1"/>
                          </a:solidFill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 </a:t>
                      </a:r>
                      <a:r>
                        <a:rPr lang="lo-LA" sz="1400" b="1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ໜ້າທີ່ສຳຄັນຂອງ "ໂປຣຕີນ" ແມ່ນຫຍັງ?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endParaRPr lang="en-US" sz="1400" dirty="0"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a)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ໃຫ້ພະລັງງານຫຼັກ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b)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ຊ່ວຍສ້າງເນື້ອເຍື່ອ ແລະ ຊ່ວຍຊ້ອມແປງສ່ວນທີ່ສຶກຫຼ່ອ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c)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ໃຫ້ລົດຊາດອາຫານ</a:t>
                      </a:r>
                      <a:b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</a:br>
                      <a:r>
                        <a:rPr lang="en-US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d) </a:t>
                      </a: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ຊ່ວຍໃຫ້ເລືອດຫວານ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Phetsarath OT" panose="02000500000000020004" pitchFamily="2" charset="0"/>
                        <a:ea typeface="+mn-ea"/>
                        <a:cs typeface="Phetsarath OT" panose="02000500000000020004" pitchFamily="2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  <a:latin typeface="Phetsarath OT" panose="02000500000000020004" pitchFamily="2" charset="0"/>
                          <a:ea typeface="+mn-ea"/>
                          <a:cs typeface="Phetsarath OT" panose="02000500000000020004" pitchFamily="2" charset="0"/>
                        </a:rPr>
                        <a:t>b</a:t>
                      </a:r>
                      <a:endParaRPr lang="en-US" sz="1400" dirty="0"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T="42745" marB="427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1400" dirty="0">
                          <a:latin typeface="Phetsarath OT" panose="02000500000000020004" pitchFamily="2" charset="0"/>
                          <a:cs typeface="Phetsarath OT" panose="02000500000000020004" pitchFamily="2" charset="0"/>
                        </a:rPr>
                        <a:t>ເຫດຜົນ: ໂປຣຕີນເປັນອົງປະກອບສ້າງກ້າມເນື້ອ, ຜິວໜັງ, ເສັ້ນເລືອດ ແລະ ຊ່ວຍໃນການຟື້ນຟູເນື້ອເຍື່ອທີ່ເສຍຫາຍ.</a:t>
                      </a:r>
                    </a:p>
                    <a:p>
                      <a:endParaRPr lang="en-US" sz="1400" dirty="0">
                        <a:latin typeface="Phetsarath OT" panose="02000500000000020004" pitchFamily="2" charset="0"/>
                        <a:cs typeface="Phetsarath OT" panose="02000500000000020004" pitchFamily="2" charset="0"/>
                      </a:endParaRPr>
                    </a:p>
                  </a:txBody>
                  <a:tcPr marT="42745" marB="4274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7B14A151-76EB-4567-83E8-994CA764B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003C1D0-302A-4B51-AE1D-F5B7A3AE4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879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576C-92B7-6B35-0787-74FBECEA8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732" y="1253331"/>
            <a:ext cx="105156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o-LA" sz="7200" b="1" dirty="0">
                <a:latin typeface="Phetsarath OT" panose="02000500000000020004" pitchFamily="2" charset="0"/>
                <a:cs typeface="Phetsarath OT" panose="02000500000000020004" pitchFamily="2" charset="0"/>
              </a:rPr>
              <a:t>ເນື້ອໃນບົດຮຽນ</a:t>
            </a:r>
          </a:p>
          <a:p>
            <a:pPr marL="0" indent="0" algn="ctr">
              <a:buNone/>
            </a:pPr>
            <a:r>
              <a:rPr lang="en-US" sz="7200" b="1" dirty="0"/>
              <a:t>Lesson body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ADD08-FAC2-D879-6D43-38A25FC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217B5-ED1B-4422-BB90-71357A4EBF5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56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D4DBB-2D89-7805-307C-3E8A9E5B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315" y="258537"/>
            <a:ext cx="5444382" cy="833413"/>
          </a:xfrm>
        </p:spPr>
        <p:txBody>
          <a:bodyPr anchor="t">
            <a:normAutofit/>
          </a:bodyPr>
          <a:lstStyle/>
          <a:p>
            <a:pPr algn="ctr"/>
            <a:r>
              <a:rPr lang="lo-LA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1.</a:t>
            </a:r>
            <a:r>
              <a:rPr lang="en-US" sz="3600" b="1" dirty="0" err="1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</a:t>
            </a:r>
            <a:r>
              <a:rPr lang="lo-LA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3600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food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8B723-1E68-6688-A47B-51126F4D3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723" y="1288447"/>
            <a:ext cx="6518097" cy="359120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ອາຫານແມ່ນຖືກກຳນົດວ່າເປັນສານໃດໜື່ງທີ່ກິນລົງໄປໃນຮູບແບບ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ສົດ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ປຸງແຕ່ງ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ດີບ</a:t>
            </a:r>
            <a:r>
              <a:rPr lang="lo-LA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ແລະຜ່ານຂະບ</a:t>
            </a:r>
            <a:r>
              <a:rPr lang="lo-LA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ວ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ນການຕ່າງ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ໆ.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ເຊິ່ງມັນບໍ່ໄດ້ລວມເອົາປະເພດ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”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ຢາ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”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</a:t>
            </a:r>
            <a:r>
              <a:rPr lang="lo-LA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ກິນລົງໄປຈະຊ່ວຍ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ປະຕິບັດໜ້າທີ່ຕ່າງໆໃນຮ່າງກາຍ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</a:t>
            </a:r>
            <a:r>
              <a:rPr lang="lo-LA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ເຮັດໃຫ້ມີສຸຂະພາບດີ</a:t>
            </a:r>
            <a:endParaRPr lang="en-US" sz="2000" dirty="0">
              <a:solidFill>
                <a:srgbClr val="002060"/>
              </a:solidFill>
              <a:latin typeface="Phetsarath OT" panose="02000500000000020004" pitchFamily="2" charset="0"/>
              <a:cs typeface="Phetsarath OT" panose="02000500000000020004" pitchFamily="2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ອາຫານທີ່ພວກເຮົາກິນແຕ່ລະມື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ເຊັ່ນ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ເຂົ້າ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ຜັກ</a:t>
            </a:r>
            <a:r>
              <a:rPr lang="lo-LA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ໝາກໄມ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້</a:t>
            </a:r>
            <a:r>
              <a:rPr lang="lo-LA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ແລະ ຊື້ນສັດ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ແມ່ນຖືກປະກອບຂຶ້ນດ້ວຍສານເຄມີຕ່າງ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ໆ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ເອີ້ນວ່າ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ສານອາຫານ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6760B9-1C78-487D-97FC-7020F5F57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268" y="3754900"/>
            <a:ext cx="2619375" cy="1743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666473-4EE5-4117-AB79-84037902E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860" y="1407921"/>
            <a:ext cx="2364891" cy="18478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63B1CE-D558-4D67-BD63-2E04FC9FD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821" y="1407922"/>
            <a:ext cx="2744822" cy="17791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2C6E88-235E-439A-8B29-4F50530512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923338" y="3445338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95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2" name="Rectangle 1331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7474B4-F790-7A27-AA05-DF3F8EC0A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42" y="365125"/>
            <a:ext cx="6218550" cy="1325563"/>
          </a:xfrm>
        </p:spPr>
        <p:txBody>
          <a:bodyPr>
            <a:normAutofit/>
          </a:bodyPr>
          <a:lstStyle/>
          <a:p>
            <a:r>
              <a:rPr lang="lo-LA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1</a:t>
            </a:r>
            <a:r>
              <a:rPr lang="en-US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.1 </a:t>
            </a:r>
            <a:r>
              <a:rPr lang="en-US" b="1" dirty="0" err="1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ຄວາມສົມດູນຂອງອາຫານ</a:t>
            </a:r>
            <a:r>
              <a:rPr lang="en-US" b="1" dirty="0">
                <a:solidFill>
                  <a:srgbClr val="00B0F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EF388-3317-C9FF-0F56-5A616A3CF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11" y="1806745"/>
            <a:ext cx="6199120" cy="43513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ຄວາມສົມດູນຂອງອາຫານປະກອບມີອາຫານຫລາກຫລາຍຊະນິດ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ແລະຈາກ</a:t>
            </a:r>
            <a:r>
              <a:rPr lang="lo-LA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ຫຼາຍ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ກຸ່ມອາຫານ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ພ້ອມທັງມີແຮ່ທາດ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ວິຕາມິນທີ່ຈຳເປັນຕໍ່ຮ່າງກາຍ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000" b="0" i="0" dirty="0" err="1">
                <a:solidFill>
                  <a:srgbClr val="002060"/>
                </a:solidFill>
                <a:effectLst/>
                <a:latin typeface="Phetsarath OT" panose="02000500000000020004" pitchFamily="2" charset="0"/>
                <a:cs typeface="Phetsarath OT" panose="02000500000000020004" pitchFamily="2" charset="0"/>
              </a:rPr>
              <a:t>ມັນຍັງໝາຍເຖິງການ</a:t>
            </a:r>
            <a:r>
              <a:rPr lang="en-US" sz="2000" dirty="0" err="1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ດື່ມນໍ້າທີ່ພຽງພໍກັບຄວາມຕ້ອງການຂອງຮ່າງກາຍ</a:t>
            </a: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ການກິນອາຫານທີ່ສົມດູນສາມາດວາງແຜນໄດ້ໂດຍການເລືອກອາຫານທີ່ດີຕໍ່ຮ່າງກາຍຈາກກຸ່ມໝວດອາຫານຕ່າງໆ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Phetsarath OT" panose="02000500000000020004" pitchFamily="2" charset="0"/>
                <a:cs typeface="Phetsarath OT" panose="02000500000000020004" pitchFamily="2" charset="0"/>
              </a:rPr>
              <a:t>ສິ່ງທ້າທາຍແມ່ນເພື່ອສະໜອງອາຫານທີ່ດີຕໍ່ສຸຂະພາບຈາກລະບົບອາຫານທີ່ຍືນຍົງ</a:t>
            </a:r>
          </a:p>
        </p:txBody>
      </p:sp>
      <p:pic>
        <p:nvPicPr>
          <p:cNvPr id="13314" name="Picture 2" descr="Lao cuisine - Wikipedia">
            <a:extLst>
              <a:ext uri="{FF2B5EF4-FFF2-40B4-BE49-F238E27FC236}">
                <a16:creationId xmlns:a16="http://schemas.microsoft.com/office/drawing/2014/main" id="{B3B0E4C1-8298-F9DF-05CE-12FFDB6350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3" r="12783" b="-1"/>
          <a:stretch/>
        </p:blipFill>
        <p:spPr bwMode="auto">
          <a:xfrm>
            <a:off x="6913392" y="1169668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2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20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14767</TotalTime>
  <Words>3894</Words>
  <Application>Microsoft Macintosh PowerPoint</Application>
  <PresentationFormat>Widescreen</PresentationFormat>
  <Paragraphs>264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Arial Unicode MS</vt:lpstr>
      <vt:lpstr>Arial</vt:lpstr>
      <vt:lpstr>Avenir</vt:lpstr>
      <vt:lpstr>Calibri</vt:lpstr>
      <vt:lpstr>Calibri Light</vt:lpstr>
      <vt:lpstr>Open Sans</vt:lpstr>
      <vt:lpstr>Phetsarath OT</vt:lpstr>
      <vt:lpstr>Saysettha OT</vt:lpstr>
      <vt:lpstr>Times New Roman</vt:lpstr>
      <vt:lpstr>Verdana</vt:lpstr>
      <vt:lpstr>Wingdings</vt:lpstr>
      <vt:lpstr>Office Theme</vt:lpstr>
      <vt:lpstr>                ບົດທີ 2:  ອົງປະກອບຫຼັກຂອງກະສິກຳເພື່ອໂພຊະນາການ ແລະ ອາຫານເພືອສຸຂະພາບ</vt:lpstr>
      <vt:lpstr>PowerPoint Presentation</vt:lpstr>
      <vt:lpstr>ຜົນໄດ້ຮັບຈາກບົດຮຽນ Lesson learning outcomes </vt:lpstr>
      <vt:lpstr>ຫົວຂໍ້ຫລັກ  Main Topics</vt:lpstr>
      <vt:lpstr>ຄຳສັບທີ່ສຳຄັນ Keywords</vt:lpstr>
      <vt:lpstr>ແບບສອບຖາມກ່ອນ ເຂົ້າຮຽນ Pre-quiz</vt:lpstr>
      <vt:lpstr>PowerPoint Presentation</vt:lpstr>
      <vt:lpstr>1.ອາຫານ food</vt:lpstr>
      <vt:lpstr>1.1 ຄວາມສົມດູນຂອງອາຫານ </vt:lpstr>
      <vt:lpstr>PowerPoint Presentation</vt:lpstr>
      <vt:lpstr>2.1 ຄວາມສຳຄັນຂອງສານອາຫານຕໍ່ຮ່າງກາຍ</vt:lpstr>
      <vt:lpstr>2.1 ຄວາມສຳຄັນຂອງສານອາຫານຕໍ່ຮ່າງກາຍ </vt:lpstr>
      <vt:lpstr>3 ຄວາມຕ້ອງການອາຫານ, ໂພຊະນາການຕະຫລອດຊີວິດ</vt:lpstr>
      <vt:lpstr>3.1 ຄວາມຕ້ອງການໂພຊະນາການໃນລະຫວ່າງຖືພາ </vt:lpstr>
      <vt:lpstr>3.1.1 ຄວາມໃຈກ່ຽວກັບຄວາມຕ້ອງການພະລັງງານຂອງເຈົ້າ (ເວລາຖືພາ)</vt:lpstr>
      <vt:lpstr>3.1.2 ອາຫານເສີມສຳລັບແມ່ຖືພາ </vt:lpstr>
      <vt:lpstr>3.2 ການລ້ຽງລູກດ້ວຍນົມແມ່ </vt:lpstr>
      <vt:lpstr>3.3 ອາຫານສຳລັບເດັກອ່ອນ </vt:lpstr>
      <vt:lpstr>3.3 ອາຫານສຳລັບເດັກອ່ອນ</vt:lpstr>
      <vt:lpstr>3.3 ອາຫານສຳລັບເດັກອ່ອນ</vt:lpstr>
      <vt:lpstr>3.4 ອາຫານສໍາລັບເດັກໃນໄວຮຽນ</vt:lpstr>
      <vt:lpstr>3.4.1 ພໍ່ແມ່ຄວນກະຕຸ້ນໃຫ້ລູກກິນອາຫານເຊົ້າທີ່ດີ</vt:lpstr>
      <vt:lpstr>3.4.2 ໂລກຕຸ້ຍກຳລັງກາຍເປັນເລື່ອງປົກກະຕິສຳລັບເດັກ</vt:lpstr>
      <vt:lpstr>3.5 ອາຫານສຳລັບນັກກິລາໄວໜຸ່ມ</vt:lpstr>
      <vt:lpstr> 3.5.1 ໄວໜຸ່ມເປັນຊ່ວງເວລາທີ່ດີ ແລະ           ຈະເລີນດຕີບໂຕໄດ້ໄວ  </vt:lpstr>
      <vt:lpstr>3.5.2ນິໃສການກິນອາຫານຂອງໄວໜຸ່ມມັກຈະຍັງຄົງຢູ່ໃນໄວຜູ້ໃຫຍ່ </vt:lpstr>
      <vt:lpstr>3.6 ການກິນອາຫານສຳລັບຜູ້ໃຫຍ່ </vt:lpstr>
      <vt:lpstr>3.7 ການກິນອາຫານສຳລັບຜູ້ສູງອາຍຸ </vt:lpstr>
      <vt:lpstr>Summary and conclusion (ສັງລວມ ແລະ ສະຫຼຸບ)  </vt:lpstr>
      <vt:lpstr>Post quiz  (test)</vt:lpstr>
      <vt:lpstr>Post quiz  (test)</vt:lpstr>
      <vt:lpstr>Assignment/Homework/Case study</vt:lpstr>
      <vt:lpstr>ບົດຮຽນຕໍ່ໄປ  Next lesson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Food, Nutrients and Diets</dc:title>
  <dc:creator>Lalita Bhattacharjee</dc:creator>
  <cp:lastModifiedBy>Microsoft Office User</cp:lastModifiedBy>
  <cp:revision>61</cp:revision>
  <dcterms:created xsi:type="dcterms:W3CDTF">2023-07-21T21:25:45Z</dcterms:created>
  <dcterms:modified xsi:type="dcterms:W3CDTF">2025-09-12T09:06:00Z</dcterms:modified>
</cp:coreProperties>
</file>