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0"/>
  </p:notesMasterIdLst>
  <p:sldIdLst>
    <p:sldId id="256" r:id="rId2"/>
    <p:sldId id="360" r:id="rId3"/>
    <p:sldId id="351" r:id="rId4"/>
    <p:sldId id="354" r:id="rId5"/>
    <p:sldId id="363" r:id="rId6"/>
    <p:sldId id="353" r:id="rId7"/>
    <p:sldId id="355" r:id="rId8"/>
    <p:sldId id="365" r:id="rId9"/>
    <p:sldId id="366" r:id="rId10"/>
    <p:sldId id="367" r:id="rId11"/>
    <p:sldId id="369" r:id="rId12"/>
    <p:sldId id="370" r:id="rId13"/>
    <p:sldId id="368"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371"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361" r:id="rId44"/>
    <p:sldId id="364" r:id="rId45"/>
    <p:sldId id="357" r:id="rId46"/>
    <p:sldId id="356" r:id="rId47"/>
    <p:sldId id="358" r:id="rId48"/>
    <p:sldId id="3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7"/>
  </p:normalViewPr>
  <p:slideViewPr>
    <p:cSldViewPr snapToGrid="0">
      <p:cViewPr varScale="1">
        <p:scale>
          <a:sx n="90" d="100"/>
          <a:sy n="90" d="100"/>
        </p:scale>
        <p:origin x="232" y="6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70611-3C44-D241-B387-5CDAC428E419}" type="datetimeFigureOut">
              <a:rPr lang="en-LA" smtClean="0"/>
              <a:t>11/9/2025</a:t>
            </a:fld>
            <a:endParaRPr lang="en-L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8E8A0-5F66-2542-A061-08B6B98B16D3}" type="slidenum">
              <a:rPr lang="en-LA" smtClean="0"/>
              <a:t>‹#›</a:t>
            </a:fld>
            <a:endParaRPr lang="en-LA"/>
          </a:p>
        </p:txBody>
      </p:sp>
    </p:spTree>
    <p:extLst>
      <p:ext uri="{BB962C8B-B14F-4D97-AF65-F5344CB8AC3E}">
        <p14:creationId xmlns:p14="http://schemas.microsoft.com/office/powerpoint/2010/main" val="2576664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F856F-C2FA-4284-92CB-765EE8C8F20B}" type="slidenum">
              <a:rPr lang="en-US" smtClean="0"/>
              <a:t>44</a:t>
            </a:fld>
            <a:endParaRPr lang="en-US"/>
          </a:p>
        </p:txBody>
      </p:sp>
    </p:spTree>
    <p:extLst>
      <p:ext uri="{BB962C8B-B14F-4D97-AF65-F5344CB8AC3E}">
        <p14:creationId xmlns:p14="http://schemas.microsoft.com/office/powerpoint/2010/main" val="386549292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CC62B6-2804-DF4F-BCE9-7D9FE7E2EF4C}" type="datetimeFigureOut">
              <a:rPr lang="en-LA" smtClean="0"/>
              <a:t>11/9/2025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BFAB4BB-712A-B144-8D84-520DC8D1EB12}" type="slidenum">
              <a:rPr lang="en-LA" smtClean="0"/>
              <a:t>‹#›</a:t>
            </a:fld>
            <a:endParaRPr lang="en-LA"/>
          </a:p>
        </p:txBody>
      </p:sp>
    </p:spTree>
    <p:extLst>
      <p:ext uri="{BB962C8B-B14F-4D97-AF65-F5344CB8AC3E}">
        <p14:creationId xmlns:p14="http://schemas.microsoft.com/office/powerpoint/2010/main" val="312116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CC62B6-2804-DF4F-BCE9-7D9FE7E2EF4C}" type="datetimeFigureOut">
              <a:rPr lang="en-LA" smtClean="0"/>
              <a:t>11/9/2025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1136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C62B6-2804-DF4F-BCE9-7D9FE7E2EF4C}" type="datetimeFigureOut">
              <a:rPr lang="en-LA" smtClean="0"/>
              <a:t>11/9/2025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158890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C62B6-2804-DF4F-BCE9-7D9FE7E2EF4C}" type="datetimeFigureOut">
              <a:rPr lang="en-LA" smtClean="0"/>
              <a:t>11/9/2025</a:t>
            </a:fld>
            <a:endParaRPr lang="en-LA"/>
          </a:p>
        </p:txBody>
      </p:sp>
      <p:sp>
        <p:nvSpPr>
          <p:cNvPr id="5" name="Footer Placeholder 4"/>
          <p:cNvSpPr>
            <a:spLocks noGrp="1"/>
          </p:cNvSpPr>
          <p:nvPr>
            <p:ph type="ftr" sz="quarter" idx="11"/>
          </p:nvPr>
        </p:nvSpPr>
        <p:spPr/>
        <p:txBody>
          <a:bodyPr/>
          <a:lstStyle/>
          <a:p>
            <a:endParaRPr lang="en-LA"/>
          </a:p>
        </p:txBody>
      </p:sp>
      <p:sp>
        <p:nvSpPr>
          <p:cNvPr id="6" name="Slide Number Placeholder 5"/>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7065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ECC62B6-2804-DF4F-BCE9-7D9FE7E2EF4C}" type="datetimeFigureOut">
              <a:rPr lang="en-LA" smtClean="0"/>
              <a:t>11/9/2025</a:t>
            </a:fld>
            <a:endParaRPr lang="en-LA"/>
          </a:p>
        </p:txBody>
      </p:sp>
      <p:sp>
        <p:nvSpPr>
          <p:cNvPr id="5" name="Footer Placeholder 4"/>
          <p:cNvSpPr>
            <a:spLocks noGrp="1"/>
          </p:cNvSpPr>
          <p:nvPr>
            <p:ph type="ftr" sz="quarter" idx="11"/>
          </p:nvPr>
        </p:nvSpPr>
        <p:spPr>
          <a:xfrm>
            <a:off x="2182708" y="6272784"/>
            <a:ext cx="6327648" cy="365125"/>
          </a:xfrm>
        </p:spPr>
        <p:txBody>
          <a:bodyPr/>
          <a:lstStyle/>
          <a:p>
            <a:endParaRPr lang="en-LA"/>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BFAB4BB-712A-B144-8D84-520DC8D1EB12}" type="slidenum">
              <a:rPr lang="en-LA" smtClean="0"/>
              <a:t>‹#›</a:t>
            </a:fld>
            <a:endParaRPr lang="en-LA"/>
          </a:p>
        </p:txBody>
      </p:sp>
    </p:spTree>
    <p:extLst>
      <p:ext uri="{BB962C8B-B14F-4D97-AF65-F5344CB8AC3E}">
        <p14:creationId xmlns:p14="http://schemas.microsoft.com/office/powerpoint/2010/main" val="41222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C62B6-2804-DF4F-BCE9-7D9FE7E2EF4C}" type="datetimeFigureOut">
              <a:rPr lang="en-LA" smtClean="0"/>
              <a:t>11/9/2025</a:t>
            </a:fld>
            <a:endParaRPr lang="en-LA"/>
          </a:p>
        </p:txBody>
      </p:sp>
      <p:sp>
        <p:nvSpPr>
          <p:cNvPr id="6" name="Footer Placeholder 5"/>
          <p:cNvSpPr>
            <a:spLocks noGrp="1"/>
          </p:cNvSpPr>
          <p:nvPr>
            <p:ph type="ftr" sz="quarter" idx="11"/>
          </p:nvPr>
        </p:nvSpPr>
        <p:spPr/>
        <p:txBody>
          <a:bodyPr/>
          <a:lstStyle/>
          <a:p>
            <a:endParaRPr lang="en-LA"/>
          </a:p>
        </p:txBody>
      </p:sp>
      <p:sp>
        <p:nvSpPr>
          <p:cNvPr id="7" name="Slide Number Placeholder 6"/>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406285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C62B6-2804-DF4F-BCE9-7D9FE7E2EF4C}" type="datetimeFigureOut">
              <a:rPr lang="en-LA" smtClean="0"/>
              <a:t>11/9/2025</a:t>
            </a:fld>
            <a:endParaRPr lang="en-LA"/>
          </a:p>
        </p:txBody>
      </p:sp>
      <p:sp>
        <p:nvSpPr>
          <p:cNvPr id="8" name="Footer Placeholder 7"/>
          <p:cNvSpPr>
            <a:spLocks noGrp="1"/>
          </p:cNvSpPr>
          <p:nvPr>
            <p:ph type="ftr" sz="quarter" idx="11"/>
          </p:nvPr>
        </p:nvSpPr>
        <p:spPr/>
        <p:txBody>
          <a:bodyPr/>
          <a:lstStyle/>
          <a:p>
            <a:endParaRPr lang="en-LA"/>
          </a:p>
        </p:txBody>
      </p:sp>
      <p:sp>
        <p:nvSpPr>
          <p:cNvPr id="9" name="Slide Number Placeholder 8"/>
          <p:cNvSpPr>
            <a:spLocks noGrp="1"/>
          </p:cNvSpPr>
          <p:nvPr>
            <p:ph type="sldNum" sz="quarter" idx="12"/>
          </p:nvPr>
        </p:nvSpPr>
        <p:spPr/>
        <p:txBody>
          <a:bodyPr/>
          <a:lstStyle/>
          <a:p>
            <a:fld id="{3BFAB4BB-712A-B144-8D84-520DC8D1EB12}" type="slidenum">
              <a:rPr lang="en-LA" smtClean="0"/>
              <a:t>‹#›</a:t>
            </a:fld>
            <a:endParaRPr lang="en-LA"/>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4150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CC62B6-2804-DF4F-BCE9-7D9FE7E2EF4C}" type="datetimeFigureOut">
              <a:rPr lang="en-LA" smtClean="0"/>
              <a:t>11/9/2025</a:t>
            </a:fld>
            <a:endParaRPr lang="en-LA"/>
          </a:p>
        </p:txBody>
      </p:sp>
      <p:sp>
        <p:nvSpPr>
          <p:cNvPr id="4" name="Footer Placeholder 3"/>
          <p:cNvSpPr>
            <a:spLocks noGrp="1"/>
          </p:cNvSpPr>
          <p:nvPr>
            <p:ph type="ftr" sz="quarter" idx="11"/>
          </p:nvPr>
        </p:nvSpPr>
        <p:spPr/>
        <p:txBody>
          <a:bodyPr/>
          <a:lstStyle/>
          <a:p>
            <a:endParaRPr lang="en-LA"/>
          </a:p>
        </p:txBody>
      </p:sp>
      <p:sp>
        <p:nvSpPr>
          <p:cNvPr id="5" name="Slide Number Placeholder 4"/>
          <p:cNvSpPr>
            <a:spLocks noGrp="1"/>
          </p:cNvSpPr>
          <p:nvPr>
            <p:ph type="sldNum" sz="quarter" idx="12"/>
          </p:nvPr>
        </p:nvSpPr>
        <p:spPr/>
        <p:txBody>
          <a:bodyPr/>
          <a:lstStyle/>
          <a:p>
            <a:fld id="{3BFAB4BB-712A-B144-8D84-520DC8D1EB12}" type="slidenum">
              <a:rPr lang="en-LA" smtClean="0"/>
              <a:t>‹#›</a:t>
            </a:fld>
            <a:endParaRPr lang="en-LA"/>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243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C62B6-2804-DF4F-BCE9-7D9FE7E2EF4C}" type="datetimeFigureOut">
              <a:rPr lang="en-LA" smtClean="0"/>
              <a:t>11/9/2025</a:t>
            </a:fld>
            <a:endParaRPr lang="en-LA"/>
          </a:p>
        </p:txBody>
      </p:sp>
      <p:sp>
        <p:nvSpPr>
          <p:cNvPr id="3" name="Footer Placeholder 2"/>
          <p:cNvSpPr>
            <a:spLocks noGrp="1"/>
          </p:cNvSpPr>
          <p:nvPr>
            <p:ph type="ftr" sz="quarter" idx="11"/>
          </p:nvPr>
        </p:nvSpPr>
        <p:spPr/>
        <p:txBody>
          <a:bodyPr/>
          <a:lstStyle/>
          <a:p>
            <a:endParaRPr lang="en-LA"/>
          </a:p>
        </p:txBody>
      </p:sp>
      <p:sp>
        <p:nvSpPr>
          <p:cNvPr id="4" name="Slide Number Placeholder 3"/>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97242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C62B6-2804-DF4F-BCE9-7D9FE7E2EF4C}" type="datetimeFigureOut">
              <a:rPr lang="en-LA" smtClean="0"/>
              <a:t>11/9/2025</a:t>
            </a:fld>
            <a:endParaRPr lang="en-LA"/>
          </a:p>
        </p:txBody>
      </p:sp>
      <p:sp>
        <p:nvSpPr>
          <p:cNvPr id="6" name="Footer Placeholder 5"/>
          <p:cNvSpPr>
            <a:spLocks noGrp="1"/>
          </p:cNvSpPr>
          <p:nvPr>
            <p:ph type="ftr" sz="quarter" idx="11"/>
          </p:nvPr>
        </p:nvSpPr>
        <p:spPr/>
        <p:txBody>
          <a:bodyPr/>
          <a:lstStyle/>
          <a:p>
            <a:endParaRPr lang="en-LA"/>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39456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C62B6-2804-DF4F-BCE9-7D9FE7E2EF4C}" type="datetimeFigureOut">
              <a:rPr lang="en-LA" smtClean="0"/>
              <a:t>11/9/2025</a:t>
            </a:fld>
            <a:endParaRPr lang="en-LA"/>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3BFAB4BB-712A-B144-8D84-520DC8D1EB12}" type="slidenum">
              <a:rPr lang="en-LA" smtClean="0"/>
              <a:t>‹#›</a:t>
            </a:fld>
            <a:endParaRPr lang="en-LA"/>
          </a:p>
        </p:txBody>
      </p:sp>
    </p:spTree>
    <p:extLst>
      <p:ext uri="{BB962C8B-B14F-4D97-AF65-F5344CB8AC3E}">
        <p14:creationId xmlns:p14="http://schemas.microsoft.com/office/powerpoint/2010/main" val="74080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ECC62B6-2804-DF4F-BCE9-7D9FE7E2EF4C}" type="datetimeFigureOut">
              <a:rPr lang="en-LA" smtClean="0"/>
              <a:t>11/9/2025</a:t>
            </a:fld>
            <a:endParaRPr lang="en-LA"/>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LA"/>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BFAB4BB-712A-B144-8D84-520DC8D1EB12}" type="slidenum">
              <a:rPr lang="en-LA" smtClean="0"/>
              <a:t>‹#›</a:t>
            </a:fld>
            <a:endParaRPr lang="en-LA"/>
          </a:p>
        </p:txBody>
      </p:sp>
    </p:spTree>
    <p:extLst>
      <p:ext uri="{BB962C8B-B14F-4D97-AF65-F5344CB8AC3E}">
        <p14:creationId xmlns:p14="http://schemas.microsoft.com/office/powerpoint/2010/main" val="6256460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yvisene.b@nuol.edu.l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97DE-8A17-849C-90B8-AE78EB35BFA8}"/>
              </a:ext>
            </a:extLst>
          </p:cNvPr>
          <p:cNvSpPr>
            <a:spLocks noGrp="1"/>
          </p:cNvSpPr>
          <p:nvPr>
            <p:ph type="ctrTitle"/>
          </p:nvPr>
        </p:nvSpPr>
        <p:spPr>
          <a:xfrm>
            <a:off x="1292506" y="282449"/>
            <a:ext cx="9144000" cy="655100"/>
          </a:xfrm>
        </p:spPr>
        <p:txBody>
          <a:bodyPr>
            <a:noAutofit/>
          </a:bodyPr>
          <a:lstStyle/>
          <a:p>
            <a:r>
              <a:rPr lang="en-LA" sz="2400" dirty="0"/>
              <a:t>Online Course on Nutrition Sensitive Agriculture for health diets</a:t>
            </a:r>
          </a:p>
        </p:txBody>
      </p:sp>
      <p:sp>
        <p:nvSpPr>
          <p:cNvPr id="3" name="Subtitle 2">
            <a:extLst>
              <a:ext uri="{FF2B5EF4-FFF2-40B4-BE49-F238E27FC236}">
                <a16:creationId xmlns:a16="http://schemas.microsoft.com/office/drawing/2014/main" id="{2893B1A3-1A3B-5FB2-78DB-3C45E7128445}"/>
              </a:ext>
            </a:extLst>
          </p:cNvPr>
          <p:cNvSpPr>
            <a:spLocks noGrp="1"/>
          </p:cNvSpPr>
          <p:nvPr>
            <p:ph type="subTitle" idx="1"/>
          </p:nvPr>
        </p:nvSpPr>
        <p:spPr>
          <a:xfrm>
            <a:off x="1481559" y="1999829"/>
            <a:ext cx="9228881" cy="1537118"/>
          </a:xfrm>
          <a:solidFill>
            <a:schemeClr val="bg1">
              <a:lumMod val="85000"/>
            </a:schemeClr>
          </a:solidFill>
        </p:spPr>
        <p:txBody>
          <a:bodyPr>
            <a:normAutofit/>
          </a:bodyPr>
          <a:lstStyle/>
          <a:p>
            <a:r>
              <a:rPr lang="en-LA" sz="3600" dirty="0"/>
              <a:t>Module 7 Assessment methods for food and nutrition security</a:t>
            </a:r>
          </a:p>
        </p:txBody>
      </p:sp>
      <p:sp>
        <p:nvSpPr>
          <p:cNvPr id="4" name="TextBox 3">
            <a:extLst>
              <a:ext uri="{FF2B5EF4-FFF2-40B4-BE49-F238E27FC236}">
                <a16:creationId xmlns:a16="http://schemas.microsoft.com/office/drawing/2014/main" id="{322718C9-4850-BA87-02E6-0BA3DD2D6CB2}"/>
              </a:ext>
            </a:extLst>
          </p:cNvPr>
          <p:cNvSpPr txBox="1"/>
          <p:nvPr/>
        </p:nvSpPr>
        <p:spPr>
          <a:xfrm>
            <a:off x="872359" y="4951054"/>
            <a:ext cx="6458884" cy="1446550"/>
          </a:xfrm>
          <a:prstGeom prst="rect">
            <a:avLst/>
          </a:prstGeom>
          <a:solidFill>
            <a:schemeClr val="accent3">
              <a:lumMod val="20000"/>
              <a:lumOff val="80000"/>
            </a:schemeClr>
          </a:solidFill>
        </p:spPr>
        <p:txBody>
          <a:bodyPr wrap="square">
            <a:spAutoFit/>
          </a:bodyPr>
          <a:lstStyle/>
          <a:p>
            <a:pPr algn="l">
              <a:lnSpc>
                <a:spcPct val="110000"/>
              </a:lnSpc>
              <a:spcBef>
                <a:spcPts val="0"/>
              </a:spcBef>
            </a:pPr>
            <a:r>
              <a:rPr lang="en-US" sz="2000" b="1" dirty="0" err="1">
                <a:latin typeface="Saysettha OT" panose="020B0504020207020204" pitchFamily="34" charset="-34"/>
                <a:cs typeface="Saysettha OT" panose="020B0504020207020204" pitchFamily="34" charset="-34"/>
              </a:rPr>
              <a:t>Sayvisene</a:t>
            </a:r>
            <a:r>
              <a:rPr lang="en-US" sz="2000" b="1" dirty="0">
                <a:latin typeface="Saysettha OT" panose="020B0504020207020204" pitchFamily="34" charset="-34"/>
                <a:cs typeface="Saysettha OT" panose="020B0504020207020204" pitchFamily="34" charset="-34"/>
              </a:rPr>
              <a:t> </a:t>
            </a:r>
            <a:r>
              <a:rPr lang="en-US" sz="2000" b="1" dirty="0" err="1">
                <a:latin typeface="Saysettha OT" panose="020B0504020207020204" pitchFamily="34" charset="-34"/>
                <a:cs typeface="Saysettha OT" panose="020B0504020207020204" pitchFamily="34" charset="-34"/>
              </a:rPr>
              <a:t>Boulom</a:t>
            </a:r>
            <a:r>
              <a:rPr lang="en-US" sz="2000" b="1" dirty="0">
                <a:latin typeface="Saysettha OT" panose="020B0504020207020204" pitchFamily="34" charset="-34"/>
                <a:cs typeface="Saysettha OT" panose="020B0504020207020204" pitchFamily="34" charset="-34"/>
              </a:rPr>
              <a:t>, Department Head of Agricultural Economics and Food Technology, Faculty of Agriculture, National University of Laos</a:t>
            </a:r>
          </a:p>
          <a:p>
            <a:pPr algn="l">
              <a:lnSpc>
                <a:spcPct val="110000"/>
              </a:lnSpc>
              <a:spcBef>
                <a:spcPts val="0"/>
              </a:spcBef>
            </a:pPr>
            <a:r>
              <a:rPr lang="en-US" sz="2000" dirty="0">
                <a:latin typeface="Saysettha OT" panose="020B0504020207020204" pitchFamily="34" charset="-34"/>
                <a:cs typeface="Saysettha OT" panose="020B0504020207020204" pitchFamily="34" charset="-34"/>
                <a:hlinkClick r:id="rId2">
                  <a:extLst>
                    <a:ext uri="{A12FA001-AC4F-418D-AE19-62706E023703}">
                      <ahyp:hlinkClr xmlns:ahyp="http://schemas.microsoft.com/office/drawing/2018/hyperlinkcolor" val="tx"/>
                    </a:ext>
                  </a:extLst>
                </a:hlinkClick>
              </a:rPr>
              <a:t>sayvisene.b@nuol.edu.la</a:t>
            </a:r>
            <a:r>
              <a:rPr lang="en-US" sz="2000" dirty="0">
                <a:latin typeface="Saysettha OT" panose="020B0504020207020204" pitchFamily="34" charset="-34"/>
                <a:cs typeface="Saysettha OT" panose="020B0504020207020204" pitchFamily="34" charset="-34"/>
              </a:rPr>
              <a:t>, Tel: +856 202220118</a:t>
            </a:r>
            <a:endParaRPr lang="en-LA" sz="2000" dirty="0"/>
          </a:p>
        </p:txBody>
      </p:sp>
    </p:spTree>
    <p:extLst>
      <p:ext uri="{BB962C8B-B14F-4D97-AF65-F5344CB8AC3E}">
        <p14:creationId xmlns:p14="http://schemas.microsoft.com/office/powerpoint/2010/main" val="394689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EE59-F4EF-5EC4-F039-01472554500C}"/>
              </a:ext>
            </a:extLst>
          </p:cNvPr>
          <p:cNvSpPr>
            <a:spLocks noGrp="1"/>
          </p:cNvSpPr>
          <p:nvPr>
            <p:ph type="title"/>
          </p:nvPr>
        </p:nvSpPr>
        <p:spPr/>
        <p:txBody>
          <a:bodyPr>
            <a:normAutofit/>
          </a:bodyPr>
          <a:lstStyle/>
          <a:p>
            <a:r>
              <a:rPr lang="en-US" sz="2400" b="1" i="0" u="none" strike="noStrike" dirty="0">
                <a:solidFill>
                  <a:srgbClr val="00B0F0"/>
                </a:solidFill>
                <a:effectLst/>
              </a:rPr>
              <a:t>What are the nutritional indicators used for nutrition assessment?</a:t>
            </a:r>
            <a:endParaRPr lang="en-LA" sz="6600" dirty="0"/>
          </a:p>
        </p:txBody>
      </p:sp>
      <p:sp>
        <p:nvSpPr>
          <p:cNvPr id="3" name="Content Placeholder 2">
            <a:extLst>
              <a:ext uri="{FF2B5EF4-FFF2-40B4-BE49-F238E27FC236}">
                <a16:creationId xmlns:a16="http://schemas.microsoft.com/office/drawing/2014/main" id="{19A87995-1D9C-E0C4-46D6-EEAB9D197FA2}"/>
              </a:ext>
            </a:extLst>
          </p:cNvPr>
          <p:cNvSpPr>
            <a:spLocks noGrp="1"/>
          </p:cNvSpPr>
          <p:nvPr>
            <p:ph idx="1"/>
          </p:nvPr>
        </p:nvSpPr>
        <p:spPr>
          <a:xfrm>
            <a:off x="1069848" y="1759352"/>
            <a:ext cx="10058400" cy="3784921"/>
          </a:xfrm>
        </p:spPr>
        <p:txBody>
          <a:bodyPr/>
          <a:lstStyle/>
          <a:p>
            <a:pPr rtl="0">
              <a:lnSpc>
                <a:spcPct val="150000"/>
              </a:lnSpc>
              <a:spcBef>
                <a:spcPts val="0"/>
              </a:spcBef>
              <a:spcAft>
                <a:spcPts val="0"/>
              </a:spcAft>
            </a:pPr>
            <a:r>
              <a:rPr lang="en-US" sz="1800" b="0" i="0" u="none" strike="noStrike" dirty="0">
                <a:solidFill>
                  <a:srgbClr val="002060"/>
                </a:solidFill>
                <a:effectLst/>
                <a:latin typeface="+mj-lt"/>
              </a:rPr>
              <a:t>Assessing Nutritional Status Nutritional status can be assessed through: </a:t>
            </a:r>
            <a:endParaRPr lang="en-US" b="0" dirty="0">
              <a:effectLst/>
              <a:latin typeface="+mj-lt"/>
            </a:endParaRPr>
          </a:p>
          <a:p>
            <a:pPr rtl="0">
              <a:lnSpc>
                <a:spcPct val="150000"/>
              </a:lnSpc>
              <a:spcBef>
                <a:spcPts val="1000"/>
              </a:spcBef>
              <a:spcAft>
                <a:spcPts val="0"/>
              </a:spcAft>
            </a:pPr>
            <a:r>
              <a:rPr lang="en-US" sz="1800" b="0" i="0" u="none" strike="noStrike" dirty="0">
                <a:solidFill>
                  <a:srgbClr val="002060"/>
                </a:solidFill>
                <a:effectLst/>
                <a:latin typeface="+mj-lt"/>
              </a:rPr>
              <a:t>Body ( anthropometric ) measurements, used to measure growth in children and body weight changes in adults. </a:t>
            </a:r>
            <a:endParaRPr lang="en-US" b="0" dirty="0">
              <a:effectLst/>
              <a:latin typeface="+mj-lt"/>
            </a:endParaRPr>
          </a:p>
          <a:p>
            <a:pPr rtl="0">
              <a:lnSpc>
                <a:spcPct val="150000"/>
              </a:lnSpc>
              <a:spcBef>
                <a:spcPts val="1000"/>
              </a:spcBef>
              <a:spcAft>
                <a:spcPts val="0"/>
              </a:spcAft>
            </a:pPr>
            <a:r>
              <a:rPr lang="en-US" sz="1800" b="0" i="0" u="none" strike="noStrike" dirty="0">
                <a:solidFill>
                  <a:srgbClr val="002060"/>
                </a:solidFill>
                <a:effectLst/>
                <a:latin typeface="+mj-lt"/>
              </a:rPr>
              <a:t>Clinical examination and biochemical testing , used to diagnose deficiencies of micronutrients (e.g., iodine, vitamin A and iron).</a:t>
            </a:r>
            <a:endParaRPr lang="en-US" b="0" dirty="0">
              <a:effectLst/>
              <a:latin typeface="+mj-lt"/>
            </a:endParaRPr>
          </a:p>
          <a:p>
            <a:pPr rtl="0">
              <a:lnSpc>
                <a:spcPct val="150000"/>
              </a:lnSpc>
              <a:spcBef>
                <a:spcPts val="1000"/>
              </a:spcBef>
              <a:spcAft>
                <a:spcPts val="0"/>
              </a:spcAft>
            </a:pPr>
            <a:r>
              <a:rPr lang="en-US" sz="1800" b="1" i="1" u="none" strike="noStrike" dirty="0">
                <a:solidFill>
                  <a:srgbClr val="002060"/>
                </a:solidFill>
                <a:effectLst/>
                <a:latin typeface="+mj-lt"/>
              </a:rPr>
              <a:t>What do these indicators tell us?</a:t>
            </a:r>
            <a:r>
              <a:rPr lang="en-US" sz="1800" b="0" i="0" u="none" strike="noStrike" dirty="0">
                <a:solidFill>
                  <a:srgbClr val="4D5156"/>
                </a:solidFill>
                <a:effectLst/>
                <a:latin typeface="+mj-lt"/>
              </a:rPr>
              <a:t> </a:t>
            </a:r>
            <a:endParaRPr lang="en-US" b="0" dirty="0">
              <a:effectLst/>
              <a:latin typeface="+mj-lt"/>
            </a:endParaRPr>
          </a:p>
          <a:p>
            <a:pPr algn="just" rtl="0" fontAlgn="base">
              <a:lnSpc>
                <a:spcPct val="150000"/>
              </a:lnSpc>
              <a:spcBef>
                <a:spcPts val="1000"/>
              </a:spcBef>
              <a:spcAft>
                <a:spcPts val="0"/>
              </a:spcAft>
              <a:buFont typeface="Arial" panose="020B0604020202020204" pitchFamily="34" charset="0"/>
              <a:buChar char="•"/>
            </a:pPr>
            <a:r>
              <a:rPr lang="en-US" sz="1800" b="0" i="0" u="none" strike="noStrike" dirty="0">
                <a:solidFill>
                  <a:srgbClr val="002060"/>
                </a:solidFill>
                <a:effectLst/>
                <a:latin typeface="+mj-lt"/>
              </a:rPr>
              <a:t>The indicators stunting, wasting, overweight and underweight are used to measure (growth/physical dimensions) nutritional imbalance</a:t>
            </a:r>
          </a:p>
          <a:p>
            <a:pPr algn="just" rtl="0" fontAlgn="base">
              <a:lnSpc>
                <a:spcPct val="150000"/>
              </a:lnSpc>
              <a:spcBef>
                <a:spcPts val="1000"/>
              </a:spcBef>
              <a:spcAft>
                <a:spcPts val="0"/>
              </a:spcAft>
              <a:buFont typeface="Arial" panose="020B0604020202020204" pitchFamily="34" charset="0"/>
              <a:buChar char="•"/>
            </a:pPr>
            <a:r>
              <a:rPr lang="en-US" sz="1800" b="0" i="0" u="none" strike="noStrike" dirty="0">
                <a:solidFill>
                  <a:srgbClr val="002060"/>
                </a:solidFill>
                <a:effectLst/>
                <a:latin typeface="+mj-lt"/>
              </a:rPr>
              <a:t>Such imbalance results in either undernutrition (assessed from stunting, wasting and underweight) or overweight</a:t>
            </a:r>
          </a:p>
          <a:p>
            <a:endParaRPr lang="en-LA" dirty="0"/>
          </a:p>
        </p:txBody>
      </p:sp>
      <p:sp>
        <p:nvSpPr>
          <p:cNvPr id="5" name="TextBox 4">
            <a:extLst>
              <a:ext uri="{FF2B5EF4-FFF2-40B4-BE49-F238E27FC236}">
                <a16:creationId xmlns:a16="http://schemas.microsoft.com/office/drawing/2014/main" id="{9283EADE-FEDC-D89E-DCB8-AAF6D054AABD}"/>
              </a:ext>
            </a:extLst>
          </p:cNvPr>
          <p:cNvSpPr txBox="1"/>
          <p:nvPr/>
        </p:nvSpPr>
        <p:spPr>
          <a:xfrm>
            <a:off x="3049929" y="3247227"/>
            <a:ext cx="6099858" cy="369332"/>
          </a:xfrm>
          <a:prstGeom prst="rect">
            <a:avLst/>
          </a:prstGeom>
          <a:noFill/>
        </p:spPr>
        <p:txBody>
          <a:bodyPr wrap="square">
            <a:spAutoFit/>
          </a:bodyPr>
          <a:lstStyle/>
          <a:p>
            <a:r>
              <a:rPr lang="en-LA" b="0" dirty="0">
                <a:effectLst/>
              </a:rPr>
              <a:t> </a:t>
            </a:r>
            <a:endParaRPr lang="en-LA" dirty="0"/>
          </a:p>
        </p:txBody>
      </p:sp>
      <p:sp>
        <p:nvSpPr>
          <p:cNvPr id="7" name="TextBox 6">
            <a:extLst>
              <a:ext uri="{FF2B5EF4-FFF2-40B4-BE49-F238E27FC236}">
                <a16:creationId xmlns:a16="http://schemas.microsoft.com/office/drawing/2014/main" id="{DC31C062-F3CF-9913-674C-0454520505F4}"/>
              </a:ext>
            </a:extLst>
          </p:cNvPr>
          <p:cNvSpPr txBox="1"/>
          <p:nvPr/>
        </p:nvSpPr>
        <p:spPr>
          <a:xfrm>
            <a:off x="3049929" y="3247227"/>
            <a:ext cx="6099858" cy="369332"/>
          </a:xfrm>
          <a:prstGeom prst="rect">
            <a:avLst/>
          </a:prstGeom>
          <a:noFill/>
        </p:spPr>
        <p:txBody>
          <a:bodyPr wrap="square">
            <a:spAutoFit/>
          </a:bodyPr>
          <a:lstStyle/>
          <a:p>
            <a:r>
              <a:rPr lang="en-LA" b="0" dirty="0">
                <a:effectLst/>
              </a:rPr>
              <a:t> </a:t>
            </a:r>
            <a:endParaRPr lang="en-LA" dirty="0"/>
          </a:p>
        </p:txBody>
      </p:sp>
    </p:spTree>
    <p:extLst>
      <p:ext uri="{BB962C8B-B14F-4D97-AF65-F5344CB8AC3E}">
        <p14:creationId xmlns:p14="http://schemas.microsoft.com/office/powerpoint/2010/main" val="269180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69B8-A374-BB5C-37C3-B1C35849C01D}"/>
              </a:ext>
            </a:extLst>
          </p:cNvPr>
          <p:cNvSpPr>
            <a:spLocks noGrp="1"/>
          </p:cNvSpPr>
          <p:nvPr>
            <p:ph type="title"/>
          </p:nvPr>
        </p:nvSpPr>
        <p:spPr>
          <a:xfrm>
            <a:off x="1516078" y="185195"/>
            <a:ext cx="9612170" cy="457201"/>
          </a:xfrm>
        </p:spPr>
        <p:txBody>
          <a:bodyPr>
            <a:normAutofit fontScale="90000"/>
          </a:bodyPr>
          <a:lstStyle/>
          <a:p>
            <a:r>
              <a:rPr lang="en-US" sz="2800" b="1" i="0" u="none" strike="noStrike" dirty="0">
                <a:solidFill>
                  <a:srgbClr val="2F5496"/>
                </a:solidFill>
                <a:effectLst/>
                <a:latin typeface="Calibri" panose="020F0502020204030204" pitchFamily="34" charset="0"/>
              </a:rPr>
              <a:t>USE OF NUTRITION INDICES</a:t>
            </a:r>
            <a:endParaRPr lang="en-LA" sz="7200" dirty="0"/>
          </a:p>
        </p:txBody>
      </p:sp>
      <p:graphicFrame>
        <p:nvGraphicFramePr>
          <p:cNvPr id="4" name="Content Placeholder 3">
            <a:extLst>
              <a:ext uri="{FF2B5EF4-FFF2-40B4-BE49-F238E27FC236}">
                <a16:creationId xmlns:a16="http://schemas.microsoft.com/office/drawing/2014/main" id="{0AD0EAD0-A750-0688-1590-2D3F06603C04}"/>
              </a:ext>
            </a:extLst>
          </p:cNvPr>
          <p:cNvGraphicFramePr>
            <a:graphicFrameLocks noGrp="1"/>
          </p:cNvGraphicFramePr>
          <p:nvPr>
            <p:ph idx="1"/>
            <p:extLst>
              <p:ext uri="{D42A27DB-BD31-4B8C-83A1-F6EECF244321}">
                <p14:modId xmlns:p14="http://schemas.microsoft.com/office/powerpoint/2010/main" val="3412790012"/>
              </p:ext>
            </p:extLst>
          </p:nvPr>
        </p:nvGraphicFramePr>
        <p:xfrm>
          <a:off x="138897" y="642396"/>
          <a:ext cx="11914206" cy="3929603"/>
        </p:xfrm>
        <a:graphic>
          <a:graphicData uri="http://schemas.openxmlformats.org/drawingml/2006/table">
            <a:tbl>
              <a:tblPr>
                <a:tableStyleId>{0660B408-B3CF-4A94-85FC-2B1E0A45F4A2}</a:tableStyleId>
              </a:tblPr>
              <a:tblGrid>
                <a:gridCol w="2569579">
                  <a:extLst>
                    <a:ext uri="{9D8B030D-6E8A-4147-A177-3AD203B41FA5}">
                      <a16:colId xmlns:a16="http://schemas.microsoft.com/office/drawing/2014/main" val="448165562"/>
                    </a:ext>
                  </a:extLst>
                </a:gridCol>
                <a:gridCol w="4490977">
                  <a:extLst>
                    <a:ext uri="{9D8B030D-6E8A-4147-A177-3AD203B41FA5}">
                      <a16:colId xmlns:a16="http://schemas.microsoft.com/office/drawing/2014/main" val="3497524143"/>
                    </a:ext>
                  </a:extLst>
                </a:gridCol>
                <a:gridCol w="4853650">
                  <a:extLst>
                    <a:ext uri="{9D8B030D-6E8A-4147-A177-3AD203B41FA5}">
                      <a16:colId xmlns:a16="http://schemas.microsoft.com/office/drawing/2014/main" val="3040243631"/>
                    </a:ext>
                  </a:extLst>
                </a:gridCol>
              </a:tblGrid>
              <a:tr h="500577">
                <a:tc>
                  <a:txBody>
                    <a:bodyPr/>
                    <a:lstStyle/>
                    <a:p>
                      <a:pPr rtl="0" fontAlgn="t">
                        <a:spcBef>
                          <a:spcPts val="0"/>
                        </a:spcBef>
                        <a:spcAft>
                          <a:spcPts val="0"/>
                        </a:spcAft>
                      </a:pPr>
                      <a:r>
                        <a:rPr lang="en-US" sz="1400" b="1" u="none" strike="noStrike" dirty="0">
                          <a:solidFill>
                            <a:srgbClr val="FFFFFF"/>
                          </a:solidFill>
                          <a:effectLst/>
                        </a:rPr>
                        <a:t>Measure or Index</a:t>
                      </a:r>
                      <a:endParaRPr lang="en-US" sz="1400" dirty="0">
                        <a:effectLst/>
                        <a:latin typeface="+mj-lt"/>
                      </a:endParaRPr>
                    </a:p>
                  </a:txBody>
                  <a:tcPr marL="73714" marR="73714" marT="36857" marB="36857">
                    <a:solidFill>
                      <a:schemeClr val="accent1"/>
                    </a:solidFill>
                  </a:tcPr>
                </a:tc>
                <a:tc>
                  <a:txBody>
                    <a:bodyPr/>
                    <a:lstStyle/>
                    <a:p>
                      <a:pPr algn="ctr" rtl="0" fontAlgn="t">
                        <a:spcBef>
                          <a:spcPts val="0"/>
                        </a:spcBef>
                        <a:spcAft>
                          <a:spcPts val="0"/>
                        </a:spcAft>
                      </a:pPr>
                      <a:r>
                        <a:rPr lang="en-US" sz="1400" b="1" u="none" strike="noStrike" dirty="0">
                          <a:solidFill>
                            <a:srgbClr val="FFFFFF"/>
                          </a:solidFill>
                          <a:effectLst/>
                        </a:rPr>
                        <a:t>Nutritional Condition</a:t>
                      </a:r>
                      <a:endParaRPr lang="en-US" sz="1400" dirty="0">
                        <a:effectLst/>
                        <a:latin typeface="+mj-lt"/>
                      </a:endParaRPr>
                    </a:p>
                  </a:txBody>
                  <a:tcPr marL="73714" marR="73714" marT="36857" marB="36857">
                    <a:solidFill>
                      <a:schemeClr val="accent1"/>
                    </a:solidFill>
                  </a:tcPr>
                </a:tc>
                <a:tc>
                  <a:txBody>
                    <a:bodyPr/>
                    <a:lstStyle/>
                    <a:p>
                      <a:pPr rtl="0" fontAlgn="t">
                        <a:spcBef>
                          <a:spcPts val="0"/>
                        </a:spcBef>
                        <a:spcAft>
                          <a:spcPts val="0"/>
                        </a:spcAft>
                      </a:pPr>
                      <a:r>
                        <a:rPr lang="en-US" sz="1400" b="1" u="none" strike="noStrike" dirty="0">
                          <a:solidFill>
                            <a:srgbClr val="FFFFFF"/>
                          </a:solidFill>
                          <a:effectLst/>
                        </a:rPr>
                        <a:t>Usefulness  of Index</a:t>
                      </a:r>
                      <a:endParaRPr lang="en-US" sz="1400" dirty="0">
                        <a:effectLst/>
                        <a:latin typeface="+mj-lt"/>
                      </a:endParaRPr>
                    </a:p>
                  </a:txBody>
                  <a:tcPr marL="73714" marR="73714" marT="36857" marB="36857">
                    <a:solidFill>
                      <a:schemeClr val="accent1"/>
                    </a:solidFill>
                  </a:tcPr>
                </a:tc>
                <a:extLst>
                  <a:ext uri="{0D108BD9-81ED-4DB2-BD59-A6C34878D82A}">
                    <a16:rowId xmlns:a16="http://schemas.microsoft.com/office/drawing/2014/main" val="1742167355"/>
                  </a:ext>
                </a:extLst>
              </a:tr>
              <a:tr h="812645">
                <a:tc>
                  <a:txBody>
                    <a:bodyPr/>
                    <a:lstStyle/>
                    <a:p>
                      <a:pPr rtl="0" fontAlgn="t">
                        <a:spcBef>
                          <a:spcPts val="0"/>
                        </a:spcBef>
                        <a:spcAft>
                          <a:spcPts val="0"/>
                        </a:spcAft>
                      </a:pPr>
                      <a:r>
                        <a:rPr lang="en-US" sz="1800" b="1" u="none" strike="noStrike" dirty="0">
                          <a:solidFill>
                            <a:schemeClr val="accent2"/>
                          </a:solidFill>
                          <a:effectLst/>
                        </a:rPr>
                        <a:t>WFA (weight for age)</a:t>
                      </a:r>
                      <a:endParaRPr lang="en-US" sz="1800" b="1" dirty="0">
                        <a:solidFill>
                          <a:schemeClr val="accent2"/>
                        </a:solidFill>
                        <a:effectLst/>
                      </a:endParaRPr>
                    </a:p>
                    <a:p>
                      <a:pPr fontAlgn="t"/>
                      <a:br>
                        <a:rPr lang="en-US" sz="1400" dirty="0">
                          <a:solidFill>
                            <a:schemeClr val="accent2"/>
                          </a:solidFill>
                          <a:effectLst/>
                        </a:rPr>
                      </a:br>
                      <a:endParaRPr lang="en-US" sz="1400" dirty="0">
                        <a:solidFill>
                          <a:schemeClr val="accent2"/>
                        </a:solidFill>
                        <a:effectLst/>
                        <a:latin typeface="+mj-lt"/>
                      </a:endParaRPr>
                    </a:p>
                  </a:txBody>
                  <a:tcPr marL="73714" marR="73714" marT="36857" marB="36857"/>
                </a:tc>
                <a:tc>
                  <a:txBody>
                    <a:bodyPr/>
                    <a:lstStyle/>
                    <a:p>
                      <a:pPr rtl="0" fontAlgn="t">
                        <a:spcBef>
                          <a:spcPts val="0"/>
                        </a:spcBef>
                        <a:spcAft>
                          <a:spcPts val="0"/>
                        </a:spcAft>
                      </a:pPr>
                      <a:r>
                        <a:rPr lang="en-US" sz="1400" b="0" u="none" strike="noStrike" dirty="0">
                          <a:solidFill>
                            <a:schemeClr val="accent2"/>
                          </a:solidFill>
                          <a:effectLst/>
                        </a:rPr>
                        <a:t> </a:t>
                      </a:r>
                      <a:r>
                        <a:rPr lang="en-US" sz="1400" b="1" u="none" strike="noStrike" dirty="0">
                          <a:solidFill>
                            <a:schemeClr val="accent2"/>
                          </a:solidFill>
                          <a:effectLst/>
                        </a:rPr>
                        <a:t>UNDERWEIGHT</a:t>
                      </a:r>
                      <a:r>
                        <a:rPr lang="en-US" sz="1400" b="0" u="none" strike="noStrike" dirty="0">
                          <a:solidFill>
                            <a:schemeClr val="accent2"/>
                          </a:solidFill>
                          <a:effectLst/>
                        </a:rPr>
                        <a:t> </a:t>
                      </a:r>
                      <a:r>
                        <a:rPr lang="en-US" sz="1400" b="0" u="none" strike="noStrike" dirty="0">
                          <a:solidFill>
                            <a:srgbClr val="000000"/>
                          </a:solidFill>
                          <a:effectLst/>
                        </a:rPr>
                        <a:t>( composite measure of stunting and wasting)</a:t>
                      </a:r>
                      <a:endParaRPr lang="en-US" sz="1400" dirty="0">
                        <a:effectLst/>
                        <a:latin typeface="+mj-lt"/>
                      </a:endParaRPr>
                    </a:p>
                  </a:txBody>
                  <a:tcPr marL="73714" marR="73714" marT="36857" marB="36857"/>
                </a:tc>
                <a:tc>
                  <a:txBody>
                    <a:bodyPr/>
                    <a:lstStyle/>
                    <a:p>
                      <a:pPr rtl="0" fontAlgn="t">
                        <a:spcBef>
                          <a:spcPts val="0"/>
                        </a:spcBef>
                        <a:spcAft>
                          <a:spcPts val="0"/>
                        </a:spcAft>
                      </a:pPr>
                      <a:r>
                        <a:rPr lang="en-US" sz="1400" b="0" u="none" strike="noStrike" dirty="0">
                          <a:solidFill>
                            <a:srgbClr val="000000"/>
                          </a:solidFill>
                          <a:effectLst/>
                        </a:rPr>
                        <a:t>To assess changes in the magnitude of malnutrition over time</a:t>
                      </a:r>
                      <a:endParaRPr lang="en-US" sz="1400" dirty="0">
                        <a:effectLst/>
                        <a:latin typeface="+mj-lt"/>
                      </a:endParaRPr>
                    </a:p>
                  </a:txBody>
                  <a:tcPr marL="73714" marR="73714" marT="36857" marB="36857"/>
                </a:tc>
                <a:extLst>
                  <a:ext uri="{0D108BD9-81ED-4DB2-BD59-A6C34878D82A}">
                    <a16:rowId xmlns:a16="http://schemas.microsoft.com/office/drawing/2014/main" val="4078410696"/>
                  </a:ext>
                </a:extLst>
              </a:tr>
              <a:tr h="1196293">
                <a:tc>
                  <a:txBody>
                    <a:bodyPr/>
                    <a:lstStyle/>
                    <a:p>
                      <a:pPr rtl="0" fontAlgn="t">
                        <a:spcBef>
                          <a:spcPts val="0"/>
                        </a:spcBef>
                        <a:spcAft>
                          <a:spcPts val="0"/>
                        </a:spcAft>
                      </a:pPr>
                      <a:r>
                        <a:rPr lang="en-US" sz="1800" b="1" u="none" strike="noStrike" dirty="0">
                          <a:solidFill>
                            <a:schemeClr val="accent2"/>
                          </a:solidFill>
                          <a:effectLst/>
                        </a:rPr>
                        <a:t>HFA (height for age)</a:t>
                      </a:r>
                      <a:endParaRPr lang="en-US" sz="1800" b="1" dirty="0">
                        <a:solidFill>
                          <a:schemeClr val="accent2"/>
                        </a:solidFill>
                        <a:effectLst/>
                      </a:endParaRPr>
                    </a:p>
                    <a:p>
                      <a:pPr fontAlgn="t"/>
                      <a:br>
                        <a:rPr lang="en-US" sz="1400" dirty="0">
                          <a:solidFill>
                            <a:schemeClr val="accent2"/>
                          </a:solidFill>
                          <a:effectLst/>
                        </a:rPr>
                      </a:br>
                      <a:endParaRPr lang="en-US" sz="1400" dirty="0">
                        <a:solidFill>
                          <a:schemeClr val="accent2"/>
                        </a:solidFill>
                        <a:effectLst/>
                        <a:latin typeface="+mj-lt"/>
                      </a:endParaRPr>
                    </a:p>
                  </a:txBody>
                  <a:tcPr marL="73714" marR="73714" marT="36857" marB="36857"/>
                </a:tc>
                <a:tc>
                  <a:txBody>
                    <a:bodyPr/>
                    <a:lstStyle/>
                    <a:p>
                      <a:pPr rtl="0" fontAlgn="t">
                        <a:spcBef>
                          <a:spcPts val="0"/>
                        </a:spcBef>
                        <a:spcAft>
                          <a:spcPts val="0"/>
                        </a:spcAft>
                      </a:pPr>
                      <a:r>
                        <a:rPr lang="en-US" sz="1400" b="1" u="none" strike="noStrike" dirty="0">
                          <a:solidFill>
                            <a:schemeClr val="accent2"/>
                          </a:solidFill>
                          <a:effectLst/>
                        </a:rPr>
                        <a:t>STUNTING</a:t>
                      </a:r>
                      <a:r>
                        <a:rPr lang="en-US" sz="1400" b="0" u="none" strike="noStrike" dirty="0">
                          <a:solidFill>
                            <a:srgbClr val="000000"/>
                          </a:solidFill>
                          <a:effectLst/>
                        </a:rPr>
                        <a:t> (Past growth failure;  associated with a number of long-term factors including chronic insufficient protein and energy intake, frequent infection, sustained inappropriate feeding practices and poverty etc.)</a:t>
                      </a:r>
                      <a:endParaRPr lang="en-US" sz="1400" dirty="0">
                        <a:effectLst/>
                        <a:latin typeface="+mj-lt"/>
                      </a:endParaRPr>
                    </a:p>
                  </a:txBody>
                  <a:tcPr marL="73714" marR="73714" marT="36857" marB="36857"/>
                </a:tc>
                <a:tc>
                  <a:txBody>
                    <a:bodyPr/>
                    <a:lstStyle/>
                    <a:p>
                      <a:pPr rtl="0" fontAlgn="base">
                        <a:spcBef>
                          <a:spcPts val="0"/>
                        </a:spcBef>
                        <a:spcAft>
                          <a:spcPts val="0"/>
                        </a:spcAft>
                        <a:buFont typeface="Arial" panose="020B0604020202020204" pitchFamily="34" charset="0"/>
                        <a:buChar char="•"/>
                      </a:pPr>
                      <a:r>
                        <a:rPr lang="en-US" sz="1400" b="0" u="none" strike="noStrike" dirty="0">
                          <a:solidFill>
                            <a:srgbClr val="000000"/>
                          </a:solidFill>
                          <a:effectLst/>
                        </a:rPr>
                        <a:t>Problem analysis in designing interventions</a:t>
                      </a:r>
                    </a:p>
                    <a:p>
                      <a:pPr rtl="0" fontAlgn="base">
                        <a:spcBef>
                          <a:spcPts val="0"/>
                        </a:spcBef>
                        <a:spcAft>
                          <a:spcPts val="0"/>
                        </a:spcAft>
                        <a:buFont typeface="Arial" panose="020B0604020202020204" pitchFamily="34" charset="0"/>
                        <a:buChar char="•"/>
                      </a:pPr>
                      <a:r>
                        <a:rPr lang="en-US" sz="1400" b="0" u="none" strike="noStrike" dirty="0">
                          <a:solidFill>
                            <a:srgbClr val="000000"/>
                          </a:solidFill>
                          <a:effectLst/>
                        </a:rPr>
                        <a:t>Evaluation of program preferably for children under 2 years of age</a:t>
                      </a:r>
                    </a:p>
                    <a:p>
                      <a:pPr rtl="0" fontAlgn="base">
                        <a:spcBef>
                          <a:spcPts val="0"/>
                        </a:spcBef>
                        <a:spcAft>
                          <a:spcPts val="0"/>
                        </a:spcAft>
                        <a:buFont typeface="Arial" panose="020B0604020202020204" pitchFamily="34" charset="0"/>
                        <a:buChar char="•"/>
                      </a:pPr>
                      <a:r>
                        <a:rPr lang="en-US" sz="1400" b="0" u="none" strike="noStrike" dirty="0">
                          <a:solidFill>
                            <a:srgbClr val="000000"/>
                          </a:solidFill>
                          <a:effectLst/>
                        </a:rPr>
                        <a:t>not for monitoring as it does not change in the short term such as 6-12 months</a:t>
                      </a:r>
                      <a:endParaRPr lang="en-US" sz="1400" b="0" i="1" u="none" strike="noStrike" dirty="0">
                        <a:solidFill>
                          <a:srgbClr val="000000"/>
                        </a:solidFill>
                        <a:effectLst/>
                        <a:latin typeface="+mj-lt"/>
                      </a:endParaRPr>
                    </a:p>
                  </a:txBody>
                  <a:tcPr marL="73714" marR="73714" marT="36857" marB="36857"/>
                </a:tc>
                <a:extLst>
                  <a:ext uri="{0D108BD9-81ED-4DB2-BD59-A6C34878D82A}">
                    <a16:rowId xmlns:a16="http://schemas.microsoft.com/office/drawing/2014/main" val="2615061202"/>
                  </a:ext>
                </a:extLst>
              </a:tr>
              <a:tr h="1420088">
                <a:tc>
                  <a:txBody>
                    <a:bodyPr/>
                    <a:lstStyle/>
                    <a:p>
                      <a:pPr rtl="0" fontAlgn="t">
                        <a:spcBef>
                          <a:spcPts val="0"/>
                        </a:spcBef>
                        <a:spcAft>
                          <a:spcPts val="0"/>
                        </a:spcAft>
                      </a:pPr>
                      <a:r>
                        <a:rPr lang="en-US" sz="1800" b="1" u="none" strike="noStrike" dirty="0">
                          <a:solidFill>
                            <a:schemeClr val="accent2"/>
                          </a:solidFill>
                          <a:effectLst/>
                        </a:rPr>
                        <a:t>WFH  (Weight for Height)</a:t>
                      </a:r>
                      <a:endParaRPr lang="en-US" sz="1800" b="1" dirty="0">
                        <a:solidFill>
                          <a:schemeClr val="accent2"/>
                        </a:solidFill>
                        <a:effectLst/>
                        <a:latin typeface="+mj-lt"/>
                      </a:endParaRPr>
                    </a:p>
                  </a:txBody>
                  <a:tcPr marL="73714" marR="73714" marT="36857" marB="36857"/>
                </a:tc>
                <a:tc>
                  <a:txBody>
                    <a:bodyPr/>
                    <a:lstStyle/>
                    <a:p>
                      <a:pPr rtl="0" fontAlgn="t">
                        <a:spcBef>
                          <a:spcPts val="0"/>
                        </a:spcBef>
                        <a:spcAft>
                          <a:spcPts val="0"/>
                        </a:spcAft>
                      </a:pPr>
                      <a:r>
                        <a:rPr lang="en-US" sz="1400" b="1" u="none" strike="noStrike" dirty="0">
                          <a:solidFill>
                            <a:schemeClr val="accent2"/>
                          </a:solidFill>
                          <a:effectLst/>
                        </a:rPr>
                        <a:t>WASTING</a:t>
                      </a:r>
                      <a:r>
                        <a:rPr lang="en-US" sz="1400" b="0" u="none" strike="noStrike" dirty="0">
                          <a:solidFill>
                            <a:srgbClr val="000000"/>
                          </a:solidFill>
                          <a:effectLst/>
                        </a:rPr>
                        <a:t> ( current or acute malnutrition resulting from failure to gain weight or weight loss. Causes includes inadequate food intake, incorrect feeding practices, disease, and infection or, more frequently, a combination of these factors.)</a:t>
                      </a:r>
                      <a:endParaRPr lang="en-US" sz="1400" dirty="0">
                        <a:effectLst/>
                        <a:latin typeface="+mj-lt"/>
                      </a:endParaRPr>
                    </a:p>
                  </a:txBody>
                  <a:tcPr marL="73714" marR="73714" marT="36857" marB="36857"/>
                </a:tc>
                <a:tc>
                  <a:txBody>
                    <a:bodyPr/>
                    <a:lstStyle/>
                    <a:p>
                      <a:pPr rtl="0" fontAlgn="base">
                        <a:spcBef>
                          <a:spcPts val="0"/>
                        </a:spcBef>
                        <a:spcAft>
                          <a:spcPts val="0"/>
                        </a:spcAft>
                        <a:buFont typeface="Arial" panose="020B0604020202020204" pitchFamily="34" charset="0"/>
                        <a:buChar char="•"/>
                      </a:pPr>
                      <a:r>
                        <a:rPr lang="en-US" sz="1400" b="0" u="none" strike="noStrike" dirty="0">
                          <a:solidFill>
                            <a:srgbClr val="000000"/>
                          </a:solidFill>
                          <a:effectLst/>
                        </a:rPr>
                        <a:t> Screening or targeting purposes as wasting in individual children and population groups can change rapidly and shows marked seasonal patterns associated with changes in food availability or disease prevalence to which it is very sensitive.</a:t>
                      </a:r>
                    </a:p>
                    <a:p>
                      <a:pPr rtl="0" fontAlgn="base">
                        <a:spcBef>
                          <a:spcPts val="0"/>
                        </a:spcBef>
                        <a:spcAft>
                          <a:spcPts val="0"/>
                        </a:spcAft>
                        <a:buFont typeface="Arial" panose="020B0604020202020204" pitchFamily="34" charset="0"/>
                        <a:buChar char="•"/>
                      </a:pPr>
                      <a:r>
                        <a:rPr lang="en-US" sz="1400" b="0" u="none" strike="noStrike" dirty="0">
                          <a:solidFill>
                            <a:srgbClr val="000000"/>
                          </a:solidFill>
                          <a:effectLst/>
                        </a:rPr>
                        <a:t> Annual reporting</a:t>
                      </a:r>
                      <a:endParaRPr lang="en-US" sz="1400" b="0" i="0" u="none" strike="noStrike" dirty="0">
                        <a:solidFill>
                          <a:srgbClr val="000000"/>
                        </a:solidFill>
                        <a:effectLst/>
                        <a:latin typeface="+mj-lt"/>
                      </a:endParaRPr>
                    </a:p>
                  </a:txBody>
                  <a:tcPr marL="73714" marR="73714" marT="36857" marB="36857"/>
                </a:tc>
                <a:extLst>
                  <a:ext uri="{0D108BD9-81ED-4DB2-BD59-A6C34878D82A}">
                    <a16:rowId xmlns:a16="http://schemas.microsoft.com/office/drawing/2014/main" val="1637836671"/>
                  </a:ext>
                </a:extLst>
              </a:tr>
            </a:tbl>
          </a:graphicData>
        </a:graphic>
      </p:graphicFrame>
      <p:sp>
        <p:nvSpPr>
          <p:cNvPr id="5" name="Rectangle 1">
            <a:extLst>
              <a:ext uri="{FF2B5EF4-FFF2-40B4-BE49-F238E27FC236}">
                <a16:creationId xmlns:a16="http://schemas.microsoft.com/office/drawing/2014/main" id="{C2142146-A673-00CA-1461-6E854C75C3CC}"/>
              </a:ext>
            </a:extLst>
          </p:cNvPr>
          <p:cNvSpPr>
            <a:spLocks noChangeArrowheads="1"/>
          </p:cNvSpPr>
          <p:nvPr/>
        </p:nvSpPr>
        <p:spPr bwMode="auto">
          <a:xfrm>
            <a:off x="-2395960" y="-717551"/>
            <a:ext cx="12192000" cy="457200"/>
          </a:xfrm>
          <a:prstGeom prst="rect">
            <a:avLst/>
          </a:prstGeom>
          <a:solidFill>
            <a:schemeClr val="accent1">
              <a:lumMod val="20000"/>
              <a:lumOff val="80000"/>
            </a:schemeClr>
          </a:solidFill>
          <a:ln>
            <a:solidFill>
              <a:schemeClr val="accent1"/>
            </a:solidFill>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LA" altLang="en-LA" sz="1800" b="0" i="0" u="none" strike="noStrike" cap="none" normalizeH="0" baseline="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DFCDA2A1-381B-9554-38E4-7B4A2F923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245" y="4676171"/>
            <a:ext cx="4583576" cy="2181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99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BC84-A156-F900-BAF6-5B67D0743EE4}"/>
              </a:ext>
            </a:extLst>
          </p:cNvPr>
          <p:cNvSpPr>
            <a:spLocks noGrp="1"/>
          </p:cNvSpPr>
          <p:nvPr>
            <p:ph type="title"/>
          </p:nvPr>
        </p:nvSpPr>
        <p:spPr>
          <a:xfrm>
            <a:off x="1069848" y="484632"/>
            <a:ext cx="10058400" cy="962203"/>
          </a:xfrm>
        </p:spPr>
        <p:txBody>
          <a:bodyPr>
            <a:normAutofit/>
          </a:bodyPr>
          <a:lstStyle/>
          <a:p>
            <a:r>
              <a:rPr lang="en-US" sz="2800" b="1" i="0" u="none" strike="noStrike" dirty="0">
                <a:solidFill>
                  <a:srgbClr val="2F5496"/>
                </a:solidFill>
                <a:effectLst/>
              </a:rPr>
              <a:t>NUTRITION INDICES :WASTING</a:t>
            </a:r>
            <a:endParaRPr lang="en-LA" sz="7200" dirty="0"/>
          </a:p>
        </p:txBody>
      </p:sp>
      <p:graphicFrame>
        <p:nvGraphicFramePr>
          <p:cNvPr id="4" name="Content Placeholder 3">
            <a:extLst>
              <a:ext uri="{FF2B5EF4-FFF2-40B4-BE49-F238E27FC236}">
                <a16:creationId xmlns:a16="http://schemas.microsoft.com/office/drawing/2014/main" id="{45CEEC00-C188-446F-344D-7899128B4AB6}"/>
              </a:ext>
            </a:extLst>
          </p:cNvPr>
          <p:cNvGraphicFramePr>
            <a:graphicFrameLocks noGrp="1"/>
          </p:cNvGraphicFramePr>
          <p:nvPr>
            <p:ph idx="1"/>
            <p:extLst>
              <p:ext uri="{D42A27DB-BD31-4B8C-83A1-F6EECF244321}">
                <p14:modId xmlns:p14="http://schemas.microsoft.com/office/powerpoint/2010/main" val="843729953"/>
              </p:ext>
            </p:extLst>
          </p:nvPr>
        </p:nvGraphicFramePr>
        <p:xfrm>
          <a:off x="722514" y="1446836"/>
          <a:ext cx="10308159" cy="3486800"/>
        </p:xfrm>
        <a:graphic>
          <a:graphicData uri="http://schemas.openxmlformats.org/drawingml/2006/table">
            <a:tbl>
              <a:tblPr>
                <a:tableStyleId>{0660B408-B3CF-4A94-85FC-2B1E0A45F4A2}</a:tableStyleId>
              </a:tblPr>
              <a:tblGrid>
                <a:gridCol w="2853152">
                  <a:extLst>
                    <a:ext uri="{9D8B030D-6E8A-4147-A177-3AD203B41FA5}">
                      <a16:colId xmlns:a16="http://schemas.microsoft.com/office/drawing/2014/main" val="2054041311"/>
                    </a:ext>
                  </a:extLst>
                </a:gridCol>
                <a:gridCol w="2130653">
                  <a:extLst>
                    <a:ext uri="{9D8B030D-6E8A-4147-A177-3AD203B41FA5}">
                      <a16:colId xmlns:a16="http://schemas.microsoft.com/office/drawing/2014/main" val="2410414331"/>
                    </a:ext>
                  </a:extLst>
                </a:gridCol>
                <a:gridCol w="5324354">
                  <a:extLst>
                    <a:ext uri="{9D8B030D-6E8A-4147-A177-3AD203B41FA5}">
                      <a16:colId xmlns:a16="http://schemas.microsoft.com/office/drawing/2014/main" val="2683406962"/>
                    </a:ext>
                  </a:extLst>
                </a:gridCol>
              </a:tblGrid>
              <a:tr h="542588">
                <a:tc>
                  <a:txBody>
                    <a:bodyPr/>
                    <a:lstStyle/>
                    <a:p>
                      <a:pPr rtl="0" fontAlgn="t">
                        <a:spcBef>
                          <a:spcPts val="0"/>
                        </a:spcBef>
                        <a:spcAft>
                          <a:spcPts val="0"/>
                        </a:spcAft>
                      </a:pPr>
                      <a:r>
                        <a:rPr lang="en-US" sz="1800" b="0" u="none" strike="noStrike" dirty="0">
                          <a:solidFill>
                            <a:srgbClr val="FFFFFF"/>
                          </a:solidFill>
                          <a:effectLst/>
                        </a:rPr>
                        <a:t>Measure or Index</a:t>
                      </a:r>
                      <a:endParaRPr lang="en-US" sz="1800" b="0" dirty="0">
                        <a:effectLst/>
                        <a:latin typeface="+mj-lt"/>
                      </a:endParaRPr>
                    </a:p>
                  </a:txBody>
                  <a:tcPr marL="71959" marR="71959" marT="35980" marB="35980">
                    <a:solidFill>
                      <a:schemeClr val="accent1"/>
                    </a:solidFill>
                  </a:tcPr>
                </a:tc>
                <a:tc>
                  <a:txBody>
                    <a:bodyPr/>
                    <a:lstStyle/>
                    <a:p>
                      <a:pPr algn="ctr" rtl="0" fontAlgn="t">
                        <a:spcBef>
                          <a:spcPts val="0"/>
                        </a:spcBef>
                        <a:spcAft>
                          <a:spcPts val="0"/>
                        </a:spcAft>
                      </a:pPr>
                      <a:r>
                        <a:rPr lang="en-US" sz="1800" b="0" u="none" strike="noStrike">
                          <a:solidFill>
                            <a:srgbClr val="FFFFFF"/>
                          </a:solidFill>
                          <a:effectLst/>
                        </a:rPr>
                        <a:t>Nutritional Condition</a:t>
                      </a:r>
                      <a:endParaRPr lang="en-US" sz="1800" b="0">
                        <a:effectLst/>
                        <a:latin typeface="+mj-lt"/>
                      </a:endParaRPr>
                    </a:p>
                  </a:txBody>
                  <a:tcPr marL="71959" marR="71959" marT="35980" marB="35980">
                    <a:solidFill>
                      <a:schemeClr val="accent1"/>
                    </a:solidFill>
                  </a:tcPr>
                </a:tc>
                <a:tc>
                  <a:txBody>
                    <a:bodyPr/>
                    <a:lstStyle/>
                    <a:p>
                      <a:pPr rtl="0" fontAlgn="t">
                        <a:spcBef>
                          <a:spcPts val="0"/>
                        </a:spcBef>
                        <a:spcAft>
                          <a:spcPts val="0"/>
                        </a:spcAft>
                      </a:pPr>
                      <a:r>
                        <a:rPr lang="en-US" sz="1800" b="0" u="none" strike="noStrike" dirty="0">
                          <a:solidFill>
                            <a:srgbClr val="FFFFFF"/>
                          </a:solidFill>
                          <a:effectLst/>
                        </a:rPr>
                        <a:t>Usefulness  of Index</a:t>
                      </a:r>
                      <a:endParaRPr lang="en-US" sz="1800" b="0" dirty="0">
                        <a:effectLst/>
                        <a:latin typeface="+mj-lt"/>
                      </a:endParaRPr>
                    </a:p>
                  </a:txBody>
                  <a:tcPr marL="71959" marR="71959" marT="35980" marB="35980">
                    <a:solidFill>
                      <a:schemeClr val="accent1"/>
                    </a:solidFill>
                  </a:tcPr>
                </a:tc>
                <a:extLst>
                  <a:ext uri="{0D108BD9-81ED-4DB2-BD59-A6C34878D82A}">
                    <a16:rowId xmlns:a16="http://schemas.microsoft.com/office/drawing/2014/main" val="1484223659"/>
                  </a:ext>
                </a:extLst>
              </a:tr>
              <a:tr h="1356706">
                <a:tc>
                  <a:txBody>
                    <a:bodyPr/>
                    <a:lstStyle/>
                    <a:p>
                      <a:pPr rtl="0" fontAlgn="t">
                        <a:spcBef>
                          <a:spcPts val="0"/>
                        </a:spcBef>
                        <a:spcAft>
                          <a:spcPts val="0"/>
                        </a:spcAft>
                      </a:pPr>
                      <a:r>
                        <a:rPr lang="en-US" sz="1800" b="0" u="none" strike="noStrike">
                          <a:solidFill>
                            <a:srgbClr val="000000"/>
                          </a:solidFill>
                          <a:effectLst/>
                        </a:rPr>
                        <a:t>MUAC</a:t>
                      </a:r>
                      <a:endParaRPr lang="en-US" sz="1800" b="0">
                        <a:effectLst/>
                      </a:endParaRPr>
                    </a:p>
                    <a:p>
                      <a:pPr fontAlgn="t"/>
                      <a:br>
                        <a:rPr lang="en-US" sz="1800" b="0">
                          <a:effectLst/>
                        </a:rPr>
                      </a:br>
                      <a:endParaRPr lang="en-US" sz="1800" b="0">
                        <a:effectLst/>
                        <a:latin typeface="+mj-lt"/>
                      </a:endParaRPr>
                    </a:p>
                  </a:txBody>
                  <a:tcPr marL="71959" marR="71959" marT="35980" marB="35980"/>
                </a:tc>
                <a:tc>
                  <a:txBody>
                    <a:bodyPr/>
                    <a:lstStyle/>
                    <a:p>
                      <a:pPr rtl="0" fontAlgn="t">
                        <a:spcBef>
                          <a:spcPts val="0"/>
                        </a:spcBef>
                        <a:spcAft>
                          <a:spcPts val="0"/>
                        </a:spcAft>
                      </a:pPr>
                      <a:r>
                        <a:rPr lang="en-US" sz="1800" b="0" u="none" strike="noStrike">
                          <a:solidFill>
                            <a:srgbClr val="000000"/>
                          </a:solidFill>
                          <a:effectLst/>
                        </a:rPr>
                        <a:t> WASTING </a:t>
                      </a:r>
                      <a:endParaRPr lang="en-US" sz="1800" b="0">
                        <a:effectLst/>
                        <a:latin typeface="+mj-lt"/>
                      </a:endParaRPr>
                    </a:p>
                  </a:txBody>
                  <a:tcPr marL="71959" marR="71959" marT="35980" marB="35980"/>
                </a:tc>
                <a:tc>
                  <a:txBody>
                    <a:bodyPr/>
                    <a:lstStyle/>
                    <a:p>
                      <a:pPr rtl="0" fontAlgn="base">
                        <a:spcBef>
                          <a:spcPts val="0"/>
                        </a:spcBef>
                        <a:spcAft>
                          <a:spcPts val="0"/>
                        </a:spcAft>
                        <a:buFont typeface="Arial" panose="020B0604020202020204" pitchFamily="34" charset="0"/>
                        <a:buChar char="•"/>
                      </a:pPr>
                      <a:r>
                        <a:rPr lang="en-US" sz="1800" b="0" u="none" strike="noStrike" dirty="0">
                          <a:solidFill>
                            <a:srgbClr val="000000"/>
                          </a:solidFill>
                          <a:effectLst/>
                        </a:rPr>
                        <a:t> Rapid screening of acute malnutrition from the 6–59-month age range</a:t>
                      </a:r>
                    </a:p>
                    <a:p>
                      <a:pPr rtl="0" fontAlgn="base">
                        <a:spcBef>
                          <a:spcPts val="0"/>
                        </a:spcBef>
                        <a:spcAft>
                          <a:spcPts val="0"/>
                        </a:spcAft>
                        <a:buFont typeface="Arial" panose="020B0604020202020204" pitchFamily="34" charset="0"/>
                        <a:buChar char="•"/>
                      </a:pPr>
                      <a:r>
                        <a:rPr lang="en-US" sz="1800" b="0" u="none" strike="noStrike" dirty="0">
                          <a:solidFill>
                            <a:srgbClr val="000000"/>
                          </a:solidFill>
                          <a:effectLst/>
                        </a:rPr>
                        <a:t> Assessing acute adult undernutrition and</a:t>
                      </a:r>
                    </a:p>
                    <a:p>
                      <a:pPr rtl="0" fontAlgn="base">
                        <a:spcBef>
                          <a:spcPts val="0"/>
                        </a:spcBef>
                        <a:spcAft>
                          <a:spcPts val="0"/>
                        </a:spcAft>
                        <a:buFont typeface="Arial" panose="020B0604020202020204" pitchFamily="34" charset="0"/>
                        <a:buChar char="•"/>
                      </a:pPr>
                      <a:r>
                        <a:rPr lang="en-US" sz="1800" b="0" u="none" strike="noStrike" dirty="0">
                          <a:solidFill>
                            <a:srgbClr val="000000"/>
                          </a:solidFill>
                          <a:effectLst/>
                        </a:rPr>
                        <a:t> Estimating prevalence of undernutrition at the population level</a:t>
                      </a:r>
                      <a:endParaRPr lang="en-US" sz="1800" b="0" i="0" u="none" strike="noStrike" dirty="0">
                        <a:solidFill>
                          <a:srgbClr val="000000"/>
                        </a:solidFill>
                        <a:effectLst/>
                        <a:latin typeface="+mj-lt"/>
                      </a:endParaRPr>
                    </a:p>
                  </a:txBody>
                  <a:tcPr marL="71959" marR="71959" marT="35980" marB="35980"/>
                </a:tc>
                <a:extLst>
                  <a:ext uri="{0D108BD9-81ED-4DB2-BD59-A6C34878D82A}">
                    <a16:rowId xmlns:a16="http://schemas.microsoft.com/office/drawing/2014/main" val="3048367037"/>
                  </a:ext>
                </a:extLst>
              </a:tr>
              <a:tr h="1422640">
                <a:tc>
                  <a:txBody>
                    <a:bodyPr/>
                    <a:lstStyle/>
                    <a:p>
                      <a:pPr rtl="0" fontAlgn="t">
                        <a:spcBef>
                          <a:spcPts val="0"/>
                        </a:spcBef>
                        <a:spcAft>
                          <a:spcPts val="0"/>
                        </a:spcAft>
                      </a:pPr>
                      <a:r>
                        <a:rPr lang="en-US" sz="1800" b="0" u="none" strike="noStrike">
                          <a:solidFill>
                            <a:srgbClr val="000000"/>
                          </a:solidFill>
                          <a:effectLst/>
                        </a:rPr>
                        <a:t>Oedema (presence of excessive amounts of fluid in the intracellular tissue)</a:t>
                      </a:r>
                      <a:endParaRPr lang="en-US" sz="1800" b="0">
                        <a:effectLst/>
                        <a:latin typeface="+mj-lt"/>
                      </a:endParaRPr>
                    </a:p>
                  </a:txBody>
                  <a:tcPr marL="71959" marR="71959" marT="35980" marB="35980"/>
                </a:tc>
                <a:tc>
                  <a:txBody>
                    <a:bodyPr/>
                    <a:lstStyle/>
                    <a:p>
                      <a:pPr rtl="0" fontAlgn="t">
                        <a:spcBef>
                          <a:spcPts val="0"/>
                        </a:spcBef>
                        <a:spcAft>
                          <a:spcPts val="0"/>
                        </a:spcAft>
                      </a:pPr>
                      <a:r>
                        <a:rPr lang="en-US" sz="1800" b="0" u="none" strike="noStrike">
                          <a:solidFill>
                            <a:srgbClr val="000000"/>
                          </a:solidFill>
                          <a:effectLst/>
                        </a:rPr>
                        <a:t>Clinical sign of severe malnutrition</a:t>
                      </a:r>
                      <a:endParaRPr lang="en-US" sz="1800" b="0">
                        <a:effectLst/>
                        <a:latin typeface="+mj-lt"/>
                      </a:endParaRPr>
                    </a:p>
                  </a:txBody>
                  <a:tcPr marL="71959" marR="71959" marT="35980" marB="35980"/>
                </a:tc>
                <a:tc>
                  <a:txBody>
                    <a:bodyPr/>
                    <a:lstStyle/>
                    <a:p>
                      <a:pPr rtl="0" fontAlgn="base">
                        <a:spcBef>
                          <a:spcPts val="0"/>
                        </a:spcBef>
                        <a:spcAft>
                          <a:spcPts val="0"/>
                        </a:spcAft>
                        <a:buFont typeface="Arial" panose="020B0604020202020204" pitchFamily="34" charset="0"/>
                        <a:buChar char="•"/>
                      </a:pPr>
                      <a:r>
                        <a:rPr lang="en-US" sz="1800" b="0" u="none" strike="noStrike" dirty="0">
                          <a:solidFill>
                            <a:srgbClr val="000000"/>
                          </a:solidFill>
                          <a:effectLst/>
                        </a:rPr>
                        <a:t> Screening and Surveillance</a:t>
                      </a:r>
                      <a:endParaRPr lang="en-US" sz="1800" b="0" i="0" u="none" strike="noStrike" dirty="0">
                        <a:solidFill>
                          <a:srgbClr val="000000"/>
                        </a:solidFill>
                        <a:effectLst/>
                        <a:latin typeface="+mj-lt"/>
                      </a:endParaRPr>
                    </a:p>
                  </a:txBody>
                  <a:tcPr marL="71959" marR="71959" marT="35980" marB="35980"/>
                </a:tc>
                <a:extLst>
                  <a:ext uri="{0D108BD9-81ED-4DB2-BD59-A6C34878D82A}">
                    <a16:rowId xmlns:a16="http://schemas.microsoft.com/office/drawing/2014/main" val="3856342346"/>
                  </a:ext>
                </a:extLst>
              </a:tr>
            </a:tbl>
          </a:graphicData>
        </a:graphic>
      </p:graphicFrame>
      <p:sp>
        <p:nvSpPr>
          <p:cNvPr id="5" name="Rectangle 1">
            <a:extLst>
              <a:ext uri="{FF2B5EF4-FFF2-40B4-BE49-F238E27FC236}">
                <a16:creationId xmlns:a16="http://schemas.microsoft.com/office/drawing/2014/main" id="{3C9E99B9-CC69-5A6C-3DA8-B8E753003A66}"/>
              </a:ext>
            </a:extLst>
          </p:cNvPr>
          <p:cNvSpPr>
            <a:spLocks noChangeArrowheads="1"/>
          </p:cNvSpPr>
          <p:nvPr/>
        </p:nvSpPr>
        <p:spPr bwMode="auto">
          <a:xfrm>
            <a:off x="-2152892" y="-674064"/>
            <a:ext cx="19492255" cy="55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LA" altLang="en-LA"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8080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F6B2-34AE-2BC7-80D6-45037809391A}"/>
              </a:ext>
            </a:extLst>
          </p:cNvPr>
          <p:cNvSpPr>
            <a:spLocks noGrp="1"/>
          </p:cNvSpPr>
          <p:nvPr>
            <p:ph type="title"/>
          </p:nvPr>
        </p:nvSpPr>
        <p:spPr>
          <a:xfrm>
            <a:off x="1108758" y="242888"/>
            <a:ext cx="10058400" cy="667414"/>
          </a:xfrm>
        </p:spPr>
        <p:txBody>
          <a:bodyPr>
            <a:noAutofit/>
          </a:bodyPr>
          <a:lstStyle/>
          <a:p>
            <a:r>
              <a:rPr lang="en-LA" sz="4400" dirty="0"/>
              <a:t>Body mass index for adult</a:t>
            </a:r>
          </a:p>
        </p:txBody>
      </p:sp>
      <p:sp>
        <p:nvSpPr>
          <p:cNvPr id="3" name="Content Placeholder 2">
            <a:extLst>
              <a:ext uri="{FF2B5EF4-FFF2-40B4-BE49-F238E27FC236}">
                <a16:creationId xmlns:a16="http://schemas.microsoft.com/office/drawing/2014/main" id="{59BACA33-C52D-A91D-E159-B69A72F5D54B}"/>
              </a:ext>
            </a:extLst>
          </p:cNvPr>
          <p:cNvSpPr>
            <a:spLocks noGrp="1"/>
          </p:cNvSpPr>
          <p:nvPr>
            <p:ph idx="1"/>
          </p:nvPr>
        </p:nvSpPr>
        <p:spPr/>
        <p:txBody>
          <a:bodyPr/>
          <a:lstStyle/>
          <a:p>
            <a:r>
              <a:rPr lang="en-LA" b="0" dirty="0">
                <a:effectLst/>
              </a:rPr>
              <a:t>  </a:t>
            </a:r>
            <a:endParaRPr lang="en-LA" dirty="0"/>
          </a:p>
        </p:txBody>
      </p:sp>
      <p:pic>
        <p:nvPicPr>
          <p:cNvPr id="2050" name="Picture 2">
            <a:extLst>
              <a:ext uri="{FF2B5EF4-FFF2-40B4-BE49-F238E27FC236}">
                <a16:creationId xmlns:a16="http://schemas.microsoft.com/office/drawing/2014/main" id="{ECFC2D4B-C5F9-145D-DB45-49A659C3F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38" y="1367502"/>
            <a:ext cx="4990290" cy="5090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MI Chart Revised">
            <a:extLst>
              <a:ext uri="{FF2B5EF4-FFF2-40B4-BE49-F238E27FC236}">
                <a16:creationId xmlns:a16="http://schemas.microsoft.com/office/drawing/2014/main" id="{7B0F5614-9AF7-E336-95B7-C697155E9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563" y="3578493"/>
            <a:ext cx="6550249" cy="21365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049651-4422-5E76-7F12-324EBD21BD59}"/>
              </a:ext>
            </a:extLst>
          </p:cNvPr>
          <p:cNvSpPr txBox="1"/>
          <p:nvPr/>
        </p:nvSpPr>
        <p:spPr>
          <a:xfrm>
            <a:off x="5614988" y="5939135"/>
            <a:ext cx="6372274" cy="276999"/>
          </a:xfrm>
          <a:prstGeom prst="rect">
            <a:avLst/>
          </a:prstGeom>
          <a:noFill/>
        </p:spPr>
        <p:txBody>
          <a:bodyPr wrap="square" rtlCol="0">
            <a:spAutoFit/>
          </a:bodyPr>
          <a:lstStyle/>
          <a:p>
            <a:r>
              <a:rPr lang="en-US" sz="1200" dirty="0"/>
              <a:t>S</a:t>
            </a:r>
            <a:r>
              <a:rPr lang="en-LA" sz="1200" dirty="0"/>
              <a:t>ource: </a:t>
            </a:r>
            <a:r>
              <a:rPr lang="en-US" sz="1200" dirty="0"/>
              <a:t>https://</a:t>
            </a:r>
            <a:r>
              <a:rPr lang="en-US" sz="1200" dirty="0" err="1"/>
              <a:t>www.healthyweightcolorado.com</a:t>
            </a:r>
            <a:r>
              <a:rPr lang="en-US" sz="1200" dirty="0"/>
              <a:t>/</a:t>
            </a:r>
            <a:r>
              <a:rPr lang="en-US" sz="1200" dirty="0" err="1"/>
              <a:t>bmi</a:t>
            </a:r>
            <a:r>
              <a:rPr lang="en-US" sz="1200" dirty="0"/>
              <a:t>/</a:t>
            </a:r>
            <a:endParaRPr lang="en-LA" sz="1200" dirty="0"/>
          </a:p>
        </p:txBody>
      </p:sp>
    </p:spTree>
    <p:extLst>
      <p:ext uri="{BB962C8B-B14F-4D97-AF65-F5344CB8AC3E}">
        <p14:creationId xmlns:p14="http://schemas.microsoft.com/office/powerpoint/2010/main" val="1488243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4106-BC2C-A661-3251-F6F90C8E091D}"/>
              </a:ext>
            </a:extLst>
          </p:cNvPr>
          <p:cNvSpPr>
            <a:spLocks noGrp="1"/>
          </p:cNvSpPr>
          <p:nvPr>
            <p:ph type="title"/>
          </p:nvPr>
        </p:nvSpPr>
        <p:spPr>
          <a:xfrm>
            <a:off x="1063752" y="244000"/>
            <a:ext cx="10058400" cy="878947"/>
          </a:xfrm>
        </p:spPr>
        <p:txBody>
          <a:bodyPr>
            <a:normAutofit/>
          </a:bodyPr>
          <a:lstStyle/>
          <a:p>
            <a:r>
              <a:rPr lang="en-LA" sz="3200" b="1" kern="0" dirty="0">
                <a:solidFill>
                  <a:srgbClr val="4472C4"/>
                </a:solidFill>
                <a:effectLst/>
                <a:ea typeface="Times New Roman" panose="02020603050405020304" pitchFamily="18" charset="0"/>
                <a:cs typeface="Angsana New" panose="02020603050405020304" pitchFamily="18" charset="-34"/>
              </a:rPr>
              <a:t>1. Household Dietary Diversity Score</a:t>
            </a:r>
            <a:endParaRPr lang="en-LA" sz="8000" dirty="0"/>
          </a:p>
        </p:txBody>
      </p:sp>
      <p:sp>
        <p:nvSpPr>
          <p:cNvPr id="3" name="Content Placeholder 2">
            <a:extLst>
              <a:ext uri="{FF2B5EF4-FFF2-40B4-BE49-F238E27FC236}">
                <a16:creationId xmlns:a16="http://schemas.microsoft.com/office/drawing/2014/main" id="{4FC9E12D-D243-1E22-DE73-77EEE4927DBD}"/>
              </a:ext>
            </a:extLst>
          </p:cNvPr>
          <p:cNvSpPr>
            <a:spLocks noGrp="1"/>
          </p:cNvSpPr>
          <p:nvPr>
            <p:ph idx="1"/>
          </p:nvPr>
        </p:nvSpPr>
        <p:spPr>
          <a:xfrm>
            <a:off x="497711" y="972273"/>
            <a:ext cx="11227443" cy="5393803"/>
          </a:xfrm>
          <a:solidFill>
            <a:schemeClr val="accent1">
              <a:lumMod val="20000"/>
              <a:lumOff val="80000"/>
            </a:schemeClr>
          </a:solidFill>
        </p:spPr>
        <p:txBody>
          <a:bodyPr>
            <a:noAutofit/>
          </a:bodyPr>
          <a:lstStyle/>
          <a:p>
            <a:pPr>
              <a:lnSpc>
                <a:spcPct val="100000"/>
              </a:lnSpc>
            </a:pPr>
            <a:r>
              <a:rPr lang="en-US" sz="1800" dirty="0"/>
              <a:t>The "HDDS" you mentioned in your question stands for </a:t>
            </a:r>
            <a:r>
              <a:rPr lang="en-US" sz="1800" b="1" dirty="0">
                <a:solidFill>
                  <a:schemeClr val="accent2"/>
                </a:solidFill>
              </a:rPr>
              <a:t>Household Dietary Diversity Score</a:t>
            </a:r>
            <a:r>
              <a:rPr lang="en-US" sz="1800" dirty="0"/>
              <a:t>.</a:t>
            </a:r>
          </a:p>
          <a:p>
            <a:pPr>
              <a:lnSpc>
                <a:spcPct val="100000"/>
              </a:lnSpc>
            </a:pPr>
            <a:r>
              <a:rPr lang="en-US" sz="1800" dirty="0"/>
              <a:t>This is an indicator used in the field of food security and nutrition, particularly by the Food and Agriculture Organization of the United Nations (FAO), to assess the quality and access to food at the household level.</a:t>
            </a:r>
          </a:p>
          <a:p>
            <a:pPr marL="0" indent="0">
              <a:lnSpc>
                <a:spcPct val="100000"/>
              </a:lnSpc>
              <a:buNone/>
            </a:pPr>
            <a:r>
              <a:rPr lang="en-US" sz="1800" b="1" dirty="0">
                <a:solidFill>
                  <a:schemeClr val="accent2"/>
                </a:solidFill>
              </a:rPr>
              <a:t>What is HDDS?</a:t>
            </a:r>
          </a:p>
          <a:p>
            <a:pPr>
              <a:lnSpc>
                <a:spcPct val="100000"/>
              </a:lnSpc>
            </a:pPr>
            <a:r>
              <a:rPr lang="en-US" sz="1800" dirty="0"/>
              <a:t>The HDDS (Household Dietary Diversity Score) is an indicator that reflects the diversity of foods consumed by households over the past 24 hours. It is used as a proxy for:</a:t>
            </a:r>
          </a:p>
          <a:p>
            <a:pPr>
              <a:lnSpc>
                <a:spcPct val="100000"/>
              </a:lnSpc>
            </a:pPr>
            <a:r>
              <a:rPr lang="en-US" sz="1800" dirty="0"/>
              <a:t>Household food access: The economic ability of households to produce, purchase, or procure a variety of foods.</a:t>
            </a:r>
          </a:p>
          <a:p>
            <a:pPr>
              <a:lnSpc>
                <a:spcPct val="100000"/>
              </a:lnSpc>
            </a:pPr>
            <a:r>
              <a:rPr lang="en-US" sz="1800" dirty="0"/>
              <a:t>Socioeconomic status: Households with higher incomes or better economic status tend to have higher HDDS scores.</a:t>
            </a:r>
          </a:p>
          <a:p>
            <a:pPr>
              <a:lnSpc>
                <a:spcPct val="100000"/>
              </a:lnSpc>
            </a:pPr>
            <a:r>
              <a:rPr lang="en-US" sz="1800" dirty="0"/>
              <a:t>Household food security: Higher HDDS scores are generally associated with better food security.</a:t>
            </a:r>
          </a:p>
          <a:p>
            <a:pPr marL="0" indent="0">
              <a:lnSpc>
                <a:spcPct val="100000"/>
              </a:lnSpc>
              <a:buNone/>
            </a:pPr>
            <a:r>
              <a:rPr lang="en-US" sz="1800" b="1" dirty="0">
                <a:solidFill>
                  <a:schemeClr val="accent2"/>
                </a:solidFill>
              </a:rPr>
              <a:t>Important: </a:t>
            </a:r>
          </a:p>
          <a:p>
            <a:pPr>
              <a:lnSpc>
                <a:spcPct val="100000"/>
              </a:lnSpc>
            </a:pPr>
            <a:r>
              <a:rPr lang="en-US" sz="1800" dirty="0"/>
              <a:t>The HDDS does not provide information on the quantity of food consumed or the nutritional value of foods at the individual level. It is a measure of the overall quality of household food access.</a:t>
            </a:r>
            <a:endParaRPr lang="en-LA" sz="1800" dirty="0"/>
          </a:p>
        </p:txBody>
      </p:sp>
    </p:spTree>
    <p:extLst>
      <p:ext uri="{BB962C8B-B14F-4D97-AF65-F5344CB8AC3E}">
        <p14:creationId xmlns:p14="http://schemas.microsoft.com/office/powerpoint/2010/main" val="322671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1C87-01C5-F6A3-56FE-A1A14DBCB463}"/>
              </a:ext>
            </a:extLst>
          </p:cNvPr>
          <p:cNvSpPr>
            <a:spLocks noGrp="1"/>
          </p:cNvSpPr>
          <p:nvPr>
            <p:ph type="title"/>
          </p:nvPr>
        </p:nvSpPr>
        <p:spPr>
          <a:xfrm>
            <a:off x="1066800" y="270319"/>
            <a:ext cx="10058400" cy="415481"/>
          </a:xfrm>
        </p:spPr>
        <p:txBody>
          <a:bodyPr>
            <a:noAutofit/>
          </a:bodyPr>
          <a:lstStyle/>
          <a:p>
            <a:r>
              <a:rPr lang="en-LA" sz="4400" dirty="0"/>
              <a:t>1.1. How to measure the HDDS</a:t>
            </a:r>
          </a:p>
        </p:txBody>
      </p:sp>
      <p:sp>
        <p:nvSpPr>
          <p:cNvPr id="3" name="Content Placeholder 2">
            <a:extLst>
              <a:ext uri="{FF2B5EF4-FFF2-40B4-BE49-F238E27FC236}">
                <a16:creationId xmlns:a16="http://schemas.microsoft.com/office/drawing/2014/main" id="{CE9C2603-F638-4153-1B9E-C8EBC87BAC02}"/>
              </a:ext>
            </a:extLst>
          </p:cNvPr>
          <p:cNvSpPr>
            <a:spLocks noGrp="1"/>
          </p:cNvSpPr>
          <p:nvPr>
            <p:ph idx="1"/>
          </p:nvPr>
        </p:nvSpPr>
        <p:spPr>
          <a:xfrm>
            <a:off x="1069848" y="949125"/>
            <a:ext cx="10058400" cy="5638556"/>
          </a:xfrm>
          <a:solidFill>
            <a:schemeClr val="accent4">
              <a:lumMod val="20000"/>
              <a:lumOff val="80000"/>
            </a:schemeClr>
          </a:solidFill>
        </p:spPr>
        <p:txBody>
          <a:bodyPr>
            <a:normAutofit fontScale="92500" lnSpcReduction="10000"/>
          </a:bodyPr>
          <a:lstStyle/>
          <a:p>
            <a:r>
              <a:rPr lang="en-US" sz="1800" dirty="0"/>
              <a:t>The HDDS is measured by asking the person responsible for preparing meals in the household about all the food and beverages consumed by household members in the past 24 hours. The foods are categorized into </a:t>
            </a:r>
            <a:r>
              <a:rPr lang="en-US" sz="1800" b="1" dirty="0"/>
              <a:t>12 main food groups</a:t>
            </a:r>
            <a:r>
              <a:rPr lang="en-US" sz="1800" dirty="0"/>
              <a:t>:</a:t>
            </a:r>
          </a:p>
          <a:p>
            <a:pPr marL="342900" indent="-342900">
              <a:buFont typeface="+mj-lt"/>
              <a:buAutoNum type="arabicPeriod"/>
            </a:pPr>
            <a:r>
              <a:rPr lang="en-US" sz="1800" b="1" dirty="0"/>
              <a:t>Cereals</a:t>
            </a:r>
            <a:r>
              <a:rPr lang="en-US" sz="1800" dirty="0"/>
              <a:t>: Rice, bread, pasta, and other grain products.</a:t>
            </a:r>
          </a:p>
          <a:p>
            <a:pPr marL="342900" indent="-342900">
              <a:buFont typeface="+mj-lt"/>
              <a:buAutoNum type="arabicPeriod"/>
            </a:pPr>
            <a:r>
              <a:rPr lang="en-US" sz="1800" b="1" dirty="0"/>
              <a:t>Raw tubers and bananas</a:t>
            </a:r>
            <a:r>
              <a:rPr lang="en-US" sz="1800" dirty="0"/>
              <a:t>: Cassava, sweet potatoes, sweet potatoes, and raw bananas.</a:t>
            </a:r>
          </a:p>
          <a:p>
            <a:pPr marL="342900" indent="-342900">
              <a:buFont typeface="+mj-lt"/>
              <a:buAutoNum type="arabicPeriod"/>
            </a:pPr>
            <a:r>
              <a:rPr lang="en-US" sz="1800" b="1" dirty="0"/>
              <a:t>Beans, peanuts, and lentils</a:t>
            </a:r>
            <a:r>
              <a:rPr lang="en-US" sz="1800" dirty="0"/>
              <a:t>: All beans, peanuts, and lentils.</a:t>
            </a:r>
          </a:p>
          <a:p>
            <a:pPr marL="342900" indent="-342900">
              <a:buFont typeface="+mj-lt"/>
              <a:buAutoNum type="arabicPeriod"/>
            </a:pPr>
            <a:r>
              <a:rPr lang="en-US" sz="1800" b="1" dirty="0"/>
              <a:t>Dark green leafy vegetables</a:t>
            </a:r>
            <a:r>
              <a:rPr lang="en-US" sz="1800" dirty="0"/>
              <a:t>: Kale, spinach, chard, spinach.</a:t>
            </a:r>
          </a:p>
          <a:p>
            <a:pPr marL="342900" indent="-342900">
              <a:buFont typeface="+mj-lt"/>
              <a:buAutoNum type="arabicPeriod"/>
            </a:pPr>
            <a:r>
              <a:rPr lang="en-US" sz="1800" b="1" dirty="0"/>
              <a:t>Other fruits and vegetables rich in vitamin A</a:t>
            </a:r>
            <a:r>
              <a:rPr lang="en-US" sz="1800" dirty="0"/>
              <a:t>: Ripe papaya, ripe mango, carrots, and sweet potatoes.</a:t>
            </a:r>
          </a:p>
          <a:p>
            <a:pPr marL="342900" indent="-342900">
              <a:buFont typeface="+mj-lt"/>
              <a:buAutoNum type="arabicPeriod"/>
            </a:pPr>
            <a:r>
              <a:rPr lang="en-US" sz="1800" b="1" dirty="0"/>
              <a:t>Other fruits and vegetables</a:t>
            </a:r>
            <a:r>
              <a:rPr lang="en-US" sz="1800" dirty="0"/>
              <a:t>: Common fruits (e.g. watermelon, orange), common vegetables (e.g. cucumber, eggplant) not classified in groups 4 or 5.</a:t>
            </a:r>
          </a:p>
          <a:p>
            <a:pPr marL="342900" indent="-342900">
              <a:buFont typeface="+mj-lt"/>
              <a:buAutoNum type="arabicPeriod"/>
            </a:pPr>
            <a:r>
              <a:rPr lang="en-US" sz="1800" b="1" dirty="0"/>
              <a:t>Meat</a:t>
            </a:r>
            <a:r>
              <a:rPr lang="en-US" sz="1800" dirty="0"/>
              <a:t>: Beef, pork, goat, game.</a:t>
            </a:r>
          </a:p>
          <a:p>
            <a:pPr marL="342900" indent="-342900">
              <a:buFont typeface="+mj-lt"/>
              <a:buAutoNum type="arabicPeriod"/>
            </a:pPr>
            <a:r>
              <a:rPr lang="en-US" sz="1800" b="1" dirty="0"/>
              <a:t>Poultry</a:t>
            </a:r>
            <a:r>
              <a:rPr lang="en-US" sz="1800" dirty="0"/>
              <a:t>: Chicken, duck, bird.</a:t>
            </a:r>
          </a:p>
          <a:p>
            <a:pPr marL="342900" indent="-342900">
              <a:buFont typeface="+mj-lt"/>
              <a:buAutoNum type="arabicPeriod"/>
            </a:pPr>
            <a:r>
              <a:rPr lang="en-US" sz="1800" b="1" dirty="0"/>
              <a:t>Eggs</a:t>
            </a:r>
            <a:r>
              <a:rPr lang="en-US" sz="1800" dirty="0"/>
              <a:t>: Chicken eggs, duck eggs, bird eggs.</a:t>
            </a:r>
          </a:p>
          <a:p>
            <a:pPr marL="342900" indent="-342900">
              <a:buFont typeface="+mj-lt"/>
              <a:buAutoNum type="arabicPeriod"/>
            </a:pPr>
            <a:r>
              <a:rPr lang="en-US" sz="1800" b="1" dirty="0"/>
              <a:t>Fish and seafood</a:t>
            </a:r>
            <a:r>
              <a:rPr lang="en-US" sz="1800" dirty="0"/>
              <a:t>: All types of fish, shrimp, shellfish, crab.</a:t>
            </a:r>
          </a:p>
          <a:p>
            <a:pPr marL="342900" indent="-342900">
              <a:buFont typeface="+mj-lt"/>
              <a:buAutoNum type="arabicPeriod"/>
            </a:pPr>
            <a:r>
              <a:rPr lang="en-US" sz="1800" b="1" dirty="0"/>
              <a:t>Dairy products</a:t>
            </a:r>
            <a:r>
              <a:rPr lang="en-US" sz="1800" dirty="0"/>
              <a:t> : Milk, yogurt, cheese.</a:t>
            </a:r>
          </a:p>
          <a:p>
            <a:pPr marL="342900" indent="-342900">
              <a:buFont typeface="+mj-lt"/>
              <a:buAutoNum type="arabicPeriod"/>
            </a:pPr>
            <a:r>
              <a:rPr lang="en-US" sz="1800" b="1" dirty="0"/>
              <a:t>Oils, fats, and sweets</a:t>
            </a:r>
            <a:r>
              <a:rPr lang="en-US" sz="1800" dirty="0"/>
              <a:t>:  Vegetable oil, lard, candy, sugar.</a:t>
            </a:r>
            <a:endParaRPr lang="en-LA" sz="1800" dirty="0"/>
          </a:p>
        </p:txBody>
      </p:sp>
    </p:spTree>
    <p:extLst>
      <p:ext uri="{BB962C8B-B14F-4D97-AF65-F5344CB8AC3E}">
        <p14:creationId xmlns:p14="http://schemas.microsoft.com/office/powerpoint/2010/main" val="296733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74F4D-D1DB-60BC-F86B-9E383C21C6E1}"/>
              </a:ext>
            </a:extLst>
          </p:cNvPr>
          <p:cNvSpPr>
            <a:spLocks noGrp="1"/>
          </p:cNvSpPr>
          <p:nvPr>
            <p:ph type="title"/>
          </p:nvPr>
        </p:nvSpPr>
        <p:spPr>
          <a:xfrm>
            <a:off x="1069848" y="484632"/>
            <a:ext cx="10058400" cy="766652"/>
          </a:xfrm>
        </p:spPr>
        <p:txBody>
          <a:bodyPr>
            <a:noAutofit/>
          </a:bodyPr>
          <a:lstStyle/>
          <a:p>
            <a:r>
              <a:rPr lang="en-US" sz="4400" dirty="0"/>
              <a:t>1.2. Interpretation of Results</a:t>
            </a:r>
            <a:endParaRPr lang="en-LA" sz="4400" dirty="0"/>
          </a:p>
        </p:txBody>
      </p:sp>
      <p:sp>
        <p:nvSpPr>
          <p:cNvPr id="3" name="Content Placeholder 2">
            <a:extLst>
              <a:ext uri="{FF2B5EF4-FFF2-40B4-BE49-F238E27FC236}">
                <a16:creationId xmlns:a16="http://schemas.microsoft.com/office/drawing/2014/main" id="{E43D687F-3ACC-B7BE-8A15-38E8576A2DF5}"/>
              </a:ext>
            </a:extLst>
          </p:cNvPr>
          <p:cNvSpPr>
            <a:spLocks noGrp="1"/>
          </p:cNvSpPr>
          <p:nvPr>
            <p:ph idx="1"/>
          </p:nvPr>
        </p:nvSpPr>
        <p:spPr>
          <a:xfrm>
            <a:off x="1069848" y="1585732"/>
            <a:ext cx="10058400" cy="4927362"/>
          </a:xfrm>
          <a:solidFill>
            <a:schemeClr val="accent4">
              <a:lumMod val="20000"/>
              <a:lumOff val="80000"/>
            </a:schemeClr>
          </a:solidFill>
        </p:spPr>
        <p:txBody>
          <a:bodyPr>
            <a:normAutofit/>
          </a:bodyPr>
          <a:lstStyle/>
          <a:p>
            <a:r>
              <a:rPr lang="en-US" dirty="0"/>
              <a:t>In general, higher HDDS scores indicate better dietary diversity and better access to food for the household. There is no internationally defined “cutoff point” for the HDDS that directly indicates food security, as it varies by context and eating culture. However, some studies or projects may define their own cutoff points to group households (e.g., secure, moderate risk, high risk).</a:t>
            </a:r>
          </a:p>
          <a:p>
            <a:pPr marL="0" indent="0">
              <a:buNone/>
            </a:pPr>
            <a:r>
              <a:rPr lang="en-US" sz="2400" b="1" dirty="0">
                <a:solidFill>
                  <a:srgbClr val="FF0000"/>
                </a:solidFill>
              </a:rPr>
              <a:t>Importance of HDDS Measurement</a:t>
            </a:r>
          </a:p>
          <a:p>
            <a:r>
              <a:rPr lang="en-US" b="1" dirty="0"/>
              <a:t>Assessing the food security status</a:t>
            </a:r>
            <a:r>
              <a:rPr lang="en-US" dirty="0"/>
              <a:t>: Helps to understand the food security status of households in a given area.</a:t>
            </a:r>
          </a:p>
          <a:p>
            <a:r>
              <a:rPr lang="en-US" b="1" dirty="0"/>
              <a:t>Project design and monitoring</a:t>
            </a:r>
            <a:r>
              <a:rPr lang="en-US" dirty="0"/>
              <a:t>: Provides information for designing interventions related to agriculture, nutrition, and livelihood development.</a:t>
            </a:r>
          </a:p>
          <a:p>
            <a:r>
              <a:rPr lang="en-US" b="1" dirty="0"/>
              <a:t>Indicators of change</a:t>
            </a:r>
            <a:r>
              <a:rPr lang="en-US" dirty="0"/>
              <a:t>: Can be used to track changes in household food security over time, especially after an intervention.</a:t>
            </a:r>
          </a:p>
          <a:p>
            <a:r>
              <a:rPr lang="en-US" b="1" dirty="0"/>
              <a:t>Cost-effectiveness</a:t>
            </a:r>
            <a:r>
              <a:rPr lang="en-US" dirty="0"/>
              <a:t>: A relatively simple and cost-effective tool for collecting data.</a:t>
            </a:r>
            <a:endParaRPr lang="en-LA" dirty="0"/>
          </a:p>
        </p:txBody>
      </p:sp>
    </p:spTree>
    <p:extLst>
      <p:ext uri="{BB962C8B-B14F-4D97-AF65-F5344CB8AC3E}">
        <p14:creationId xmlns:p14="http://schemas.microsoft.com/office/powerpoint/2010/main" val="3041481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8A1C-8611-FBCB-589E-31C1175A7103}"/>
              </a:ext>
            </a:extLst>
          </p:cNvPr>
          <p:cNvSpPr>
            <a:spLocks noGrp="1"/>
          </p:cNvSpPr>
          <p:nvPr>
            <p:ph type="title"/>
          </p:nvPr>
        </p:nvSpPr>
        <p:spPr/>
        <p:txBody>
          <a:bodyPr>
            <a:normAutofit/>
          </a:bodyPr>
          <a:lstStyle/>
          <a:p>
            <a:r>
              <a:rPr lang="en-LA" sz="4400" dirty="0"/>
              <a:t>Continue….</a:t>
            </a:r>
          </a:p>
        </p:txBody>
      </p:sp>
      <p:sp>
        <p:nvSpPr>
          <p:cNvPr id="3" name="Content Placeholder 2">
            <a:extLst>
              <a:ext uri="{FF2B5EF4-FFF2-40B4-BE49-F238E27FC236}">
                <a16:creationId xmlns:a16="http://schemas.microsoft.com/office/drawing/2014/main" id="{63B6C59C-0431-9488-37DB-EAB6D760E587}"/>
              </a:ext>
            </a:extLst>
          </p:cNvPr>
          <p:cNvSpPr>
            <a:spLocks noGrp="1"/>
          </p:cNvSpPr>
          <p:nvPr>
            <p:ph idx="1"/>
          </p:nvPr>
        </p:nvSpPr>
        <p:spPr>
          <a:xfrm>
            <a:off x="1069847" y="2121408"/>
            <a:ext cx="10608805" cy="4050792"/>
          </a:xfrm>
          <a:solidFill>
            <a:schemeClr val="accent4">
              <a:lumMod val="20000"/>
              <a:lumOff val="80000"/>
            </a:schemeClr>
          </a:solidFill>
        </p:spPr>
        <p:txBody>
          <a:bodyPr/>
          <a:lstStyle/>
          <a:p>
            <a:pPr>
              <a:lnSpc>
                <a:spcPct val="150000"/>
              </a:lnSpc>
            </a:pPr>
            <a:r>
              <a:rPr lang="en-US" dirty="0"/>
              <a:t>The HDDS is often used in conjunction with other indicators (e.g. HFIAS - Household Food Insecurity Access Scale, FCS - Food Consumption Score) to provide a more complete picture of household food security.</a:t>
            </a:r>
            <a:endParaRPr lang="en-LA" dirty="0"/>
          </a:p>
        </p:txBody>
      </p:sp>
    </p:spTree>
    <p:extLst>
      <p:ext uri="{BB962C8B-B14F-4D97-AF65-F5344CB8AC3E}">
        <p14:creationId xmlns:p14="http://schemas.microsoft.com/office/powerpoint/2010/main" val="79582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3253C-D41D-C32B-5545-056383A00172}"/>
              </a:ext>
            </a:extLst>
          </p:cNvPr>
          <p:cNvSpPr>
            <a:spLocks noGrp="1"/>
          </p:cNvSpPr>
          <p:nvPr>
            <p:ph type="title"/>
          </p:nvPr>
        </p:nvSpPr>
        <p:spPr>
          <a:xfrm>
            <a:off x="1069848" y="484632"/>
            <a:ext cx="10881520" cy="862905"/>
          </a:xfrm>
        </p:spPr>
        <p:txBody>
          <a:bodyPr>
            <a:noAutofit/>
          </a:bodyPr>
          <a:lstStyle/>
          <a:p>
            <a:r>
              <a:rPr lang="en-LA" sz="3600" dirty="0">
                <a:cs typeface="Times New Roman" panose="02020603050405020304" pitchFamily="18" charset="0"/>
              </a:rPr>
              <a:t>2. </a:t>
            </a:r>
            <a:r>
              <a:rPr lang="en-LA" sz="3600" b="1" kern="100" dirty="0">
                <a:solidFill>
                  <a:srgbClr val="2F5496"/>
                </a:solidFill>
                <a:effectLst/>
                <a:ea typeface="Times New Roman" panose="02020603050405020304" pitchFamily="18" charset="0"/>
                <a:cs typeface="Times New Roman" panose="02020603050405020304" pitchFamily="18" charset="0"/>
              </a:rPr>
              <a:t>Minimum Dietary Diversity for Women - MDD-W)</a:t>
            </a:r>
            <a:endParaRPr lang="en-LA" sz="3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9596FCEC-0736-9B45-4545-3FC6BBC992EA}"/>
              </a:ext>
            </a:extLst>
          </p:cNvPr>
          <p:cNvSpPr>
            <a:spLocks noGrp="1"/>
          </p:cNvSpPr>
          <p:nvPr>
            <p:ph idx="1"/>
          </p:nvPr>
        </p:nvSpPr>
        <p:spPr>
          <a:xfrm>
            <a:off x="1069848" y="1459832"/>
            <a:ext cx="10058400" cy="4712368"/>
          </a:xfrm>
          <a:solidFill>
            <a:schemeClr val="accent4">
              <a:lumMod val="20000"/>
              <a:lumOff val="80000"/>
            </a:schemeClr>
          </a:solidFill>
        </p:spPr>
        <p:txBody>
          <a:bodyPr>
            <a:normAutofit fontScale="70000" lnSpcReduction="20000"/>
          </a:bodyPr>
          <a:lstStyle/>
          <a:p>
            <a:pPr>
              <a:lnSpc>
                <a:spcPct val="160000"/>
              </a:lnSpc>
            </a:pPr>
            <a:r>
              <a:rPr lang="en-US" sz="2800" dirty="0"/>
              <a:t>"MDDW assessment" generally refers to the Minimum Dietary Diversity for Women (MDD-W) assessment. This is a key indicator used in the fields of nutrition and public health to measure the quality of the diet consumed by women.</a:t>
            </a:r>
          </a:p>
          <a:p>
            <a:pPr>
              <a:lnSpc>
                <a:spcPct val="160000"/>
              </a:lnSpc>
            </a:pPr>
            <a:r>
              <a:rPr lang="en-US" sz="2800" dirty="0"/>
              <a:t>What is MDD-W?</a:t>
            </a:r>
          </a:p>
          <a:p>
            <a:pPr>
              <a:lnSpc>
                <a:spcPct val="160000"/>
              </a:lnSpc>
            </a:pPr>
            <a:r>
              <a:rPr lang="en-US" sz="2800" dirty="0"/>
              <a:t>MDD-W is a simple indicator that measures dietary quality based on the number of different food groups consumed by women aged 15-49 years (Lao Case, 12-49 years) in the past 24 hours. The aim is to assess whether women are getting enough micronutrients (vitamins and minerals) from a variety of food sources.</a:t>
            </a:r>
            <a:endParaRPr lang="en-LA" sz="2800" dirty="0"/>
          </a:p>
        </p:txBody>
      </p:sp>
    </p:spTree>
    <p:extLst>
      <p:ext uri="{BB962C8B-B14F-4D97-AF65-F5344CB8AC3E}">
        <p14:creationId xmlns:p14="http://schemas.microsoft.com/office/powerpoint/2010/main" val="3956530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191C-907A-83A6-18E4-1A83D7618C20}"/>
              </a:ext>
            </a:extLst>
          </p:cNvPr>
          <p:cNvSpPr>
            <a:spLocks noGrp="1"/>
          </p:cNvSpPr>
          <p:nvPr>
            <p:ph type="title"/>
          </p:nvPr>
        </p:nvSpPr>
        <p:spPr>
          <a:xfrm>
            <a:off x="1069848" y="208344"/>
            <a:ext cx="10058400" cy="497629"/>
          </a:xfrm>
        </p:spPr>
        <p:txBody>
          <a:bodyPr>
            <a:noAutofit/>
          </a:bodyPr>
          <a:lstStyle/>
          <a:p>
            <a:r>
              <a:rPr lang="en-US" sz="4400" dirty="0"/>
              <a:t>2.1. How to Assess MDD-W</a:t>
            </a:r>
            <a:endParaRPr lang="en-LA" sz="4400" dirty="0"/>
          </a:p>
        </p:txBody>
      </p:sp>
      <p:sp>
        <p:nvSpPr>
          <p:cNvPr id="3" name="Content Placeholder 2">
            <a:extLst>
              <a:ext uri="{FF2B5EF4-FFF2-40B4-BE49-F238E27FC236}">
                <a16:creationId xmlns:a16="http://schemas.microsoft.com/office/drawing/2014/main" id="{976DD326-60BB-43A4-FA54-9A1AA2C2ADF9}"/>
              </a:ext>
            </a:extLst>
          </p:cNvPr>
          <p:cNvSpPr>
            <a:spLocks noGrp="1"/>
          </p:cNvSpPr>
          <p:nvPr>
            <p:ph idx="1"/>
          </p:nvPr>
        </p:nvSpPr>
        <p:spPr>
          <a:xfrm>
            <a:off x="896228" y="994670"/>
            <a:ext cx="10785268" cy="5533452"/>
          </a:xfrm>
          <a:solidFill>
            <a:schemeClr val="accent4">
              <a:lumMod val="20000"/>
              <a:lumOff val="80000"/>
            </a:schemeClr>
          </a:solidFill>
        </p:spPr>
        <p:txBody>
          <a:bodyPr>
            <a:noAutofit/>
          </a:bodyPr>
          <a:lstStyle/>
          <a:p>
            <a:pPr marL="0" indent="0">
              <a:lnSpc>
                <a:spcPct val="100000"/>
              </a:lnSpc>
              <a:buNone/>
            </a:pPr>
            <a:r>
              <a:rPr lang="en-US" sz="1800" dirty="0"/>
              <a:t>The MDD-W is assessed by asking women about all the foods they consumed in the previous day (24 hours). The foods are categorized into 10 main food groups:</a:t>
            </a:r>
          </a:p>
          <a:p>
            <a:pPr>
              <a:lnSpc>
                <a:spcPct val="100000"/>
              </a:lnSpc>
            </a:pPr>
            <a:r>
              <a:rPr lang="en-US" sz="1800" dirty="0"/>
              <a:t>1. </a:t>
            </a:r>
            <a:r>
              <a:rPr lang="en-US" sz="1800" b="1" dirty="0"/>
              <a:t>Grains, legumes, and raw bananas</a:t>
            </a:r>
            <a:r>
              <a:rPr lang="en-US" sz="1800" dirty="0"/>
              <a:t>: rice, bread, potatoes, sweet potatoes, raw bananas.</a:t>
            </a:r>
          </a:p>
          <a:p>
            <a:pPr>
              <a:lnSpc>
                <a:spcPct val="100000"/>
              </a:lnSpc>
            </a:pPr>
            <a:r>
              <a:rPr lang="en-US" sz="1800" dirty="0"/>
              <a:t>2. </a:t>
            </a:r>
            <a:r>
              <a:rPr lang="en-US" sz="1800" b="1" dirty="0"/>
              <a:t>Beans, peanuts, and nuts</a:t>
            </a:r>
            <a:r>
              <a:rPr lang="en-US" sz="1800" dirty="0"/>
              <a:t>: all beans, nuts.</a:t>
            </a:r>
          </a:p>
          <a:p>
            <a:pPr>
              <a:lnSpc>
                <a:spcPct val="100000"/>
              </a:lnSpc>
            </a:pPr>
            <a:r>
              <a:rPr lang="en-US" sz="1800" dirty="0"/>
              <a:t>3. </a:t>
            </a:r>
            <a:r>
              <a:rPr lang="en-US" sz="1800" b="1" dirty="0"/>
              <a:t>Dairy products</a:t>
            </a:r>
            <a:r>
              <a:rPr lang="en-US" sz="1800" dirty="0"/>
              <a:t>: milk, yogurt, cheese.</a:t>
            </a:r>
          </a:p>
          <a:p>
            <a:pPr>
              <a:lnSpc>
                <a:spcPct val="100000"/>
              </a:lnSpc>
            </a:pPr>
            <a:r>
              <a:rPr lang="en-US" sz="1800" dirty="0"/>
              <a:t>4. </a:t>
            </a:r>
            <a:r>
              <a:rPr lang="en-US" sz="1800" b="1" dirty="0"/>
              <a:t>Meat, poultry, and fish</a:t>
            </a:r>
            <a:r>
              <a:rPr lang="en-US" sz="1800" dirty="0"/>
              <a:t>: beef, pork, chicken, all fish.</a:t>
            </a:r>
          </a:p>
          <a:p>
            <a:pPr>
              <a:lnSpc>
                <a:spcPct val="100000"/>
              </a:lnSpc>
            </a:pPr>
            <a:r>
              <a:rPr lang="en-US" sz="1800" dirty="0"/>
              <a:t>5. </a:t>
            </a:r>
            <a:r>
              <a:rPr lang="en-US" sz="1800" b="1" dirty="0"/>
              <a:t>Eggs</a:t>
            </a:r>
            <a:r>
              <a:rPr lang="en-US" sz="1800" dirty="0"/>
              <a:t>: chicken eggs, duck eggs.</a:t>
            </a:r>
          </a:p>
          <a:p>
            <a:pPr>
              <a:lnSpc>
                <a:spcPct val="100000"/>
              </a:lnSpc>
            </a:pPr>
            <a:r>
              <a:rPr lang="en-US" sz="1800" dirty="0"/>
              <a:t>6. </a:t>
            </a:r>
            <a:r>
              <a:rPr lang="en-US" sz="1800" b="1" dirty="0"/>
              <a:t>Dark green leafy vegetables</a:t>
            </a:r>
            <a:r>
              <a:rPr lang="en-US" sz="1800" dirty="0"/>
              <a:t>: kale, spinach, chard, spinach.</a:t>
            </a:r>
          </a:p>
          <a:p>
            <a:pPr>
              <a:lnSpc>
                <a:spcPct val="100000"/>
              </a:lnSpc>
            </a:pPr>
            <a:r>
              <a:rPr lang="en-US" sz="1800" dirty="0"/>
              <a:t>7. </a:t>
            </a:r>
            <a:r>
              <a:rPr lang="en-US" sz="1800" b="1" dirty="0"/>
              <a:t>Other fruits and vegetables rich in vitamin A</a:t>
            </a:r>
            <a:r>
              <a:rPr lang="en-US" sz="1800" dirty="0"/>
              <a:t>: ripe papaya, ripe mango, pineapple, carrots, sweet potatoes.</a:t>
            </a:r>
          </a:p>
          <a:p>
            <a:pPr>
              <a:lnSpc>
                <a:spcPct val="100000"/>
              </a:lnSpc>
            </a:pPr>
            <a:r>
              <a:rPr lang="en-US" sz="1800" dirty="0"/>
              <a:t>8. </a:t>
            </a:r>
            <a:r>
              <a:rPr lang="en-US" sz="1800" b="1" dirty="0"/>
              <a:t>Other vegetables</a:t>
            </a:r>
            <a:r>
              <a:rPr lang="en-US" sz="1800" dirty="0"/>
              <a:t>: General vegetables that are not dark green or rich in vitamin A (e.g. cucumber, eggplant, white cabbage).</a:t>
            </a:r>
          </a:p>
          <a:p>
            <a:pPr>
              <a:lnSpc>
                <a:spcPct val="100000"/>
              </a:lnSpc>
            </a:pPr>
            <a:r>
              <a:rPr lang="en-US" sz="1800" dirty="0"/>
              <a:t>9. </a:t>
            </a:r>
            <a:r>
              <a:rPr lang="en-US" sz="1800" b="1" dirty="0"/>
              <a:t>Other fruits</a:t>
            </a:r>
            <a:r>
              <a:rPr lang="en-US" sz="1800" dirty="0"/>
              <a:t>: All fruits that are not rich in vitamin A (e.g. watermelon, orange).</a:t>
            </a:r>
          </a:p>
          <a:p>
            <a:pPr>
              <a:lnSpc>
                <a:spcPct val="100000"/>
              </a:lnSpc>
            </a:pPr>
            <a:r>
              <a:rPr lang="en-US" sz="1800" dirty="0"/>
              <a:t>10. </a:t>
            </a:r>
            <a:r>
              <a:rPr lang="en-US" sz="1800" b="1" dirty="0"/>
              <a:t>Fats, oils, and sweets</a:t>
            </a:r>
            <a:r>
              <a:rPr lang="en-US" sz="1800" dirty="0"/>
              <a:t>: Vegetable oil, lard, sugar, candy.</a:t>
            </a:r>
            <a:endParaRPr lang="en-LA" sz="1800" dirty="0"/>
          </a:p>
        </p:txBody>
      </p:sp>
    </p:spTree>
    <p:extLst>
      <p:ext uri="{BB962C8B-B14F-4D97-AF65-F5344CB8AC3E}">
        <p14:creationId xmlns:p14="http://schemas.microsoft.com/office/powerpoint/2010/main" val="416219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a:solidFill>
            <a:schemeClr val="accent1">
              <a:lumMod val="20000"/>
              <a:lumOff val="80000"/>
            </a:schemeClr>
          </a:solidFill>
        </p:spPr>
        <p:txBody>
          <a:bodyPr anchor="ctr">
            <a:normAutofit/>
          </a:bodyPr>
          <a:lstStyle/>
          <a:p>
            <a:pPr marL="0" indent="0" algn="ctr">
              <a:buNone/>
            </a:pPr>
            <a:r>
              <a:rPr lang="en-US" sz="7200" b="1" dirty="0"/>
              <a:t>Pre-learning activities</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2</a:t>
            </a:fld>
            <a:endParaRPr lang="en-US"/>
          </a:p>
        </p:txBody>
      </p:sp>
    </p:spTree>
    <p:extLst>
      <p:ext uri="{BB962C8B-B14F-4D97-AF65-F5344CB8AC3E}">
        <p14:creationId xmlns:p14="http://schemas.microsoft.com/office/powerpoint/2010/main" val="124073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833B-8A33-A265-8F4B-8A8691852ED9}"/>
              </a:ext>
            </a:extLst>
          </p:cNvPr>
          <p:cNvSpPr>
            <a:spLocks noGrp="1"/>
          </p:cNvSpPr>
          <p:nvPr>
            <p:ph type="title"/>
          </p:nvPr>
        </p:nvSpPr>
        <p:spPr>
          <a:xfrm>
            <a:off x="1063752" y="235498"/>
            <a:ext cx="10058400" cy="951618"/>
          </a:xfrm>
        </p:spPr>
        <p:txBody>
          <a:bodyPr/>
          <a:lstStyle/>
          <a:p>
            <a:r>
              <a:rPr lang="en-LA" dirty="0"/>
              <a:t>2.2. Scoring method</a:t>
            </a:r>
          </a:p>
        </p:txBody>
      </p:sp>
      <p:sp>
        <p:nvSpPr>
          <p:cNvPr id="3" name="Content Placeholder 2">
            <a:extLst>
              <a:ext uri="{FF2B5EF4-FFF2-40B4-BE49-F238E27FC236}">
                <a16:creationId xmlns:a16="http://schemas.microsoft.com/office/drawing/2014/main" id="{3741790A-DE83-1080-7207-F8E1255790AB}"/>
              </a:ext>
            </a:extLst>
          </p:cNvPr>
          <p:cNvSpPr>
            <a:spLocks noGrp="1"/>
          </p:cNvSpPr>
          <p:nvPr>
            <p:ph idx="1"/>
          </p:nvPr>
        </p:nvSpPr>
        <p:spPr>
          <a:xfrm>
            <a:off x="775504" y="1423686"/>
            <a:ext cx="10776030" cy="4748514"/>
          </a:xfrm>
          <a:solidFill>
            <a:schemeClr val="accent4">
              <a:lumMod val="20000"/>
              <a:lumOff val="80000"/>
            </a:schemeClr>
          </a:solidFill>
        </p:spPr>
        <p:txBody>
          <a:bodyPr>
            <a:normAutofit fontScale="92500" lnSpcReduction="10000"/>
          </a:bodyPr>
          <a:lstStyle/>
          <a:p>
            <a:pPr>
              <a:lnSpc>
                <a:spcPct val="150000"/>
              </a:lnSpc>
            </a:pPr>
            <a:r>
              <a:rPr lang="en-US" sz="2400" dirty="0"/>
              <a:t>Women receive 1 point for each food group consumed at least once. The maximum score is 10 points.</a:t>
            </a:r>
          </a:p>
          <a:p>
            <a:pPr>
              <a:lnSpc>
                <a:spcPct val="150000"/>
              </a:lnSpc>
            </a:pPr>
            <a:r>
              <a:rPr lang="en-US" sz="2400" dirty="0"/>
              <a:t>Interpretation of results</a:t>
            </a:r>
          </a:p>
          <a:p>
            <a:pPr>
              <a:lnSpc>
                <a:spcPct val="150000"/>
              </a:lnSpc>
            </a:pPr>
            <a:r>
              <a:rPr lang="en-US" sz="2400" dirty="0"/>
              <a:t>• </a:t>
            </a:r>
            <a:r>
              <a:rPr lang="en-US" sz="2400" b="1" dirty="0"/>
              <a:t>MDD-W ≥ 5</a:t>
            </a:r>
            <a:r>
              <a:rPr lang="en-US" sz="2400" dirty="0"/>
              <a:t>: Women who consume foods from 5 or more food groups are considered to have </a:t>
            </a:r>
            <a:r>
              <a:rPr lang="en-US" sz="2400" b="1" dirty="0"/>
              <a:t>adequate dietary diversity </a:t>
            </a:r>
            <a:r>
              <a:rPr lang="en-US" sz="2400" dirty="0"/>
              <a:t>and are more likely to obtain </a:t>
            </a:r>
            <a:r>
              <a:rPr lang="en-US" sz="2400" b="1" dirty="0"/>
              <a:t>adequate amounts of essential micronutrients</a:t>
            </a:r>
            <a:r>
              <a:rPr lang="en-US" sz="2400" dirty="0"/>
              <a:t>.</a:t>
            </a:r>
          </a:p>
          <a:p>
            <a:pPr>
              <a:lnSpc>
                <a:spcPct val="150000"/>
              </a:lnSpc>
            </a:pPr>
            <a:r>
              <a:rPr lang="en-US" sz="2400" dirty="0"/>
              <a:t>• MDD-W &lt; 5: Women who consume foods from fewer than 5 food groups are considered to have </a:t>
            </a:r>
            <a:r>
              <a:rPr lang="en-US" sz="2400" b="1" dirty="0"/>
              <a:t>low dietary diversity </a:t>
            </a:r>
            <a:r>
              <a:rPr lang="en-US" sz="2400" dirty="0"/>
              <a:t>and are at </a:t>
            </a:r>
            <a:r>
              <a:rPr lang="en-US" sz="2400" b="1" dirty="0"/>
              <a:t>higher risk of micronutrient deficiencies</a:t>
            </a:r>
            <a:r>
              <a:rPr lang="en-US" sz="2400" dirty="0"/>
              <a:t>.</a:t>
            </a:r>
            <a:endParaRPr lang="en-LA" sz="2400" dirty="0"/>
          </a:p>
        </p:txBody>
      </p:sp>
    </p:spTree>
    <p:extLst>
      <p:ext uri="{BB962C8B-B14F-4D97-AF65-F5344CB8AC3E}">
        <p14:creationId xmlns:p14="http://schemas.microsoft.com/office/powerpoint/2010/main" val="85343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9C899-BBE1-5C17-77C3-5BDB201E247F}"/>
              </a:ext>
            </a:extLst>
          </p:cNvPr>
          <p:cNvSpPr>
            <a:spLocks noGrp="1"/>
          </p:cNvSpPr>
          <p:nvPr>
            <p:ph type="title"/>
          </p:nvPr>
        </p:nvSpPr>
        <p:spPr>
          <a:xfrm>
            <a:off x="1069848" y="484632"/>
            <a:ext cx="10058400" cy="766652"/>
          </a:xfrm>
        </p:spPr>
        <p:txBody>
          <a:bodyPr>
            <a:normAutofit/>
          </a:bodyPr>
          <a:lstStyle/>
          <a:p>
            <a:r>
              <a:rPr lang="en-US" sz="4000" dirty="0"/>
              <a:t>2.3. Importance of MDD-W Assessment</a:t>
            </a:r>
            <a:endParaRPr lang="en-LA" sz="4000" dirty="0"/>
          </a:p>
        </p:txBody>
      </p:sp>
      <p:sp>
        <p:nvSpPr>
          <p:cNvPr id="3" name="Content Placeholder 2">
            <a:extLst>
              <a:ext uri="{FF2B5EF4-FFF2-40B4-BE49-F238E27FC236}">
                <a16:creationId xmlns:a16="http://schemas.microsoft.com/office/drawing/2014/main" id="{C953DEA4-4B9E-F0B0-C0FB-ABA2C52A350B}"/>
              </a:ext>
            </a:extLst>
          </p:cNvPr>
          <p:cNvSpPr>
            <a:spLocks noGrp="1"/>
          </p:cNvSpPr>
          <p:nvPr>
            <p:ph idx="1"/>
          </p:nvPr>
        </p:nvSpPr>
        <p:spPr>
          <a:xfrm>
            <a:off x="555585" y="1459832"/>
            <a:ext cx="11354763" cy="4712368"/>
          </a:xfrm>
          <a:solidFill>
            <a:schemeClr val="accent4">
              <a:lumMod val="20000"/>
              <a:lumOff val="80000"/>
            </a:schemeClr>
          </a:solidFill>
        </p:spPr>
        <p:txBody>
          <a:bodyPr/>
          <a:lstStyle/>
          <a:p>
            <a:pPr>
              <a:lnSpc>
                <a:spcPct val="150000"/>
              </a:lnSpc>
            </a:pPr>
            <a:r>
              <a:rPr lang="en-US" b="1" dirty="0"/>
              <a:t>Health Indicators</a:t>
            </a:r>
            <a:r>
              <a:rPr lang="en-US" dirty="0"/>
              <a:t>: A good indicator of overall diet quality and adequate nutritional intake.</a:t>
            </a:r>
          </a:p>
          <a:p>
            <a:pPr>
              <a:lnSpc>
                <a:spcPct val="150000"/>
              </a:lnSpc>
            </a:pPr>
            <a:r>
              <a:rPr lang="en-US" b="1" dirty="0"/>
              <a:t>Program Planning</a:t>
            </a:r>
            <a:r>
              <a:rPr lang="en-US" dirty="0"/>
              <a:t>: Helps organizations and governments understand which groups of women are at risk of malnutrition and where interventions should be focused.</a:t>
            </a:r>
          </a:p>
          <a:p>
            <a:pPr>
              <a:lnSpc>
                <a:spcPct val="150000"/>
              </a:lnSpc>
            </a:pPr>
            <a:r>
              <a:rPr lang="en-US" b="1" dirty="0"/>
              <a:t>Monitoring and Evaluation</a:t>
            </a:r>
            <a:r>
              <a:rPr lang="en-US" dirty="0"/>
              <a:t>: Used to track the effectiveness of nutrition improvement programs over time.</a:t>
            </a:r>
          </a:p>
          <a:p>
            <a:pPr>
              <a:lnSpc>
                <a:spcPct val="150000"/>
              </a:lnSpc>
            </a:pPr>
            <a:r>
              <a:rPr lang="en-US" b="1" dirty="0"/>
              <a:t>Nutrition Promotion</a:t>
            </a:r>
            <a:r>
              <a:rPr lang="en-US" dirty="0"/>
              <a:t>: Encourages women to consume a variety of foods for their own and their children’s good health.</a:t>
            </a:r>
          </a:p>
        </p:txBody>
      </p:sp>
    </p:spTree>
    <p:extLst>
      <p:ext uri="{BB962C8B-B14F-4D97-AF65-F5344CB8AC3E}">
        <p14:creationId xmlns:p14="http://schemas.microsoft.com/office/powerpoint/2010/main" val="1212679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135C9-F0E7-EDA3-9999-B70D302FF2F5}"/>
              </a:ext>
            </a:extLst>
          </p:cNvPr>
          <p:cNvSpPr>
            <a:spLocks noGrp="1"/>
          </p:cNvSpPr>
          <p:nvPr>
            <p:ph type="title"/>
          </p:nvPr>
        </p:nvSpPr>
        <p:spPr>
          <a:xfrm>
            <a:off x="1069847" y="484632"/>
            <a:ext cx="10423813" cy="1263145"/>
          </a:xfrm>
        </p:spPr>
        <p:txBody>
          <a:bodyPr>
            <a:noAutofit/>
          </a:bodyPr>
          <a:lstStyle/>
          <a:p>
            <a:r>
              <a:rPr lang="en-US" sz="3600" b="1" dirty="0"/>
              <a:t>III. Minimum Dietary Diversity Assessment for Children Under 5 Years of Age (MDD-CU5)</a:t>
            </a:r>
            <a:endParaRPr lang="en-LA" sz="3600" b="1" dirty="0"/>
          </a:p>
        </p:txBody>
      </p:sp>
      <p:sp>
        <p:nvSpPr>
          <p:cNvPr id="3" name="Content Placeholder 2">
            <a:extLst>
              <a:ext uri="{FF2B5EF4-FFF2-40B4-BE49-F238E27FC236}">
                <a16:creationId xmlns:a16="http://schemas.microsoft.com/office/drawing/2014/main" id="{E880F106-D774-9090-2CCE-78C4D0D429EA}"/>
              </a:ext>
            </a:extLst>
          </p:cNvPr>
          <p:cNvSpPr>
            <a:spLocks noGrp="1"/>
          </p:cNvSpPr>
          <p:nvPr>
            <p:ph idx="1"/>
          </p:nvPr>
        </p:nvSpPr>
        <p:spPr>
          <a:xfrm>
            <a:off x="1069847" y="1913064"/>
            <a:ext cx="10504836" cy="4050792"/>
          </a:xfrm>
          <a:solidFill>
            <a:schemeClr val="accent4">
              <a:lumMod val="20000"/>
              <a:lumOff val="80000"/>
            </a:schemeClr>
          </a:solidFill>
        </p:spPr>
        <p:txBody>
          <a:bodyPr>
            <a:normAutofit lnSpcReduction="10000"/>
          </a:bodyPr>
          <a:lstStyle/>
          <a:p>
            <a:pPr>
              <a:lnSpc>
                <a:spcPct val="150000"/>
              </a:lnSpc>
            </a:pPr>
            <a:r>
              <a:rPr lang="en-US" dirty="0"/>
              <a:t>"MDD-CU5" is not a commonly used indicator. </a:t>
            </a:r>
          </a:p>
          <a:p>
            <a:pPr>
              <a:lnSpc>
                <a:spcPct val="150000"/>
              </a:lnSpc>
            </a:pPr>
            <a:r>
              <a:rPr lang="en-US" dirty="0"/>
              <a:t>Usually, when talking about dietary diversity in children, the indicator used is the MDD (Minimum Dietary Diversity) for children aged 6-23 months. </a:t>
            </a:r>
          </a:p>
          <a:p>
            <a:pPr>
              <a:lnSpc>
                <a:spcPct val="150000"/>
              </a:lnSpc>
            </a:pPr>
            <a:r>
              <a:rPr lang="en-US" dirty="0"/>
              <a:t>You may be referring to this indicator or indicators related to children under 5 years of age in general.</a:t>
            </a:r>
          </a:p>
          <a:p>
            <a:pPr>
              <a:lnSpc>
                <a:spcPct val="150000"/>
              </a:lnSpc>
            </a:pPr>
            <a:r>
              <a:rPr lang="en-US" dirty="0"/>
              <a:t> </a:t>
            </a:r>
            <a:r>
              <a:rPr lang="en-US" b="1" dirty="0"/>
              <a:t>The MDD (Minimum Dietary Diversity)</a:t>
            </a:r>
            <a:r>
              <a:rPr lang="en-US" dirty="0"/>
              <a:t> for children aged 6-23 months, which is a standard indicator recommended by the World Health Organization (WHO) and UNICEF.</a:t>
            </a:r>
            <a:endParaRPr lang="en-LA" dirty="0"/>
          </a:p>
        </p:txBody>
      </p:sp>
    </p:spTree>
    <p:extLst>
      <p:ext uri="{BB962C8B-B14F-4D97-AF65-F5344CB8AC3E}">
        <p14:creationId xmlns:p14="http://schemas.microsoft.com/office/powerpoint/2010/main" val="34767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F5F48-1D80-BC0E-2E67-EB8C2BD17839}"/>
              </a:ext>
            </a:extLst>
          </p:cNvPr>
          <p:cNvSpPr>
            <a:spLocks noGrp="1"/>
          </p:cNvSpPr>
          <p:nvPr>
            <p:ph type="title"/>
          </p:nvPr>
        </p:nvSpPr>
        <p:spPr>
          <a:xfrm>
            <a:off x="1069848" y="484632"/>
            <a:ext cx="10058400" cy="927073"/>
          </a:xfrm>
        </p:spPr>
        <p:txBody>
          <a:bodyPr>
            <a:normAutofit fontScale="90000"/>
          </a:bodyPr>
          <a:lstStyle/>
          <a:p>
            <a:r>
              <a:rPr lang="en-US" sz="4400" dirty="0"/>
              <a:t>3.1. What is MDD for children aged 6-23 months?</a:t>
            </a:r>
            <a:endParaRPr lang="en-LA" sz="4400" dirty="0"/>
          </a:p>
        </p:txBody>
      </p:sp>
      <p:sp>
        <p:nvSpPr>
          <p:cNvPr id="3" name="Content Placeholder 2">
            <a:extLst>
              <a:ext uri="{FF2B5EF4-FFF2-40B4-BE49-F238E27FC236}">
                <a16:creationId xmlns:a16="http://schemas.microsoft.com/office/drawing/2014/main" id="{5A1430EF-603F-AD18-2B7F-0F83F605F479}"/>
              </a:ext>
            </a:extLst>
          </p:cNvPr>
          <p:cNvSpPr>
            <a:spLocks noGrp="1"/>
          </p:cNvSpPr>
          <p:nvPr>
            <p:ph idx="1"/>
          </p:nvPr>
        </p:nvSpPr>
        <p:spPr>
          <a:xfrm>
            <a:off x="1066800" y="1864734"/>
            <a:ext cx="10058400" cy="4050792"/>
          </a:xfrm>
          <a:solidFill>
            <a:schemeClr val="accent4">
              <a:lumMod val="20000"/>
              <a:lumOff val="80000"/>
            </a:schemeClr>
          </a:solidFill>
        </p:spPr>
        <p:txBody>
          <a:bodyPr>
            <a:normAutofit fontScale="92500" lnSpcReduction="20000"/>
          </a:bodyPr>
          <a:lstStyle/>
          <a:p>
            <a:pPr>
              <a:lnSpc>
                <a:spcPct val="150000"/>
              </a:lnSpc>
            </a:pPr>
            <a:r>
              <a:rPr lang="en-US" sz="2800" dirty="0"/>
              <a:t>MDD (Minimum Dietary Diversity) for children aged 6-23 months is an indicator that measures the </a:t>
            </a:r>
            <a:r>
              <a:rPr lang="en-US" sz="2800" b="1" dirty="0"/>
              <a:t>quality of the food </a:t>
            </a:r>
            <a:r>
              <a:rPr lang="en-US" sz="2800" dirty="0"/>
              <a:t>consumed by children in this age group. </a:t>
            </a:r>
          </a:p>
          <a:p>
            <a:pPr>
              <a:lnSpc>
                <a:spcPct val="150000"/>
              </a:lnSpc>
            </a:pPr>
            <a:r>
              <a:rPr lang="en-US" sz="2800" dirty="0"/>
              <a:t>The aim is to assess whether children are getting </a:t>
            </a:r>
            <a:r>
              <a:rPr lang="en-US" sz="2800" b="1" dirty="0"/>
              <a:t>enough micronutrients (vitamins and minerals)</a:t>
            </a:r>
            <a:r>
              <a:rPr lang="en-US" sz="2800" dirty="0"/>
              <a:t> from a variety of food sources during this important period of complementary feeding.</a:t>
            </a:r>
            <a:endParaRPr lang="en-LA" sz="2800" dirty="0"/>
          </a:p>
        </p:txBody>
      </p:sp>
    </p:spTree>
    <p:extLst>
      <p:ext uri="{BB962C8B-B14F-4D97-AF65-F5344CB8AC3E}">
        <p14:creationId xmlns:p14="http://schemas.microsoft.com/office/powerpoint/2010/main" val="4287880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55EB-ADD7-4711-E496-213551FEE673}"/>
              </a:ext>
            </a:extLst>
          </p:cNvPr>
          <p:cNvSpPr>
            <a:spLocks noGrp="1"/>
          </p:cNvSpPr>
          <p:nvPr>
            <p:ph type="title"/>
          </p:nvPr>
        </p:nvSpPr>
        <p:spPr>
          <a:xfrm>
            <a:off x="1069848" y="484632"/>
            <a:ext cx="10058400" cy="1055410"/>
          </a:xfrm>
        </p:spPr>
        <p:txBody>
          <a:bodyPr>
            <a:normAutofit fontScale="90000"/>
          </a:bodyPr>
          <a:lstStyle/>
          <a:p>
            <a:r>
              <a:rPr lang="en-US" sz="4400" dirty="0"/>
              <a:t>3.2. How to Assess MDD (for Children 6-23 Months)</a:t>
            </a:r>
            <a:endParaRPr lang="en-LA" sz="4400" dirty="0"/>
          </a:p>
        </p:txBody>
      </p:sp>
      <p:sp>
        <p:nvSpPr>
          <p:cNvPr id="3" name="Content Placeholder 2">
            <a:extLst>
              <a:ext uri="{FF2B5EF4-FFF2-40B4-BE49-F238E27FC236}">
                <a16:creationId xmlns:a16="http://schemas.microsoft.com/office/drawing/2014/main" id="{58C88E64-E685-8B43-26BC-13A14931221A}"/>
              </a:ext>
            </a:extLst>
          </p:cNvPr>
          <p:cNvSpPr>
            <a:spLocks noGrp="1"/>
          </p:cNvSpPr>
          <p:nvPr>
            <p:ph idx="1"/>
          </p:nvPr>
        </p:nvSpPr>
        <p:spPr>
          <a:xfrm>
            <a:off x="1069848" y="1540042"/>
            <a:ext cx="10058400" cy="4632158"/>
          </a:xfrm>
          <a:solidFill>
            <a:schemeClr val="accent4">
              <a:lumMod val="20000"/>
              <a:lumOff val="80000"/>
            </a:schemeClr>
          </a:solidFill>
        </p:spPr>
        <p:txBody>
          <a:bodyPr>
            <a:normAutofit fontScale="92500" lnSpcReduction="10000"/>
          </a:bodyPr>
          <a:lstStyle/>
          <a:p>
            <a:r>
              <a:rPr lang="en-US" dirty="0"/>
              <a:t>The MDD assessment is done by asking the caregiver (usually the mother) about all the foods and drinks that the child consumed in the past 24 hours. The foods are categorized into 8 main food groups:</a:t>
            </a:r>
          </a:p>
          <a:p>
            <a:r>
              <a:rPr lang="en-US" dirty="0"/>
              <a:t>1. </a:t>
            </a:r>
            <a:r>
              <a:rPr lang="en-US" b="1" dirty="0"/>
              <a:t>Breast milk</a:t>
            </a:r>
            <a:r>
              <a:rPr lang="en-US" dirty="0"/>
              <a:t>: (including breast milk given directly or expressed breast milk)</a:t>
            </a:r>
          </a:p>
          <a:p>
            <a:r>
              <a:rPr lang="en-US" dirty="0"/>
              <a:t>2. </a:t>
            </a:r>
            <a:r>
              <a:rPr lang="en-US" b="1" dirty="0"/>
              <a:t>Grains, tubers, and raw bananas</a:t>
            </a:r>
            <a:r>
              <a:rPr lang="en-US" dirty="0"/>
              <a:t>: rice, bread, potatoes, sweet potatoes, raw bananas.</a:t>
            </a:r>
          </a:p>
          <a:p>
            <a:r>
              <a:rPr lang="en-US" dirty="0"/>
              <a:t>3. </a:t>
            </a:r>
            <a:r>
              <a:rPr lang="en-US" b="1" dirty="0"/>
              <a:t>Beans, nuts, and seeds</a:t>
            </a:r>
            <a:r>
              <a:rPr lang="en-US" dirty="0"/>
              <a:t>: soybeans, peanuts, beans, nuts, sunflower seeds.</a:t>
            </a:r>
          </a:p>
          <a:p>
            <a:r>
              <a:rPr lang="en-US" dirty="0"/>
              <a:t>4. </a:t>
            </a:r>
            <a:r>
              <a:rPr lang="en-US" b="1" dirty="0"/>
              <a:t>Dairy products </a:t>
            </a:r>
            <a:r>
              <a:rPr lang="en-US" dirty="0"/>
              <a:t>(other than breast milk): infant formula, cow's milk, yogurt, cheese.</a:t>
            </a:r>
          </a:p>
          <a:p>
            <a:r>
              <a:rPr lang="en-US" dirty="0"/>
              <a:t>5. </a:t>
            </a:r>
            <a:r>
              <a:rPr lang="en-US" b="1" dirty="0"/>
              <a:t>Meat, fish, poultry, and offal</a:t>
            </a:r>
            <a:r>
              <a:rPr lang="en-US" dirty="0"/>
              <a:t>: beef, pork, chicken, all types of fish, liver, heart.</a:t>
            </a:r>
          </a:p>
          <a:p>
            <a:r>
              <a:rPr lang="en-US" dirty="0"/>
              <a:t>6. </a:t>
            </a:r>
            <a:r>
              <a:rPr lang="en-US" b="1" dirty="0"/>
              <a:t>Eggs</a:t>
            </a:r>
            <a:r>
              <a:rPr lang="en-US" dirty="0"/>
              <a:t>: Chicken eggs, duck eggs.</a:t>
            </a:r>
          </a:p>
          <a:p>
            <a:r>
              <a:rPr lang="en-US" dirty="0"/>
              <a:t>7. </a:t>
            </a:r>
            <a:r>
              <a:rPr lang="en-US" b="1" dirty="0"/>
              <a:t>Fruits and vegetables rich in vitamin A</a:t>
            </a:r>
            <a:r>
              <a:rPr lang="en-US" dirty="0"/>
              <a:t>: Ripe papaya, ripe mango, carrots, sweet potatoes, pumpkin.</a:t>
            </a:r>
          </a:p>
          <a:p>
            <a:r>
              <a:rPr lang="en-US" dirty="0"/>
              <a:t>8. </a:t>
            </a:r>
            <a:r>
              <a:rPr lang="en-US" b="1" dirty="0"/>
              <a:t>Other fruits and vegetables</a:t>
            </a:r>
            <a:r>
              <a:rPr lang="en-US" dirty="0"/>
              <a:t>: Common vegetables (e.g. cucumber, eggplant), common fruits (e.g. watermelon, orange) not classified in group 7.</a:t>
            </a:r>
            <a:endParaRPr lang="en-LA" dirty="0"/>
          </a:p>
        </p:txBody>
      </p:sp>
    </p:spTree>
    <p:extLst>
      <p:ext uri="{BB962C8B-B14F-4D97-AF65-F5344CB8AC3E}">
        <p14:creationId xmlns:p14="http://schemas.microsoft.com/office/powerpoint/2010/main" val="1635230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AD20-7ACC-193F-4A14-F24BBF116402}"/>
              </a:ext>
            </a:extLst>
          </p:cNvPr>
          <p:cNvSpPr>
            <a:spLocks noGrp="1"/>
          </p:cNvSpPr>
          <p:nvPr>
            <p:ph type="title"/>
          </p:nvPr>
        </p:nvSpPr>
        <p:spPr>
          <a:xfrm>
            <a:off x="1069848" y="484632"/>
            <a:ext cx="10058400" cy="526021"/>
          </a:xfrm>
        </p:spPr>
        <p:txBody>
          <a:bodyPr>
            <a:normAutofit fontScale="90000"/>
          </a:bodyPr>
          <a:lstStyle/>
          <a:p>
            <a:r>
              <a:rPr lang="en-US" dirty="0"/>
              <a:t>3.3. Scoring method</a:t>
            </a:r>
            <a:endParaRPr lang="en-LA" dirty="0"/>
          </a:p>
        </p:txBody>
      </p:sp>
      <p:sp>
        <p:nvSpPr>
          <p:cNvPr id="3" name="Content Placeholder 2">
            <a:extLst>
              <a:ext uri="{FF2B5EF4-FFF2-40B4-BE49-F238E27FC236}">
                <a16:creationId xmlns:a16="http://schemas.microsoft.com/office/drawing/2014/main" id="{F436BEDC-85E0-2BEB-76D9-8B8A96B5D187}"/>
              </a:ext>
            </a:extLst>
          </p:cNvPr>
          <p:cNvSpPr>
            <a:spLocks noGrp="1"/>
          </p:cNvSpPr>
          <p:nvPr>
            <p:ph idx="1"/>
          </p:nvPr>
        </p:nvSpPr>
        <p:spPr>
          <a:xfrm>
            <a:off x="1069848" y="1219201"/>
            <a:ext cx="10058400" cy="4953000"/>
          </a:xfrm>
          <a:solidFill>
            <a:schemeClr val="accent4">
              <a:lumMod val="20000"/>
              <a:lumOff val="80000"/>
            </a:schemeClr>
          </a:solidFill>
        </p:spPr>
        <p:txBody>
          <a:bodyPr>
            <a:normAutofit/>
          </a:bodyPr>
          <a:lstStyle/>
          <a:p>
            <a:r>
              <a:rPr lang="en-US" dirty="0"/>
              <a:t>Children receive 1 point for each food group consumed at least once. The maximum score is 8 points.</a:t>
            </a:r>
          </a:p>
          <a:p>
            <a:r>
              <a:rPr lang="en-US" b="1" dirty="0">
                <a:solidFill>
                  <a:srgbClr val="C00000"/>
                </a:solidFill>
              </a:rPr>
              <a:t>Interpretation of results</a:t>
            </a:r>
          </a:p>
          <a:p>
            <a:pPr lvl="1"/>
            <a:r>
              <a:rPr lang="en-US" dirty="0"/>
              <a:t>MDD ≥ 4: Children who consume foods from 4 or more food groups are considered to have adequate dietary diversity and are more likely to obtain adequate amounts of essential micronutrients.</a:t>
            </a:r>
          </a:p>
          <a:p>
            <a:pPr lvl="1"/>
            <a:r>
              <a:rPr lang="en-US" dirty="0"/>
              <a:t>MDD &lt; 4: Children who consume foods from fewer than 4 food groups are considered to have low dietary diversity and are at high risk of micronutrient deficiencies.</a:t>
            </a:r>
          </a:p>
          <a:p>
            <a:r>
              <a:rPr lang="en-US" b="1" dirty="0">
                <a:solidFill>
                  <a:srgbClr val="C00000"/>
                </a:solidFill>
              </a:rPr>
              <a:t>Importance of MDD assessment (for children 6-23 months)</a:t>
            </a:r>
          </a:p>
          <a:p>
            <a:pPr lvl="1"/>
            <a:r>
              <a:rPr lang="en-US" dirty="0"/>
              <a:t>Dietary quality assessment: A good indicator of the quality of complementary foods in children.</a:t>
            </a:r>
          </a:p>
          <a:p>
            <a:pPr lvl="1"/>
            <a:r>
              <a:rPr lang="en-US" dirty="0"/>
              <a:t>Risk screening: Helps identify children at risk of micronutrient deficiencies.</a:t>
            </a:r>
          </a:p>
          <a:p>
            <a:pPr lvl="1"/>
            <a:r>
              <a:rPr lang="en-US" dirty="0"/>
              <a:t>Program planning: Provides information for planning and designing programs to improve infant and young child feeding (IYCF).</a:t>
            </a:r>
          </a:p>
          <a:p>
            <a:pPr lvl="1"/>
            <a:r>
              <a:rPr lang="en-US" dirty="0"/>
              <a:t>Monitoring and evaluation: Used to monitor the effectiveness of nutrition interventions at the community or national level.</a:t>
            </a:r>
            <a:endParaRPr lang="en-LA" dirty="0"/>
          </a:p>
        </p:txBody>
      </p:sp>
    </p:spTree>
    <p:extLst>
      <p:ext uri="{BB962C8B-B14F-4D97-AF65-F5344CB8AC3E}">
        <p14:creationId xmlns:p14="http://schemas.microsoft.com/office/powerpoint/2010/main" val="272404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54DE-EEBA-6C93-9B4D-C046FDFCD404}"/>
              </a:ext>
            </a:extLst>
          </p:cNvPr>
          <p:cNvSpPr>
            <a:spLocks noGrp="1"/>
          </p:cNvSpPr>
          <p:nvPr>
            <p:ph type="title"/>
          </p:nvPr>
        </p:nvSpPr>
        <p:spPr>
          <a:xfrm>
            <a:off x="481263" y="484632"/>
            <a:ext cx="11470105" cy="734568"/>
          </a:xfrm>
        </p:spPr>
        <p:txBody>
          <a:bodyPr>
            <a:noAutofit/>
          </a:bodyPr>
          <a:lstStyle/>
          <a:p>
            <a:r>
              <a:rPr lang="en-US" sz="3600" dirty="0"/>
              <a:t>IV. Measuring the Household Food Insecurity Access Scale (HFIAS)</a:t>
            </a:r>
            <a:endParaRPr lang="en-LA" sz="3600" dirty="0"/>
          </a:p>
        </p:txBody>
      </p:sp>
      <p:sp>
        <p:nvSpPr>
          <p:cNvPr id="3" name="Content Placeholder 2">
            <a:extLst>
              <a:ext uri="{FF2B5EF4-FFF2-40B4-BE49-F238E27FC236}">
                <a16:creationId xmlns:a16="http://schemas.microsoft.com/office/drawing/2014/main" id="{803E84EC-A6EA-DF0D-5E5B-D6D182A22AA1}"/>
              </a:ext>
            </a:extLst>
          </p:cNvPr>
          <p:cNvSpPr>
            <a:spLocks noGrp="1"/>
          </p:cNvSpPr>
          <p:nvPr>
            <p:ph idx="1"/>
          </p:nvPr>
        </p:nvSpPr>
        <p:spPr>
          <a:xfrm>
            <a:off x="792056" y="1542674"/>
            <a:ext cx="10690030" cy="4050792"/>
          </a:xfrm>
          <a:solidFill>
            <a:schemeClr val="accent4">
              <a:lumMod val="20000"/>
              <a:lumOff val="80000"/>
            </a:schemeClr>
          </a:solidFill>
        </p:spPr>
        <p:txBody>
          <a:bodyPr>
            <a:normAutofit/>
          </a:bodyPr>
          <a:lstStyle/>
          <a:p>
            <a:pPr>
              <a:lnSpc>
                <a:spcPct val="150000"/>
              </a:lnSpc>
            </a:pPr>
            <a:r>
              <a:rPr lang="en-US" sz="2400" dirty="0"/>
              <a:t>The Household Food Insecurity Access Scale (HFIAS) is a tool used to assess the level of food insecurity at the household level. </a:t>
            </a:r>
          </a:p>
          <a:p>
            <a:pPr marL="0" indent="0">
              <a:lnSpc>
                <a:spcPct val="150000"/>
              </a:lnSpc>
              <a:buNone/>
            </a:pPr>
            <a:endParaRPr lang="en-US" sz="2400" dirty="0"/>
          </a:p>
          <a:p>
            <a:pPr>
              <a:lnSpc>
                <a:spcPct val="150000"/>
              </a:lnSpc>
            </a:pPr>
            <a:r>
              <a:rPr lang="en-US" sz="2400" dirty="0"/>
              <a:t>It is an experience-based indicator that focuses on household "access" to food, by asking about behaviors and feelings related to food insecurity.</a:t>
            </a:r>
            <a:endParaRPr lang="en-LA" sz="2400" dirty="0"/>
          </a:p>
        </p:txBody>
      </p:sp>
    </p:spTree>
    <p:extLst>
      <p:ext uri="{BB962C8B-B14F-4D97-AF65-F5344CB8AC3E}">
        <p14:creationId xmlns:p14="http://schemas.microsoft.com/office/powerpoint/2010/main" val="1783013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4B28-C5EA-DE49-309C-0247BD517DEE}"/>
              </a:ext>
            </a:extLst>
          </p:cNvPr>
          <p:cNvSpPr>
            <a:spLocks noGrp="1"/>
          </p:cNvSpPr>
          <p:nvPr>
            <p:ph type="title"/>
          </p:nvPr>
        </p:nvSpPr>
        <p:spPr>
          <a:xfrm>
            <a:off x="699457" y="241563"/>
            <a:ext cx="10157595" cy="603389"/>
          </a:xfrm>
        </p:spPr>
        <p:txBody>
          <a:bodyPr>
            <a:noAutofit/>
          </a:bodyPr>
          <a:lstStyle/>
          <a:p>
            <a:r>
              <a:rPr lang="en-LA" sz="3600" dirty="0"/>
              <a:t>Example: study result on dietary diversity</a:t>
            </a:r>
          </a:p>
        </p:txBody>
      </p:sp>
      <p:pic>
        <p:nvPicPr>
          <p:cNvPr id="4" name="image7.png">
            <a:extLst>
              <a:ext uri="{FF2B5EF4-FFF2-40B4-BE49-F238E27FC236}">
                <a16:creationId xmlns:a16="http://schemas.microsoft.com/office/drawing/2014/main" id="{3EC4177D-80C3-FDF0-0D42-56AA5808F083}"/>
              </a:ext>
            </a:extLst>
          </p:cNvPr>
          <p:cNvPicPr>
            <a:picLocks noGrp="1"/>
          </p:cNvPicPr>
          <p:nvPr>
            <p:ph idx="1"/>
          </p:nvPr>
        </p:nvPicPr>
        <p:blipFill>
          <a:blip r:embed="rId2"/>
          <a:srcRect/>
          <a:stretch>
            <a:fillRect/>
          </a:stretch>
        </p:blipFill>
        <p:spPr>
          <a:xfrm>
            <a:off x="1539432" y="937550"/>
            <a:ext cx="8009681" cy="5162308"/>
          </a:xfrm>
          <a:prstGeom prst="rect">
            <a:avLst/>
          </a:prstGeom>
          <a:ln/>
        </p:spPr>
      </p:pic>
    </p:spTree>
    <p:extLst>
      <p:ext uri="{BB962C8B-B14F-4D97-AF65-F5344CB8AC3E}">
        <p14:creationId xmlns:p14="http://schemas.microsoft.com/office/powerpoint/2010/main" val="682803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88447-CC70-F4F8-4807-6A0E5597D2BE}"/>
              </a:ext>
            </a:extLst>
          </p:cNvPr>
          <p:cNvSpPr>
            <a:spLocks noGrp="1"/>
          </p:cNvSpPr>
          <p:nvPr>
            <p:ph type="title"/>
          </p:nvPr>
        </p:nvSpPr>
        <p:spPr/>
        <p:txBody>
          <a:bodyPr/>
          <a:lstStyle/>
          <a:p>
            <a:r>
              <a:rPr lang="en-US" dirty="0"/>
              <a:t>4.1. What is HFIAS?</a:t>
            </a:r>
            <a:endParaRPr lang="en-LA" dirty="0"/>
          </a:p>
        </p:txBody>
      </p:sp>
      <p:sp>
        <p:nvSpPr>
          <p:cNvPr id="3" name="Content Placeholder 2">
            <a:extLst>
              <a:ext uri="{FF2B5EF4-FFF2-40B4-BE49-F238E27FC236}">
                <a16:creationId xmlns:a16="http://schemas.microsoft.com/office/drawing/2014/main" id="{C7391081-B183-76B6-F5B5-BE53DE3C192A}"/>
              </a:ext>
            </a:extLst>
          </p:cNvPr>
          <p:cNvSpPr>
            <a:spLocks noGrp="1"/>
          </p:cNvSpPr>
          <p:nvPr>
            <p:ph idx="1"/>
          </p:nvPr>
        </p:nvSpPr>
        <p:spPr>
          <a:solidFill>
            <a:schemeClr val="accent4">
              <a:lumMod val="20000"/>
              <a:lumOff val="80000"/>
            </a:schemeClr>
          </a:solidFill>
        </p:spPr>
        <p:txBody>
          <a:bodyPr>
            <a:normAutofit/>
          </a:bodyPr>
          <a:lstStyle/>
          <a:p>
            <a:pPr>
              <a:lnSpc>
                <a:spcPct val="150000"/>
              </a:lnSpc>
            </a:pPr>
            <a:r>
              <a:rPr lang="en-US" sz="2800" dirty="0"/>
              <a:t>The HFIAS was developed by the USAID-funded FANTA (Food and Nutrition Technical Assistance) project. </a:t>
            </a:r>
          </a:p>
          <a:p>
            <a:pPr>
              <a:lnSpc>
                <a:spcPct val="150000"/>
              </a:lnSpc>
            </a:pPr>
            <a:r>
              <a:rPr lang="en-US" sz="2800" dirty="0"/>
              <a:t>It is a questionnaire that measures psychological and behavioral aspects of food insecurity, such as worrying about running out of food or reducing the number of meals.</a:t>
            </a:r>
            <a:endParaRPr lang="en-LA" sz="2800" dirty="0"/>
          </a:p>
        </p:txBody>
      </p:sp>
    </p:spTree>
    <p:extLst>
      <p:ext uri="{BB962C8B-B14F-4D97-AF65-F5344CB8AC3E}">
        <p14:creationId xmlns:p14="http://schemas.microsoft.com/office/powerpoint/2010/main" val="86758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C07F-B042-85DF-68D2-B9544F4678C0}"/>
              </a:ext>
            </a:extLst>
          </p:cNvPr>
          <p:cNvSpPr>
            <a:spLocks noGrp="1"/>
          </p:cNvSpPr>
          <p:nvPr>
            <p:ph type="title"/>
          </p:nvPr>
        </p:nvSpPr>
        <p:spPr/>
        <p:txBody>
          <a:bodyPr/>
          <a:lstStyle/>
          <a:p>
            <a:r>
              <a:rPr lang="en-US" dirty="0"/>
              <a:t>4.2. How to Measure HFIAS</a:t>
            </a:r>
            <a:endParaRPr lang="en-LA" dirty="0"/>
          </a:p>
        </p:txBody>
      </p:sp>
      <p:sp>
        <p:nvSpPr>
          <p:cNvPr id="3" name="Content Placeholder 2">
            <a:extLst>
              <a:ext uri="{FF2B5EF4-FFF2-40B4-BE49-F238E27FC236}">
                <a16:creationId xmlns:a16="http://schemas.microsoft.com/office/drawing/2014/main" id="{D4526B5A-1F66-AADD-1004-B1A0175D108B}"/>
              </a:ext>
            </a:extLst>
          </p:cNvPr>
          <p:cNvSpPr>
            <a:spLocks noGrp="1"/>
          </p:cNvSpPr>
          <p:nvPr>
            <p:ph idx="1"/>
          </p:nvPr>
        </p:nvSpPr>
        <p:spPr>
          <a:xfrm>
            <a:off x="1069848" y="2121408"/>
            <a:ext cx="10678456" cy="4050792"/>
          </a:xfrm>
          <a:solidFill>
            <a:schemeClr val="accent4">
              <a:lumMod val="20000"/>
              <a:lumOff val="80000"/>
            </a:schemeClr>
          </a:solidFill>
        </p:spPr>
        <p:txBody>
          <a:bodyPr>
            <a:normAutofit fontScale="92500"/>
          </a:bodyPr>
          <a:lstStyle/>
          <a:p>
            <a:pPr>
              <a:lnSpc>
                <a:spcPct val="150000"/>
              </a:lnSpc>
            </a:pPr>
            <a:r>
              <a:rPr lang="en-US" sz="2800" dirty="0"/>
              <a:t>The HFIAS is conducted by interviewing the primary food preparer in the household. The questionnaire asks about the household’s experiences over the past 4 weeks (30 days).</a:t>
            </a:r>
          </a:p>
          <a:p>
            <a:pPr>
              <a:lnSpc>
                <a:spcPct val="150000"/>
              </a:lnSpc>
            </a:pPr>
            <a:r>
              <a:rPr lang="en-US" sz="2800" dirty="0"/>
              <a:t>The </a:t>
            </a:r>
            <a:r>
              <a:rPr lang="en-US" sz="2800" b="1" dirty="0">
                <a:solidFill>
                  <a:srgbClr val="FF0000"/>
                </a:solidFill>
              </a:rPr>
              <a:t>HFIAS consists of 9 occurrence questions </a:t>
            </a:r>
            <a:r>
              <a:rPr lang="en-US" sz="2800" dirty="0"/>
              <a:t>that indicate the severity of food insecurity, along with 9 frequency-of-occurrence questions that ask about the frequency of occurrence.</a:t>
            </a:r>
            <a:endParaRPr lang="en-LA" sz="2800" dirty="0"/>
          </a:p>
        </p:txBody>
      </p:sp>
    </p:spTree>
    <p:extLst>
      <p:ext uri="{BB962C8B-B14F-4D97-AF65-F5344CB8AC3E}">
        <p14:creationId xmlns:p14="http://schemas.microsoft.com/office/powerpoint/2010/main" val="1877304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F8F-1860-CAE2-2FFB-E9AC9890729A}"/>
              </a:ext>
            </a:extLst>
          </p:cNvPr>
          <p:cNvSpPr>
            <a:spLocks noGrp="1"/>
          </p:cNvSpPr>
          <p:nvPr>
            <p:ph type="title"/>
          </p:nvPr>
        </p:nvSpPr>
        <p:spPr/>
        <p:txBody>
          <a:bodyPr/>
          <a:lstStyle/>
          <a:p>
            <a:r>
              <a:rPr lang="en-US" dirty="0">
                <a:solidFill>
                  <a:srgbClr val="C00000"/>
                </a:solidFill>
              </a:rPr>
              <a:t>Lesson learning outcomes </a:t>
            </a:r>
          </a:p>
        </p:txBody>
      </p:sp>
      <p:sp>
        <p:nvSpPr>
          <p:cNvPr id="3" name="Content Placeholder 2">
            <a:extLst>
              <a:ext uri="{FF2B5EF4-FFF2-40B4-BE49-F238E27FC236}">
                <a16:creationId xmlns:a16="http://schemas.microsoft.com/office/drawing/2014/main" id="{265FA85B-B586-7B95-1D60-38418F4972EC}"/>
              </a:ext>
            </a:extLst>
          </p:cNvPr>
          <p:cNvSpPr>
            <a:spLocks noGrp="1"/>
          </p:cNvSpPr>
          <p:nvPr>
            <p:ph idx="1"/>
          </p:nvPr>
        </p:nvSpPr>
        <p:spPr>
          <a:solidFill>
            <a:schemeClr val="accent1">
              <a:lumMod val="20000"/>
              <a:lumOff val="80000"/>
            </a:schemeClr>
          </a:solidFill>
        </p:spPr>
        <p:txBody>
          <a:bodyPr>
            <a:normAutofit/>
          </a:bodyPr>
          <a:lstStyle/>
          <a:p>
            <a:pPr marL="0" indent="0">
              <a:buNone/>
            </a:pPr>
            <a:r>
              <a:rPr lang="en-US" sz="2400" b="1" dirty="0">
                <a:latin typeface="+mj-lt"/>
                <a:cs typeface="Times New Roman" panose="02020603050405020304" pitchFamily="18" charset="0"/>
              </a:rPr>
              <a:t>After completing this lesson, the students will be able to:</a:t>
            </a:r>
          </a:p>
          <a:p>
            <a:pPr marL="0" indent="0">
              <a:lnSpc>
                <a:spcPct val="150000"/>
              </a:lnSpc>
              <a:buNone/>
            </a:pPr>
            <a:r>
              <a:rPr lang="en-US" sz="2400" dirty="0">
                <a:latin typeface="+mj-lt"/>
                <a:cs typeface="Times New Roman" panose="02020603050405020304" pitchFamily="18" charset="0"/>
              </a:rPr>
              <a:t>- Understand different methods to assess food and nutrition security of household, women and children, </a:t>
            </a:r>
          </a:p>
          <a:p>
            <a:pPr marL="0" indent="0">
              <a:lnSpc>
                <a:spcPct val="150000"/>
              </a:lnSpc>
              <a:buNone/>
            </a:pPr>
            <a:r>
              <a:rPr lang="en-US" sz="2400" dirty="0">
                <a:latin typeface="+mj-lt"/>
                <a:cs typeface="Times New Roman" panose="02020603050405020304" pitchFamily="18" charset="0"/>
              </a:rPr>
              <a:t>- Understand the importance of each method and apply to results to design, monitor and evaluate food security in venerable target groups.</a:t>
            </a:r>
          </a:p>
        </p:txBody>
      </p:sp>
      <p:sp>
        <p:nvSpPr>
          <p:cNvPr id="4" name="Slide Number Placeholder 3">
            <a:extLst>
              <a:ext uri="{FF2B5EF4-FFF2-40B4-BE49-F238E27FC236}">
                <a16:creationId xmlns:a16="http://schemas.microsoft.com/office/drawing/2014/main" id="{9CCEDF13-BC08-3E4F-426B-E20DC5B84A2F}"/>
              </a:ext>
            </a:extLst>
          </p:cNvPr>
          <p:cNvSpPr>
            <a:spLocks noGrp="1"/>
          </p:cNvSpPr>
          <p:nvPr>
            <p:ph type="sldNum" sz="quarter" idx="12"/>
          </p:nvPr>
        </p:nvSpPr>
        <p:spPr/>
        <p:txBody>
          <a:bodyPr/>
          <a:lstStyle/>
          <a:p>
            <a:fld id="{BB7217B5-ED1B-4422-BB90-71357A4EBF56}" type="slidenum">
              <a:rPr lang="en-US" smtClean="0"/>
              <a:pPr/>
              <a:t>3</a:t>
            </a:fld>
            <a:endParaRPr lang="en-US"/>
          </a:p>
        </p:txBody>
      </p:sp>
    </p:spTree>
    <p:extLst>
      <p:ext uri="{BB962C8B-B14F-4D97-AF65-F5344CB8AC3E}">
        <p14:creationId xmlns:p14="http://schemas.microsoft.com/office/powerpoint/2010/main" val="165561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A7F6-10C0-4C58-7795-667A99D3B2A2}"/>
              </a:ext>
            </a:extLst>
          </p:cNvPr>
          <p:cNvSpPr>
            <a:spLocks noGrp="1"/>
          </p:cNvSpPr>
          <p:nvPr>
            <p:ph type="title"/>
          </p:nvPr>
        </p:nvSpPr>
        <p:spPr>
          <a:xfrm>
            <a:off x="1069848" y="484632"/>
            <a:ext cx="10058400" cy="397684"/>
          </a:xfrm>
        </p:spPr>
        <p:txBody>
          <a:bodyPr>
            <a:noAutofit/>
          </a:bodyPr>
          <a:lstStyle/>
          <a:p>
            <a:r>
              <a:rPr lang="en-US" sz="4400" dirty="0"/>
              <a:t>4.3. 9 Occurrence Questions:</a:t>
            </a:r>
            <a:endParaRPr lang="en-LA" sz="4400" dirty="0"/>
          </a:p>
        </p:txBody>
      </p:sp>
      <p:sp>
        <p:nvSpPr>
          <p:cNvPr id="3" name="Content Placeholder 2">
            <a:extLst>
              <a:ext uri="{FF2B5EF4-FFF2-40B4-BE49-F238E27FC236}">
                <a16:creationId xmlns:a16="http://schemas.microsoft.com/office/drawing/2014/main" id="{C63F8B09-3EC8-37A8-EA57-19ACB279EB04}"/>
              </a:ext>
            </a:extLst>
          </p:cNvPr>
          <p:cNvSpPr>
            <a:spLocks noGrp="1"/>
          </p:cNvSpPr>
          <p:nvPr>
            <p:ph idx="1"/>
          </p:nvPr>
        </p:nvSpPr>
        <p:spPr>
          <a:xfrm>
            <a:off x="1069848" y="1155032"/>
            <a:ext cx="10058400" cy="5017168"/>
          </a:xfrm>
          <a:solidFill>
            <a:schemeClr val="accent4">
              <a:lumMod val="20000"/>
              <a:lumOff val="80000"/>
            </a:schemeClr>
          </a:solidFill>
        </p:spPr>
        <p:txBody>
          <a:bodyPr>
            <a:normAutofit/>
          </a:bodyPr>
          <a:lstStyle/>
          <a:p>
            <a:r>
              <a:rPr lang="en-US" dirty="0"/>
              <a:t>These questions ask whether the following events have occurred in the past 4 weeks (answer: yes/no). If the answer is "yes", follow-up questions (frequency) are asked.</a:t>
            </a:r>
          </a:p>
          <a:p>
            <a:pPr marL="0" indent="0">
              <a:buNone/>
            </a:pPr>
            <a:r>
              <a:rPr lang="en-US" b="1" dirty="0">
                <a:solidFill>
                  <a:srgbClr val="C00000"/>
                </a:solidFill>
              </a:rPr>
              <a:t>Category 1: Concerns and uncertainties about household food supply</a:t>
            </a:r>
          </a:p>
          <a:p>
            <a:r>
              <a:rPr lang="en-US" dirty="0"/>
              <a:t>1. In the past four weeks, have you ever worried that your household will not have enough food?</a:t>
            </a:r>
          </a:p>
          <a:p>
            <a:pPr marL="0" indent="0">
              <a:buNone/>
            </a:pPr>
            <a:r>
              <a:rPr lang="en-US" b="1" dirty="0">
                <a:solidFill>
                  <a:srgbClr val="C00000"/>
                </a:solidFill>
              </a:rPr>
              <a:t>Category 2: Inadequate food quality (including variety and preferences)</a:t>
            </a:r>
          </a:p>
          <a:p>
            <a:r>
              <a:rPr lang="en-US" dirty="0"/>
              <a:t>2. In the past four weeks, have you or any household member been unable to eat your favorite foods because of a lack of resources?</a:t>
            </a:r>
          </a:p>
          <a:p>
            <a:r>
              <a:rPr lang="en-US" dirty="0"/>
              <a:t>3. In the past four weeks, have you or any household member had to eat a reduced variety of foods because of a lack of resources?</a:t>
            </a:r>
          </a:p>
          <a:p>
            <a:r>
              <a:rPr lang="en-US" dirty="0"/>
              <a:t>4. In the past four weeks, have you or any household member had to eat foods that you did not want to eat because of a lack of resources to buy other types of food?</a:t>
            </a:r>
            <a:endParaRPr lang="en-LA" dirty="0"/>
          </a:p>
        </p:txBody>
      </p:sp>
    </p:spTree>
    <p:extLst>
      <p:ext uri="{BB962C8B-B14F-4D97-AF65-F5344CB8AC3E}">
        <p14:creationId xmlns:p14="http://schemas.microsoft.com/office/powerpoint/2010/main" val="9209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B5C7-5952-3251-4752-59DE69F807E2}"/>
              </a:ext>
            </a:extLst>
          </p:cNvPr>
          <p:cNvSpPr>
            <a:spLocks noGrp="1"/>
          </p:cNvSpPr>
          <p:nvPr>
            <p:ph type="title"/>
          </p:nvPr>
        </p:nvSpPr>
        <p:spPr>
          <a:xfrm>
            <a:off x="1069848" y="144379"/>
            <a:ext cx="10058400" cy="541421"/>
          </a:xfrm>
        </p:spPr>
        <p:txBody>
          <a:bodyPr>
            <a:noAutofit/>
          </a:bodyPr>
          <a:lstStyle/>
          <a:p>
            <a:r>
              <a:rPr lang="en-US" sz="3200" dirty="0"/>
              <a:t>9 Occurrence Questions</a:t>
            </a:r>
            <a:endParaRPr lang="en-LA" sz="3200" dirty="0"/>
          </a:p>
        </p:txBody>
      </p:sp>
      <p:sp>
        <p:nvSpPr>
          <p:cNvPr id="3" name="Content Placeholder 2">
            <a:extLst>
              <a:ext uri="{FF2B5EF4-FFF2-40B4-BE49-F238E27FC236}">
                <a16:creationId xmlns:a16="http://schemas.microsoft.com/office/drawing/2014/main" id="{19975DD4-7DE9-1782-C600-9C97B7854D1B}"/>
              </a:ext>
            </a:extLst>
          </p:cNvPr>
          <p:cNvSpPr>
            <a:spLocks noGrp="1"/>
          </p:cNvSpPr>
          <p:nvPr>
            <p:ph idx="1"/>
          </p:nvPr>
        </p:nvSpPr>
        <p:spPr>
          <a:xfrm>
            <a:off x="1069848" y="1134318"/>
            <a:ext cx="10058400" cy="5037881"/>
          </a:xfrm>
          <a:solidFill>
            <a:schemeClr val="accent4">
              <a:lumMod val="20000"/>
              <a:lumOff val="80000"/>
            </a:schemeClr>
          </a:solidFill>
        </p:spPr>
        <p:txBody>
          <a:bodyPr/>
          <a:lstStyle/>
          <a:p>
            <a:pPr marL="0" indent="0">
              <a:buNone/>
            </a:pPr>
            <a:r>
              <a:rPr lang="en-US" sz="2400" b="1" dirty="0">
                <a:solidFill>
                  <a:srgbClr val="C00000"/>
                </a:solidFill>
              </a:rPr>
              <a:t>Category 3: Insufficient Food Quantity and Physical Effects</a:t>
            </a:r>
          </a:p>
          <a:p>
            <a:r>
              <a:rPr lang="en-US" dirty="0"/>
              <a:t>5. In the past four weeks, have you or any household member had to eat less than you felt you needed because of not enough food?</a:t>
            </a:r>
          </a:p>
          <a:p>
            <a:r>
              <a:rPr lang="en-US" dirty="0"/>
              <a:t>6. In the past four weeks, have you or any household member had to eat less food in one day because of not enough food?</a:t>
            </a:r>
          </a:p>
          <a:p>
            <a:r>
              <a:rPr lang="en-US" dirty="0"/>
              <a:t>7. In the past four weeks, have you ever run out of food in your household because of a lack of resources to obtain food?</a:t>
            </a:r>
          </a:p>
          <a:p>
            <a:r>
              <a:rPr lang="en-US" dirty="0"/>
              <a:t>8. In the past four weeks, have you or any household member ever gone to bed hungry at night because of not enough food?</a:t>
            </a:r>
          </a:p>
          <a:p>
            <a:r>
              <a:rPr lang="en-US" dirty="0"/>
              <a:t>9. In the past four weeks, have you or any household member ever gone hungry all day and night because of not enough food?</a:t>
            </a:r>
            <a:endParaRPr lang="en-LA" dirty="0"/>
          </a:p>
        </p:txBody>
      </p:sp>
    </p:spTree>
    <p:extLst>
      <p:ext uri="{BB962C8B-B14F-4D97-AF65-F5344CB8AC3E}">
        <p14:creationId xmlns:p14="http://schemas.microsoft.com/office/powerpoint/2010/main" val="2304628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C76C-AF4D-7E41-515F-90D76C1609EB}"/>
              </a:ext>
            </a:extLst>
          </p:cNvPr>
          <p:cNvSpPr>
            <a:spLocks noGrp="1"/>
          </p:cNvSpPr>
          <p:nvPr>
            <p:ph type="title"/>
          </p:nvPr>
        </p:nvSpPr>
        <p:spPr>
          <a:xfrm>
            <a:off x="1069848" y="240632"/>
            <a:ext cx="10058400" cy="753980"/>
          </a:xfrm>
        </p:spPr>
        <p:txBody>
          <a:bodyPr>
            <a:noAutofit/>
          </a:bodyPr>
          <a:lstStyle/>
          <a:p>
            <a:r>
              <a:rPr lang="en-US" sz="4000" dirty="0"/>
              <a:t>4.4. Calculating the HFIAS Score</a:t>
            </a:r>
            <a:endParaRPr lang="en-LA" sz="4000" dirty="0"/>
          </a:p>
        </p:txBody>
      </p:sp>
      <p:sp>
        <p:nvSpPr>
          <p:cNvPr id="3" name="Content Placeholder 2">
            <a:extLst>
              <a:ext uri="{FF2B5EF4-FFF2-40B4-BE49-F238E27FC236}">
                <a16:creationId xmlns:a16="http://schemas.microsoft.com/office/drawing/2014/main" id="{FB626FC5-0CCB-A28B-BF43-50437022FFEB}"/>
              </a:ext>
            </a:extLst>
          </p:cNvPr>
          <p:cNvSpPr>
            <a:spLocks noGrp="1"/>
          </p:cNvSpPr>
          <p:nvPr>
            <p:ph idx="1"/>
          </p:nvPr>
        </p:nvSpPr>
        <p:spPr>
          <a:xfrm>
            <a:off x="1069848" y="994612"/>
            <a:ext cx="10058400" cy="5177588"/>
          </a:xfrm>
          <a:solidFill>
            <a:schemeClr val="accent4">
              <a:lumMod val="20000"/>
              <a:lumOff val="80000"/>
            </a:schemeClr>
          </a:solidFill>
        </p:spPr>
        <p:txBody>
          <a:bodyPr>
            <a:normAutofit/>
          </a:bodyPr>
          <a:lstStyle/>
          <a:p>
            <a:r>
              <a:rPr lang="en-US" dirty="0"/>
              <a:t>There are two main ways to calculate and interpret the HFIAS:</a:t>
            </a:r>
          </a:p>
          <a:p>
            <a:r>
              <a:rPr lang="en-US" dirty="0"/>
              <a:t>1. </a:t>
            </a:r>
            <a:r>
              <a:rPr lang="en-US" b="1" dirty="0"/>
              <a:t>Continuous HFIAS Score:</a:t>
            </a:r>
          </a:p>
          <a:p>
            <a:pPr lvl="1"/>
            <a:r>
              <a:rPr lang="en-US" dirty="0"/>
              <a:t>Each frequency-of-occurrence question is scored as follows:</a:t>
            </a:r>
          </a:p>
          <a:p>
            <a:pPr lvl="1"/>
            <a:r>
              <a:rPr lang="en-US" dirty="0"/>
              <a:t>“No” (to the main question) = 0 points</a:t>
            </a:r>
          </a:p>
          <a:p>
            <a:pPr lvl="1"/>
            <a:r>
              <a:rPr lang="en-US" dirty="0"/>
              <a:t>“Rarely” = 1 point</a:t>
            </a:r>
          </a:p>
          <a:p>
            <a:pPr lvl="1"/>
            <a:r>
              <a:rPr lang="en-US" dirty="0"/>
              <a:t>“Sometimes” = 2 points</a:t>
            </a:r>
          </a:p>
          <a:p>
            <a:pPr lvl="1"/>
            <a:r>
              <a:rPr lang="en-US" dirty="0"/>
              <a:t>“Often” = 3 points</a:t>
            </a:r>
          </a:p>
          <a:p>
            <a:r>
              <a:rPr lang="en-US" dirty="0"/>
              <a:t>o The total HFIAS score for a household is obtained by summing the scores for all 9 follow-up questions.</a:t>
            </a:r>
          </a:p>
          <a:p>
            <a:pPr marL="822960" lvl="3" indent="0">
              <a:buNone/>
            </a:pPr>
            <a:r>
              <a:rPr lang="en-US" dirty="0"/>
              <a:t>o The total score can range from 0 to 27.</a:t>
            </a:r>
          </a:p>
          <a:p>
            <a:pPr marL="822960" lvl="3" indent="0">
              <a:buNone/>
            </a:pPr>
            <a:r>
              <a:rPr lang="en-US" dirty="0"/>
              <a:t>o Lower scores indicate better food security.</a:t>
            </a:r>
          </a:p>
          <a:p>
            <a:pPr marL="822960" lvl="3" indent="0">
              <a:buNone/>
            </a:pPr>
            <a:r>
              <a:rPr lang="en-US" dirty="0"/>
              <a:t>o Higher scores indicate more severe food insecurity. This method is sensitive to small changes over time.</a:t>
            </a:r>
            <a:endParaRPr lang="en-LA" dirty="0"/>
          </a:p>
        </p:txBody>
      </p:sp>
    </p:spTree>
    <p:extLst>
      <p:ext uri="{BB962C8B-B14F-4D97-AF65-F5344CB8AC3E}">
        <p14:creationId xmlns:p14="http://schemas.microsoft.com/office/powerpoint/2010/main" val="1783860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5F77-88E0-3DC3-9A00-731777F8E647}"/>
              </a:ext>
            </a:extLst>
          </p:cNvPr>
          <p:cNvSpPr>
            <a:spLocks noGrp="1"/>
          </p:cNvSpPr>
          <p:nvPr>
            <p:ph type="title"/>
          </p:nvPr>
        </p:nvSpPr>
        <p:spPr>
          <a:xfrm>
            <a:off x="1069848" y="484632"/>
            <a:ext cx="10058400" cy="397684"/>
          </a:xfrm>
        </p:spPr>
        <p:txBody>
          <a:bodyPr>
            <a:noAutofit/>
          </a:bodyPr>
          <a:lstStyle/>
          <a:p>
            <a:r>
              <a:rPr lang="en-US" sz="3600" dirty="0"/>
              <a:t>4.4. 2. Categorical HFIAS Status:</a:t>
            </a:r>
            <a:endParaRPr lang="en-LA" sz="3600" dirty="0"/>
          </a:p>
        </p:txBody>
      </p:sp>
      <p:sp>
        <p:nvSpPr>
          <p:cNvPr id="3" name="Content Placeholder 2">
            <a:extLst>
              <a:ext uri="{FF2B5EF4-FFF2-40B4-BE49-F238E27FC236}">
                <a16:creationId xmlns:a16="http://schemas.microsoft.com/office/drawing/2014/main" id="{E21CD706-A8C8-A5DB-ECB0-936F8567DB79}"/>
              </a:ext>
            </a:extLst>
          </p:cNvPr>
          <p:cNvSpPr>
            <a:spLocks noGrp="1"/>
          </p:cNvSpPr>
          <p:nvPr>
            <p:ph idx="1"/>
          </p:nvPr>
        </p:nvSpPr>
        <p:spPr>
          <a:xfrm>
            <a:off x="1069848" y="1171074"/>
            <a:ext cx="10058400" cy="5001126"/>
          </a:xfrm>
          <a:solidFill>
            <a:schemeClr val="accent4">
              <a:lumMod val="20000"/>
              <a:lumOff val="80000"/>
            </a:schemeClr>
          </a:solidFill>
        </p:spPr>
        <p:txBody>
          <a:bodyPr>
            <a:normAutofit/>
          </a:bodyPr>
          <a:lstStyle/>
          <a:p>
            <a:r>
              <a:rPr lang="en-US" dirty="0"/>
              <a:t>In addition to continuous scores, the HFIAS can also be used to categorize households </a:t>
            </a:r>
            <a:r>
              <a:rPr lang="en-US" b="1" dirty="0">
                <a:solidFill>
                  <a:schemeClr val="accent2"/>
                </a:solidFill>
              </a:rPr>
              <a:t>into 4 levels of food insecurity</a:t>
            </a:r>
            <a:r>
              <a:rPr lang="en-US" dirty="0"/>
              <a:t>:</a:t>
            </a:r>
          </a:p>
          <a:p>
            <a:pPr lvl="1">
              <a:lnSpc>
                <a:spcPct val="150000"/>
              </a:lnSpc>
            </a:pPr>
            <a:r>
              <a:rPr lang="en-US" b="1" dirty="0"/>
              <a:t>Food Secure</a:t>
            </a:r>
            <a:r>
              <a:rPr lang="en-US" dirty="0"/>
              <a:t>: No experience or minimal food anxiety (rarely).</a:t>
            </a:r>
          </a:p>
          <a:p>
            <a:pPr lvl="1">
              <a:lnSpc>
                <a:spcPct val="150000"/>
              </a:lnSpc>
            </a:pPr>
            <a:r>
              <a:rPr lang="en-US" b="1" dirty="0"/>
              <a:t>Mildly Food Insecure</a:t>
            </a:r>
            <a:r>
              <a:rPr lang="en-US" dirty="0"/>
              <a:t>: Worries about food frequently, and/or experiences inadequate food quality (e.g., </a:t>
            </a:r>
            <a:r>
              <a:rPr lang="en-US" b="1" i="1" dirty="0">
                <a:solidFill>
                  <a:srgbClr val="FF0000"/>
                </a:solidFill>
              </a:rPr>
              <a:t>not being able to eat favorite foods, eating less variety, eating unwanted foods</a:t>
            </a:r>
            <a:r>
              <a:rPr lang="en-US" dirty="0"/>
              <a:t>) sometimes or rarely.</a:t>
            </a:r>
          </a:p>
          <a:p>
            <a:pPr lvl="1">
              <a:lnSpc>
                <a:spcPct val="150000"/>
              </a:lnSpc>
            </a:pPr>
            <a:r>
              <a:rPr lang="en-US" b="1" dirty="0"/>
              <a:t>Moderately Food Insecure</a:t>
            </a:r>
            <a:r>
              <a:rPr lang="en-US" dirty="0"/>
              <a:t>: Worries about food frequently, and/or experiences inadequate food quality frequently, and/or begins to experience inadequate food quantity (e.g., </a:t>
            </a:r>
            <a:r>
              <a:rPr lang="en-US" b="1" i="1" dirty="0">
                <a:solidFill>
                  <a:srgbClr val="FF0000"/>
                </a:solidFill>
              </a:rPr>
              <a:t>eating less food than desired, eating fewer meals</a:t>
            </a:r>
            <a:r>
              <a:rPr lang="en-US" dirty="0"/>
              <a:t>) sometimes or rarely.</a:t>
            </a:r>
          </a:p>
          <a:p>
            <a:pPr lvl="1">
              <a:lnSpc>
                <a:spcPct val="150000"/>
              </a:lnSpc>
            </a:pPr>
            <a:r>
              <a:rPr lang="en-US" b="1" dirty="0"/>
              <a:t>Severely Food Insecure</a:t>
            </a:r>
            <a:r>
              <a:rPr lang="en-US" dirty="0"/>
              <a:t>: Experiences of food insecurity frequently, or extreme experiences (e.g., </a:t>
            </a:r>
            <a:r>
              <a:rPr lang="en-US" b="1" i="1" dirty="0">
                <a:solidFill>
                  <a:srgbClr val="FF0000"/>
                </a:solidFill>
              </a:rPr>
              <a:t>running out of food, going to bed hungry, going hungry all day</a:t>
            </a:r>
            <a:r>
              <a:rPr lang="en-US" dirty="0"/>
              <a:t>) even if it occurs infrequently.</a:t>
            </a:r>
            <a:endParaRPr lang="en-LA" dirty="0"/>
          </a:p>
        </p:txBody>
      </p:sp>
    </p:spTree>
    <p:extLst>
      <p:ext uri="{BB962C8B-B14F-4D97-AF65-F5344CB8AC3E}">
        <p14:creationId xmlns:p14="http://schemas.microsoft.com/office/powerpoint/2010/main" val="1782838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5BD3-0115-6FBA-17FF-A902A023E56E}"/>
              </a:ext>
            </a:extLst>
          </p:cNvPr>
          <p:cNvSpPr>
            <a:spLocks noGrp="1"/>
          </p:cNvSpPr>
          <p:nvPr>
            <p:ph type="title"/>
          </p:nvPr>
        </p:nvSpPr>
        <p:spPr>
          <a:xfrm>
            <a:off x="1069848" y="484632"/>
            <a:ext cx="10058400" cy="493936"/>
          </a:xfrm>
        </p:spPr>
        <p:txBody>
          <a:bodyPr>
            <a:normAutofit fontScale="90000"/>
          </a:bodyPr>
          <a:lstStyle/>
          <a:p>
            <a:r>
              <a:rPr lang="en-US" dirty="0"/>
              <a:t>4.5. Importance of HFIAS</a:t>
            </a:r>
            <a:endParaRPr lang="en-LA" dirty="0"/>
          </a:p>
        </p:txBody>
      </p:sp>
      <p:sp>
        <p:nvSpPr>
          <p:cNvPr id="3" name="Content Placeholder 2">
            <a:extLst>
              <a:ext uri="{FF2B5EF4-FFF2-40B4-BE49-F238E27FC236}">
                <a16:creationId xmlns:a16="http://schemas.microsoft.com/office/drawing/2014/main" id="{97F58AFF-FE45-6EB6-D264-57EDC232FB5C}"/>
              </a:ext>
            </a:extLst>
          </p:cNvPr>
          <p:cNvSpPr>
            <a:spLocks noGrp="1"/>
          </p:cNvSpPr>
          <p:nvPr>
            <p:ph idx="1"/>
          </p:nvPr>
        </p:nvSpPr>
        <p:spPr>
          <a:xfrm>
            <a:off x="1069848" y="1379621"/>
            <a:ext cx="10058400" cy="4792579"/>
          </a:xfrm>
          <a:solidFill>
            <a:schemeClr val="accent4">
              <a:lumMod val="20000"/>
              <a:lumOff val="80000"/>
            </a:schemeClr>
          </a:solidFill>
        </p:spPr>
        <p:txBody>
          <a:bodyPr/>
          <a:lstStyle/>
          <a:p>
            <a:r>
              <a:rPr lang="en-US" dirty="0"/>
              <a:t>• </a:t>
            </a:r>
            <a:r>
              <a:rPr lang="en-US" b="1" dirty="0"/>
              <a:t>Measurement of experience</a:t>
            </a:r>
            <a:r>
              <a:rPr lang="en-US" dirty="0"/>
              <a:t>: The HFIAS is a unique tool that measures households’ direct experiences of food insecurity.</a:t>
            </a:r>
          </a:p>
          <a:p>
            <a:r>
              <a:rPr lang="en-US" dirty="0"/>
              <a:t>• </a:t>
            </a:r>
            <a:r>
              <a:rPr lang="en-US" b="1" dirty="0"/>
              <a:t>Severity detection</a:t>
            </a:r>
            <a:r>
              <a:rPr lang="en-US" dirty="0"/>
              <a:t>: It can detect food insecurity at various levels, from mild to severe.</a:t>
            </a:r>
          </a:p>
          <a:p>
            <a:r>
              <a:rPr lang="en-US" dirty="0"/>
              <a:t>• </a:t>
            </a:r>
            <a:r>
              <a:rPr lang="en-US" b="1" dirty="0"/>
              <a:t>Planning and monitoring</a:t>
            </a:r>
            <a:r>
              <a:rPr lang="en-US" dirty="0"/>
              <a:t>: It provides important information for program planning, setting targets, and monitoring changes in food security status over time.</a:t>
            </a:r>
          </a:p>
          <a:p>
            <a:r>
              <a:rPr lang="en-US" dirty="0"/>
              <a:t>• </a:t>
            </a:r>
            <a:r>
              <a:rPr lang="en-US" b="1" dirty="0"/>
              <a:t>Flexibility</a:t>
            </a:r>
            <a:r>
              <a:rPr lang="en-US" dirty="0"/>
              <a:t>: It can be used in both rapidly changing contexts (transient insecurity) and stable situations (chronic insecurity).</a:t>
            </a:r>
          </a:p>
          <a:p>
            <a:r>
              <a:rPr lang="en-US" b="1" dirty="0">
                <a:solidFill>
                  <a:srgbClr val="C00000"/>
                </a:solidFill>
              </a:rPr>
              <a:t>Caution</a:t>
            </a:r>
            <a:r>
              <a:rPr lang="en-US" dirty="0"/>
              <a:t>: HFIAS data can change seasonally. Therefore, if it is to be used to assess the impact of interventions, it is recommended to collect data at the same time of year.</a:t>
            </a:r>
            <a:endParaRPr lang="en-LA" dirty="0"/>
          </a:p>
        </p:txBody>
      </p:sp>
    </p:spTree>
    <p:extLst>
      <p:ext uri="{BB962C8B-B14F-4D97-AF65-F5344CB8AC3E}">
        <p14:creationId xmlns:p14="http://schemas.microsoft.com/office/powerpoint/2010/main" val="257952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E2AF-C1A7-52DA-2693-E9FA62A9B301}"/>
              </a:ext>
            </a:extLst>
          </p:cNvPr>
          <p:cNvSpPr>
            <a:spLocks noGrp="1"/>
          </p:cNvSpPr>
          <p:nvPr>
            <p:ph type="title"/>
          </p:nvPr>
        </p:nvSpPr>
        <p:spPr/>
        <p:txBody>
          <a:bodyPr>
            <a:normAutofit/>
          </a:bodyPr>
          <a:lstStyle/>
          <a:p>
            <a:r>
              <a:rPr lang="en-US" sz="4400" dirty="0"/>
              <a:t>V. Calculating Food Consumption Score (FCS)</a:t>
            </a:r>
            <a:endParaRPr lang="en-LA" sz="4400" dirty="0"/>
          </a:p>
        </p:txBody>
      </p:sp>
      <p:sp>
        <p:nvSpPr>
          <p:cNvPr id="3" name="Content Placeholder 2">
            <a:extLst>
              <a:ext uri="{FF2B5EF4-FFF2-40B4-BE49-F238E27FC236}">
                <a16:creationId xmlns:a16="http://schemas.microsoft.com/office/drawing/2014/main" id="{4A9C0A6D-0B51-C43E-6197-9F8071603EB5}"/>
              </a:ext>
            </a:extLst>
          </p:cNvPr>
          <p:cNvSpPr>
            <a:spLocks noGrp="1"/>
          </p:cNvSpPr>
          <p:nvPr>
            <p:ph idx="1"/>
          </p:nvPr>
        </p:nvSpPr>
        <p:spPr>
          <a:solidFill>
            <a:schemeClr val="accent4">
              <a:lumMod val="20000"/>
              <a:lumOff val="80000"/>
            </a:schemeClr>
          </a:solidFill>
        </p:spPr>
        <p:txBody>
          <a:bodyPr/>
          <a:lstStyle/>
          <a:p>
            <a:pPr>
              <a:lnSpc>
                <a:spcPct val="150000"/>
              </a:lnSpc>
            </a:pPr>
            <a:r>
              <a:rPr lang="en-US" dirty="0"/>
              <a:t>The </a:t>
            </a:r>
            <a:r>
              <a:rPr lang="en-US" b="1" dirty="0"/>
              <a:t>Food Consumption Score (FCS) </a:t>
            </a:r>
            <a:r>
              <a:rPr lang="en-US" dirty="0"/>
              <a:t>is a widely used food security indicator, particularly by the World Food </a:t>
            </a:r>
            <a:r>
              <a:rPr lang="en-US" dirty="0" err="1"/>
              <a:t>Programme</a:t>
            </a:r>
            <a:r>
              <a:rPr lang="en-US" dirty="0"/>
              <a:t> (WFP). It is a composite score based on dietary diversity, frequency of food consumption, and the relative nutritional value of different food groups. The FCS is used as a proxy indicator for calorie availability at the household level.</a:t>
            </a:r>
            <a:endParaRPr lang="en-LA" dirty="0"/>
          </a:p>
          <a:p>
            <a:endParaRPr lang="en-LA" dirty="0"/>
          </a:p>
        </p:txBody>
      </p:sp>
    </p:spTree>
    <p:extLst>
      <p:ext uri="{BB962C8B-B14F-4D97-AF65-F5344CB8AC3E}">
        <p14:creationId xmlns:p14="http://schemas.microsoft.com/office/powerpoint/2010/main" val="3195079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95F1F-3DEE-7B1E-5F0B-01373E9B5723}"/>
              </a:ext>
            </a:extLst>
          </p:cNvPr>
          <p:cNvSpPr>
            <a:spLocks noGrp="1"/>
          </p:cNvSpPr>
          <p:nvPr>
            <p:ph type="title"/>
          </p:nvPr>
        </p:nvSpPr>
        <p:spPr>
          <a:xfrm>
            <a:off x="1069848" y="484632"/>
            <a:ext cx="10058400" cy="670400"/>
          </a:xfrm>
        </p:spPr>
        <p:txBody>
          <a:bodyPr>
            <a:noAutofit/>
          </a:bodyPr>
          <a:lstStyle/>
          <a:p>
            <a:r>
              <a:rPr lang="en-US" sz="4000" dirty="0"/>
              <a:t>5.1. What is FCS?</a:t>
            </a:r>
            <a:endParaRPr lang="en-LA" sz="4000" dirty="0"/>
          </a:p>
        </p:txBody>
      </p:sp>
      <p:sp>
        <p:nvSpPr>
          <p:cNvPr id="3" name="Content Placeholder 2">
            <a:extLst>
              <a:ext uri="{FF2B5EF4-FFF2-40B4-BE49-F238E27FC236}">
                <a16:creationId xmlns:a16="http://schemas.microsoft.com/office/drawing/2014/main" id="{95A1BD7E-874A-0A15-849C-F4AFC534D1AE}"/>
              </a:ext>
            </a:extLst>
          </p:cNvPr>
          <p:cNvSpPr>
            <a:spLocks noGrp="1"/>
          </p:cNvSpPr>
          <p:nvPr>
            <p:ph idx="1"/>
          </p:nvPr>
        </p:nvSpPr>
        <p:spPr>
          <a:xfrm>
            <a:off x="1069847" y="1155032"/>
            <a:ext cx="10689015" cy="5017168"/>
          </a:xfrm>
          <a:solidFill>
            <a:schemeClr val="accent4">
              <a:lumMod val="20000"/>
              <a:lumOff val="80000"/>
            </a:schemeClr>
          </a:solidFill>
        </p:spPr>
        <p:txBody>
          <a:bodyPr/>
          <a:lstStyle/>
          <a:p>
            <a:r>
              <a:rPr lang="en-US" dirty="0"/>
              <a:t>The FCS reflects the typical food consumption patterns of a household over a 7-day period. It helps to classify households into groups: </a:t>
            </a:r>
            <a:r>
              <a:rPr lang="en-US" b="1" dirty="0"/>
              <a:t>poor, borderline, or acceptable food consumption.</a:t>
            </a:r>
          </a:p>
          <a:p>
            <a:r>
              <a:rPr lang="en-US" dirty="0"/>
              <a:t>How to measure and calculate FCS</a:t>
            </a:r>
          </a:p>
          <a:p>
            <a:r>
              <a:rPr lang="en-US" b="1" dirty="0"/>
              <a:t>The FCS calculation involves the following steps:</a:t>
            </a:r>
          </a:p>
          <a:p>
            <a:pPr marL="0" indent="0">
              <a:buNone/>
            </a:pPr>
            <a:endParaRPr lang="lo-LA" dirty="0"/>
          </a:p>
          <a:p>
            <a:pPr marL="0" indent="0">
              <a:buNone/>
            </a:pPr>
            <a:r>
              <a:rPr lang="en-US" b="1" dirty="0">
                <a:solidFill>
                  <a:srgbClr val="FF0000"/>
                </a:solidFill>
              </a:rPr>
              <a:t>Step 1: Collect food frequency data</a:t>
            </a:r>
          </a:p>
          <a:p>
            <a:r>
              <a:rPr lang="en-US" dirty="0"/>
              <a:t>Interview the main person responsible for preparing meals in the household.</a:t>
            </a:r>
          </a:p>
          <a:p>
            <a:r>
              <a:rPr lang="en-US" dirty="0"/>
              <a:t>Ask the household how many days each food item was consumed by the household in the past 7 days.</a:t>
            </a:r>
          </a:p>
          <a:p>
            <a:r>
              <a:rPr lang="en-US" dirty="0"/>
              <a:t>There are usually 8 main food groups (plus side dishes). The sub-food items within each group should be adjusted to reflect local dietary patterns.</a:t>
            </a:r>
            <a:endParaRPr lang="en-LA" dirty="0"/>
          </a:p>
        </p:txBody>
      </p:sp>
    </p:spTree>
    <p:extLst>
      <p:ext uri="{BB962C8B-B14F-4D97-AF65-F5344CB8AC3E}">
        <p14:creationId xmlns:p14="http://schemas.microsoft.com/office/powerpoint/2010/main" val="2483158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E6F0-7D4F-8FE8-7F6C-13C1CB73F0E9}"/>
              </a:ext>
            </a:extLst>
          </p:cNvPr>
          <p:cNvSpPr>
            <a:spLocks noGrp="1"/>
          </p:cNvSpPr>
          <p:nvPr>
            <p:ph type="title"/>
          </p:nvPr>
        </p:nvSpPr>
        <p:spPr>
          <a:xfrm>
            <a:off x="732962" y="260043"/>
            <a:ext cx="10945893" cy="558105"/>
          </a:xfrm>
        </p:spPr>
        <p:txBody>
          <a:bodyPr>
            <a:normAutofit fontScale="90000"/>
          </a:bodyPr>
          <a:lstStyle/>
          <a:p>
            <a:r>
              <a:rPr lang="en-US" sz="2800" dirty="0"/>
              <a:t>5.2. Main food groups and examples (may be adjusted according to circumstances):</a:t>
            </a:r>
            <a:endParaRPr lang="en-LA" sz="2800" dirty="0"/>
          </a:p>
        </p:txBody>
      </p:sp>
      <p:sp>
        <p:nvSpPr>
          <p:cNvPr id="3" name="Content Placeholder 2">
            <a:extLst>
              <a:ext uri="{FF2B5EF4-FFF2-40B4-BE49-F238E27FC236}">
                <a16:creationId xmlns:a16="http://schemas.microsoft.com/office/drawing/2014/main" id="{C8279AF9-6E82-043C-FC72-71C223E0471C}"/>
              </a:ext>
            </a:extLst>
          </p:cNvPr>
          <p:cNvSpPr>
            <a:spLocks noGrp="1"/>
          </p:cNvSpPr>
          <p:nvPr>
            <p:ph idx="1"/>
          </p:nvPr>
        </p:nvSpPr>
        <p:spPr>
          <a:xfrm>
            <a:off x="732963" y="1042737"/>
            <a:ext cx="10395285" cy="5129463"/>
          </a:xfrm>
          <a:solidFill>
            <a:schemeClr val="accent4">
              <a:lumMod val="20000"/>
              <a:lumOff val="80000"/>
            </a:schemeClr>
          </a:solidFill>
        </p:spPr>
        <p:txBody>
          <a:bodyPr/>
          <a:lstStyle/>
          <a:p>
            <a:r>
              <a:rPr lang="en-US" dirty="0"/>
              <a:t>1. </a:t>
            </a:r>
            <a:r>
              <a:rPr lang="en-US" b="1" dirty="0"/>
              <a:t>Grains, tubers, tubers, and raw bananas</a:t>
            </a:r>
            <a:r>
              <a:rPr lang="en-US" dirty="0"/>
              <a:t>: rice, crackers, potatoes, sweet potatoes, raw bananas, wet rice, noodles, rice cakes, bread.</a:t>
            </a:r>
          </a:p>
          <a:p>
            <a:r>
              <a:rPr lang="en-US" dirty="0"/>
              <a:t>2. </a:t>
            </a:r>
            <a:r>
              <a:rPr lang="en-US" b="1" dirty="0"/>
              <a:t>Beans, nuts, and seeds</a:t>
            </a:r>
            <a:r>
              <a:rPr lang="en-US" dirty="0"/>
              <a:t>: peanuts, soybeans, green beans, soybeans, peanuts, sesame seeds.</a:t>
            </a:r>
          </a:p>
          <a:p>
            <a:r>
              <a:rPr lang="en-US" dirty="0"/>
              <a:t>3. </a:t>
            </a:r>
            <a:r>
              <a:rPr lang="en-US" b="1" dirty="0"/>
              <a:t>Vegetables</a:t>
            </a:r>
            <a:r>
              <a:rPr lang="en-US" dirty="0"/>
              <a:t>: leafy greens, other vegetables, spinach, cucumber, cabbage.</a:t>
            </a:r>
          </a:p>
          <a:p>
            <a:r>
              <a:rPr lang="en-US" dirty="0"/>
              <a:t>4. </a:t>
            </a:r>
            <a:r>
              <a:rPr lang="en-US" b="1" dirty="0"/>
              <a:t>Fruits</a:t>
            </a:r>
            <a:r>
              <a:rPr lang="en-US" dirty="0"/>
              <a:t>: bananas, mangoes, papayas, watermelons, pineapples.</a:t>
            </a:r>
          </a:p>
          <a:p>
            <a:r>
              <a:rPr lang="en-US" dirty="0"/>
              <a:t>5. </a:t>
            </a:r>
            <a:r>
              <a:rPr lang="en-US" b="1" dirty="0"/>
              <a:t>Meat, fish, poultry, and eggs</a:t>
            </a:r>
            <a:r>
              <a:rPr lang="en-US" dirty="0"/>
              <a:t>: beef, pork, chicken, duck, all types of fish, eggs.</a:t>
            </a:r>
          </a:p>
          <a:p>
            <a:r>
              <a:rPr lang="en-US" dirty="0"/>
              <a:t>6. </a:t>
            </a:r>
            <a:r>
              <a:rPr lang="en-US" b="1" dirty="0"/>
              <a:t>Milk and dairy products</a:t>
            </a:r>
            <a:r>
              <a:rPr lang="en-US" dirty="0"/>
              <a:t>: fresh milk, condensed milk, powdered milk, yogurt, cheese.</a:t>
            </a:r>
          </a:p>
          <a:p>
            <a:r>
              <a:rPr lang="en-US" dirty="0"/>
              <a:t>7. </a:t>
            </a:r>
            <a:r>
              <a:rPr lang="en-US" b="1" dirty="0"/>
              <a:t>Oils and Fat</a:t>
            </a:r>
            <a:r>
              <a:rPr lang="en-US" dirty="0"/>
              <a:t>s: Vegetable Oil, Lard, Butter.</a:t>
            </a:r>
          </a:p>
          <a:p>
            <a:r>
              <a:rPr lang="en-US" dirty="0"/>
              <a:t>8. </a:t>
            </a:r>
            <a:r>
              <a:rPr lang="en-US" b="1" dirty="0"/>
              <a:t>Sugars and Sweets</a:t>
            </a:r>
            <a:r>
              <a:rPr lang="en-US" dirty="0"/>
              <a:t>: Sugar, Sweets, Soft Drinks.</a:t>
            </a:r>
          </a:p>
          <a:p>
            <a:r>
              <a:rPr lang="en-US" dirty="0"/>
              <a:t>9. </a:t>
            </a:r>
            <a:r>
              <a:rPr lang="en-US" b="1" dirty="0"/>
              <a:t>Condiments</a:t>
            </a:r>
            <a:r>
              <a:rPr lang="en-US" dirty="0"/>
              <a:t>: Salt, Fish Sauce, Lemon Juice, Herbs, Spices (sometimes not included in the score).</a:t>
            </a:r>
            <a:endParaRPr lang="en-LA" dirty="0"/>
          </a:p>
        </p:txBody>
      </p:sp>
    </p:spTree>
    <p:extLst>
      <p:ext uri="{BB962C8B-B14F-4D97-AF65-F5344CB8AC3E}">
        <p14:creationId xmlns:p14="http://schemas.microsoft.com/office/powerpoint/2010/main" val="424842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4B40-A0AD-8499-3A0B-4AC9EBFAD824}"/>
              </a:ext>
            </a:extLst>
          </p:cNvPr>
          <p:cNvSpPr>
            <a:spLocks noGrp="1"/>
          </p:cNvSpPr>
          <p:nvPr>
            <p:ph type="title"/>
          </p:nvPr>
        </p:nvSpPr>
        <p:spPr>
          <a:xfrm>
            <a:off x="1069848" y="484632"/>
            <a:ext cx="10865478" cy="1609344"/>
          </a:xfrm>
        </p:spPr>
        <p:txBody>
          <a:bodyPr>
            <a:normAutofit/>
          </a:bodyPr>
          <a:lstStyle/>
          <a:p>
            <a:r>
              <a:rPr lang="en-US" sz="4000" dirty="0"/>
              <a:t>5.3. Step 2: Group foods and set maximum frequency</a:t>
            </a:r>
            <a:endParaRPr lang="en-LA" sz="4000" dirty="0"/>
          </a:p>
        </p:txBody>
      </p:sp>
      <p:sp>
        <p:nvSpPr>
          <p:cNvPr id="3" name="Content Placeholder 2">
            <a:extLst>
              <a:ext uri="{FF2B5EF4-FFF2-40B4-BE49-F238E27FC236}">
                <a16:creationId xmlns:a16="http://schemas.microsoft.com/office/drawing/2014/main" id="{06AF7B74-2C93-BF4F-8855-46A3097DB5FA}"/>
              </a:ext>
            </a:extLst>
          </p:cNvPr>
          <p:cNvSpPr>
            <a:spLocks noGrp="1"/>
          </p:cNvSpPr>
          <p:nvPr>
            <p:ph idx="1"/>
          </p:nvPr>
        </p:nvSpPr>
        <p:spPr>
          <a:solidFill>
            <a:schemeClr val="accent4">
              <a:lumMod val="20000"/>
              <a:lumOff val="80000"/>
            </a:schemeClr>
          </a:solidFill>
        </p:spPr>
        <p:txBody>
          <a:bodyPr/>
          <a:lstStyle/>
          <a:p>
            <a:pPr algn="l" rtl="0">
              <a:lnSpc>
                <a:spcPct val="150000"/>
              </a:lnSpc>
            </a:pPr>
            <a:r>
              <a:rPr lang="en-US" sz="2400" dirty="0">
                <a:solidFill>
                  <a:srgbClr val="3C4043"/>
                </a:solidFill>
                <a:effectLst/>
              </a:rPr>
              <a:t> Sum the frequency of consumption of food items belonging to the same food group. • Set the maximum value (recoding): </a:t>
            </a:r>
          </a:p>
          <a:p>
            <a:pPr algn="l" rtl="0">
              <a:lnSpc>
                <a:spcPct val="150000"/>
              </a:lnSpc>
            </a:pPr>
            <a:r>
              <a:rPr lang="en-US" sz="2400" dirty="0">
                <a:solidFill>
                  <a:srgbClr val="3C4043"/>
                </a:solidFill>
                <a:effectLst/>
              </a:rPr>
              <a:t>If the total frequency of a food group exceeds 7 days (e.g., eat rice every day + Chinese noodles every day = 14 days), change the value to 7. </a:t>
            </a:r>
            <a:endParaRPr lang="lo-LA" sz="2400" dirty="0">
              <a:solidFill>
                <a:srgbClr val="3C4043"/>
              </a:solidFill>
              <a:effectLst/>
            </a:endParaRPr>
          </a:p>
          <a:p>
            <a:pPr algn="l" rtl="0">
              <a:lnSpc>
                <a:spcPct val="150000"/>
              </a:lnSpc>
            </a:pPr>
            <a:r>
              <a:rPr lang="en-US" sz="2400" dirty="0">
                <a:solidFill>
                  <a:srgbClr val="3C4043"/>
                </a:solidFill>
                <a:effectLst/>
              </a:rPr>
              <a:t>This prevents any one food group from being overly influential.</a:t>
            </a:r>
          </a:p>
          <a:p>
            <a:endParaRPr lang="en-LA" dirty="0"/>
          </a:p>
        </p:txBody>
      </p:sp>
    </p:spTree>
    <p:extLst>
      <p:ext uri="{BB962C8B-B14F-4D97-AF65-F5344CB8AC3E}">
        <p14:creationId xmlns:p14="http://schemas.microsoft.com/office/powerpoint/2010/main" val="924363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B88A-955D-6C54-DC47-58EDD30036CD}"/>
              </a:ext>
            </a:extLst>
          </p:cNvPr>
          <p:cNvSpPr>
            <a:spLocks noGrp="1"/>
          </p:cNvSpPr>
          <p:nvPr>
            <p:ph type="title"/>
          </p:nvPr>
        </p:nvSpPr>
        <p:spPr>
          <a:xfrm>
            <a:off x="224589" y="484632"/>
            <a:ext cx="10903659" cy="734568"/>
          </a:xfrm>
        </p:spPr>
        <p:txBody>
          <a:bodyPr>
            <a:noAutofit/>
          </a:bodyPr>
          <a:lstStyle/>
          <a:p>
            <a:r>
              <a:rPr lang="en-US" sz="4000" dirty="0"/>
              <a:t>5.4. Step 3: Multiply the weight of each food group</a:t>
            </a:r>
            <a:endParaRPr lang="en-LA" sz="4000" dirty="0"/>
          </a:p>
        </p:txBody>
      </p:sp>
      <p:sp>
        <p:nvSpPr>
          <p:cNvPr id="3" name="Content Placeholder 2">
            <a:extLst>
              <a:ext uri="{FF2B5EF4-FFF2-40B4-BE49-F238E27FC236}">
                <a16:creationId xmlns:a16="http://schemas.microsoft.com/office/drawing/2014/main" id="{EB20E242-A4E1-58D9-8365-8007FDA6F593}"/>
              </a:ext>
            </a:extLst>
          </p:cNvPr>
          <p:cNvSpPr>
            <a:spLocks noGrp="1"/>
          </p:cNvSpPr>
          <p:nvPr>
            <p:ph idx="1"/>
          </p:nvPr>
        </p:nvSpPr>
        <p:spPr>
          <a:xfrm>
            <a:off x="1069848" y="1475874"/>
            <a:ext cx="10058400" cy="4696326"/>
          </a:xfrm>
          <a:solidFill>
            <a:schemeClr val="accent4">
              <a:lumMod val="20000"/>
              <a:lumOff val="80000"/>
            </a:schemeClr>
          </a:solidFill>
        </p:spPr>
        <p:txBody>
          <a:bodyPr>
            <a:normAutofit/>
          </a:bodyPr>
          <a:lstStyle/>
          <a:p>
            <a:r>
              <a:rPr lang="en-US" dirty="0"/>
              <a:t>Each food group has a different weight based on its nutrient density. These weights are standardized by WFP:</a:t>
            </a:r>
          </a:p>
          <a:p>
            <a:r>
              <a:rPr lang="en-US" dirty="0"/>
              <a:t>Grains, legumes: 2</a:t>
            </a:r>
          </a:p>
          <a:p>
            <a:r>
              <a:rPr lang="en-US" dirty="0"/>
              <a:t>Beans, nuts, seeds: 3</a:t>
            </a:r>
          </a:p>
          <a:p>
            <a:r>
              <a:rPr lang="en-US" dirty="0"/>
              <a:t>Vegetables: 1</a:t>
            </a:r>
          </a:p>
          <a:p>
            <a:r>
              <a:rPr lang="en-US" dirty="0"/>
              <a:t>Fruits: 1</a:t>
            </a:r>
          </a:p>
          <a:p>
            <a:r>
              <a:rPr lang="en-US" dirty="0"/>
              <a:t>Meat, fish, poultry, eggs: 4</a:t>
            </a:r>
          </a:p>
          <a:p>
            <a:r>
              <a:rPr lang="en-US" dirty="0"/>
              <a:t>Milk and dairy products: 4</a:t>
            </a:r>
          </a:p>
          <a:p>
            <a:r>
              <a:rPr lang="en-US" dirty="0"/>
              <a:t>Oils and fats: 0.5</a:t>
            </a:r>
          </a:p>
          <a:p>
            <a:r>
              <a:rPr lang="en-US" dirty="0"/>
              <a:t>Sugars and sweeteners: 0.5</a:t>
            </a:r>
          </a:p>
          <a:p>
            <a:r>
              <a:rPr lang="en-US" dirty="0"/>
              <a:t>Condiments: 0 (no weight, does not count in the overall score)</a:t>
            </a:r>
            <a:endParaRPr lang="en-LA" dirty="0"/>
          </a:p>
        </p:txBody>
      </p:sp>
    </p:spTree>
    <p:extLst>
      <p:ext uri="{BB962C8B-B14F-4D97-AF65-F5344CB8AC3E}">
        <p14:creationId xmlns:p14="http://schemas.microsoft.com/office/powerpoint/2010/main" val="252798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3F8F-1860-CAE2-2FFB-E9AC9890729A}"/>
              </a:ext>
            </a:extLst>
          </p:cNvPr>
          <p:cNvSpPr>
            <a:spLocks noGrp="1"/>
          </p:cNvSpPr>
          <p:nvPr>
            <p:ph type="title"/>
          </p:nvPr>
        </p:nvSpPr>
        <p:spPr>
          <a:xfrm>
            <a:off x="838200" y="343860"/>
            <a:ext cx="10515600" cy="923348"/>
          </a:xfrm>
        </p:spPr>
        <p:txBody>
          <a:bodyPr>
            <a:noAutofit/>
          </a:bodyPr>
          <a:lstStyle/>
          <a:p>
            <a:r>
              <a:rPr lang="en-US" sz="3600" dirty="0">
                <a:solidFill>
                  <a:srgbClr val="C00000"/>
                </a:solidFill>
              </a:rPr>
              <a:t>Lesson overviews   (this is the outline of this lesson)</a:t>
            </a:r>
          </a:p>
        </p:txBody>
      </p:sp>
      <p:sp>
        <p:nvSpPr>
          <p:cNvPr id="3" name="Content Placeholder 2">
            <a:extLst>
              <a:ext uri="{FF2B5EF4-FFF2-40B4-BE49-F238E27FC236}">
                <a16:creationId xmlns:a16="http://schemas.microsoft.com/office/drawing/2014/main" id="{265FA85B-B586-7B95-1D60-38418F4972EC}"/>
              </a:ext>
            </a:extLst>
          </p:cNvPr>
          <p:cNvSpPr>
            <a:spLocks noGrp="1"/>
          </p:cNvSpPr>
          <p:nvPr>
            <p:ph idx="1"/>
          </p:nvPr>
        </p:nvSpPr>
        <p:spPr>
          <a:xfrm>
            <a:off x="838200" y="1288474"/>
            <a:ext cx="10515600" cy="4888489"/>
          </a:xfrm>
        </p:spPr>
        <p:txBody>
          <a:bodyPr/>
          <a:lstStyle/>
          <a:p>
            <a:pPr marL="0" indent="0">
              <a:buNone/>
            </a:pPr>
            <a:r>
              <a:rPr lang="en-US" sz="2800" dirty="0"/>
              <a:t>In this lesson, learners will learn about:</a:t>
            </a:r>
          </a:p>
          <a:p>
            <a:pPr marL="0" indent="0">
              <a:buNone/>
            </a:pPr>
            <a:endParaRPr lang="en-US" dirty="0"/>
          </a:p>
        </p:txBody>
      </p:sp>
      <p:sp>
        <p:nvSpPr>
          <p:cNvPr id="4" name="Slide Number Placeholder 3">
            <a:extLst>
              <a:ext uri="{FF2B5EF4-FFF2-40B4-BE49-F238E27FC236}">
                <a16:creationId xmlns:a16="http://schemas.microsoft.com/office/drawing/2014/main" id="{9CCEDF13-BC08-3E4F-426B-E20DC5B84A2F}"/>
              </a:ext>
            </a:extLst>
          </p:cNvPr>
          <p:cNvSpPr>
            <a:spLocks noGrp="1"/>
          </p:cNvSpPr>
          <p:nvPr>
            <p:ph type="sldNum" sz="quarter" idx="12"/>
          </p:nvPr>
        </p:nvSpPr>
        <p:spPr/>
        <p:txBody>
          <a:bodyPr/>
          <a:lstStyle/>
          <a:p>
            <a:fld id="{BB7217B5-ED1B-4422-BB90-71357A4EBF56}" type="slidenum">
              <a:rPr lang="en-US" smtClean="0"/>
              <a:pPr/>
              <a:t>4</a:t>
            </a:fld>
            <a:endParaRPr lang="en-US"/>
          </a:p>
        </p:txBody>
      </p:sp>
      <p:sp>
        <p:nvSpPr>
          <p:cNvPr id="5" name="Content Placeholder 2">
            <a:extLst>
              <a:ext uri="{FF2B5EF4-FFF2-40B4-BE49-F238E27FC236}">
                <a16:creationId xmlns:a16="http://schemas.microsoft.com/office/drawing/2014/main" id="{76B5650F-20FF-8476-5A3C-CC6306F06646}"/>
              </a:ext>
            </a:extLst>
          </p:cNvPr>
          <p:cNvSpPr txBox="1">
            <a:spLocks/>
          </p:cNvSpPr>
          <p:nvPr/>
        </p:nvSpPr>
        <p:spPr>
          <a:xfrm>
            <a:off x="838200" y="1744294"/>
            <a:ext cx="10515600" cy="4893574"/>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50000"/>
              </a:lnSpc>
              <a:buFont typeface="+mj-lt"/>
              <a:buAutoNum type="arabicPeriod"/>
            </a:pPr>
            <a:r>
              <a:rPr lang="en-US" sz="4000" b="1" dirty="0">
                <a:effectLst/>
                <a:latin typeface="+mj-lt"/>
                <a:ea typeface="Times New Roman" panose="02020603050405020304" pitchFamily="18" charset="0"/>
                <a:cs typeface="Phetsarath OT" panose="02000500000000000000" pitchFamily="2" charset="77"/>
              </a:rPr>
              <a:t> </a:t>
            </a:r>
            <a:r>
              <a:rPr lang="en-US" sz="2600" b="1" dirty="0">
                <a:latin typeface="+mj-lt"/>
                <a:ea typeface="Times New Roman" panose="02020603050405020304" pitchFamily="18" charset="0"/>
                <a:cs typeface="Saysettha OT" panose="020B0504020207020204" pitchFamily="34" charset="-34"/>
              </a:rPr>
              <a:t>different assessment methods to identify food and nutrition security and its </a:t>
            </a:r>
            <a:r>
              <a:rPr lang="en-LA" sz="2600" b="1" dirty="0">
                <a:effectLst/>
                <a:latin typeface="+mj-lt"/>
                <a:ea typeface="Times New Roman" panose="02020603050405020304" pitchFamily="18" charset="0"/>
                <a:cs typeface="Saysettha OT" panose="020B0504020207020204" pitchFamily="34" charset="-34"/>
              </a:rPr>
              <a:t>Importance</a:t>
            </a:r>
          </a:p>
          <a:p>
            <a:pPr marL="514350" indent="-514350">
              <a:lnSpc>
                <a:spcPct val="150000"/>
              </a:lnSpc>
              <a:buFont typeface="+mj-lt"/>
              <a:buAutoNum type="arabicPeriod"/>
            </a:pPr>
            <a:r>
              <a:rPr lang="en-US" sz="2600" b="1" kern="0" dirty="0">
                <a:latin typeface="+mj-lt"/>
                <a:ea typeface="Times New Roman" panose="02020603050405020304" pitchFamily="18" charset="0"/>
                <a:cs typeface="Saysettha OT" panose="020B0504020207020204" pitchFamily="34" charset="-34"/>
              </a:rPr>
              <a:t>Understand limitation and advantage the assessment method to design interventions</a:t>
            </a:r>
            <a:endParaRPr lang="lo-LA" sz="2600" b="1" dirty="0">
              <a:latin typeface="+mj-lt"/>
              <a:cs typeface="Saysettha OT" panose="020B0504020207020204" pitchFamily="34" charset="-34"/>
            </a:endParaRPr>
          </a:p>
        </p:txBody>
      </p:sp>
    </p:spTree>
    <p:extLst>
      <p:ext uri="{BB962C8B-B14F-4D97-AF65-F5344CB8AC3E}">
        <p14:creationId xmlns:p14="http://schemas.microsoft.com/office/powerpoint/2010/main" val="2423066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1BBF-9874-04C4-5D6F-4B6E7894EA55}"/>
              </a:ext>
            </a:extLst>
          </p:cNvPr>
          <p:cNvSpPr>
            <a:spLocks noGrp="1"/>
          </p:cNvSpPr>
          <p:nvPr>
            <p:ph type="title"/>
          </p:nvPr>
        </p:nvSpPr>
        <p:spPr/>
        <p:txBody>
          <a:bodyPr/>
          <a:lstStyle/>
          <a:p>
            <a:r>
              <a:rPr lang="en-US" dirty="0"/>
              <a:t>5.5. Calculation example:</a:t>
            </a:r>
            <a:endParaRPr lang="en-LA" dirty="0"/>
          </a:p>
        </p:txBody>
      </p:sp>
      <p:graphicFrame>
        <p:nvGraphicFramePr>
          <p:cNvPr id="4" name="Content Placeholder 3">
            <a:extLst>
              <a:ext uri="{FF2B5EF4-FFF2-40B4-BE49-F238E27FC236}">
                <a16:creationId xmlns:a16="http://schemas.microsoft.com/office/drawing/2014/main" id="{9B8B2E28-047A-64D8-F0A6-B1FD494A6DB4}"/>
              </a:ext>
            </a:extLst>
          </p:cNvPr>
          <p:cNvGraphicFramePr>
            <a:graphicFrameLocks noGrp="1"/>
          </p:cNvGraphicFramePr>
          <p:nvPr>
            <p:ph idx="1"/>
            <p:extLst>
              <p:ext uri="{D42A27DB-BD31-4B8C-83A1-F6EECF244321}">
                <p14:modId xmlns:p14="http://schemas.microsoft.com/office/powerpoint/2010/main" val="3417620048"/>
              </p:ext>
            </p:extLst>
          </p:nvPr>
        </p:nvGraphicFramePr>
        <p:xfrm>
          <a:off x="657726" y="2006226"/>
          <a:ext cx="10299033" cy="3903828"/>
        </p:xfrm>
        <a:graphic>
          <a:graphicData uri="http://schemas.openxmlformats.org/drawingml/2006/table">
            <a:tbl>
              <a:tblPr firstRow="1" firstCol="1" bandRow="1">
                <a:tableStyleId>{5C22544A-7EE6-4342-B048-85BDC9FD1C3A}</a:tableStyleId>
              </a:tblPr>
              <a:tblGrid>
                <a:gridCol w="2389769">
                  <a:extLst>
                    <a:ext uri="{9D8B030D-6E8A-4147-A177-3AD203B41FA5}">
                      <a16:colId xmlns:a16="http://schemas.microsoft.com/office/drawing/2014/main" val="2759335239"/>
                    </a:ext>
                  </a:extLst>
                </a:gridCol>
                <a:gridCol w="2389769">
                  <a:extLst>
                    <a:ext uri="{9D8B030D-6E8A-4147-A177-3AD203B41FA5}">
                      <a16:colId xmlns:a16="http://schemas.microsoft.com/office/drawing/2014/main" val="735597176"/>
                    </a:ext>
                  </a:extLst>
                </a:gridCol>
                <a:gridCol w="1965020">
                  <a:extLst>
                    <a:ext uri="{9D8B030D-6E8A-4147-A177-3AD203B41FA5}">
                      <a16:colId xmlns:a16="http://schemas.microsoft.com/office/drawing/2014/main" val="3452178742"/>
                    </a:ext>
                  </a:extLst>
                </a:gridCol>
                <a:gridCol w="3554475">
                  <a:extLst>
                    <a:ext uri="{9D8B030D-6E8A-4147-A177-3AD203B41FA5}">
                      <a16:colId xmlns:a16="http://schemas.microsoft.com/office/drawing/2014/main" val="2735652674"/>
                    </a:ext>
                  </a:extLst>
                </a:gridCol>
              </a:tblGrid>
              <a:tr h="927854">
                <a:tc>
                  <a:txBody>
                    <a:bodyPr/>
                    <a:lstStyle/>
                    <a:p>
                      <a:pPr algn="ctr"/>
                      <a:r>
                        <a:rPr lang="en-US" sz="2000" kern="100" dirty="0">
                          <a:effectLst/>
                          <a:latin typeface="+mj-lt"/>
                          <a:ea typeface="Times New Roman" panose="02020603050405020304" pitchFamily="18" charset="0"/>
                          <a:cs typeface="Cordia New" panose="020B0304020202020204" pitchFamily="34" charset="-34"/>
                        </a:rPr>
                        <a:t>Food groups</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US" sz="2000" kern="100" dirty="0">
                          <a:effectLst/>
                          <a:latin typeface="+mj-lt"/>
                        </a:rPr>
                        <a:t>Frequency of food consumption</a:t>
                      </a:r>
                      <a:r>
                        <a:rPr lang="lo-LA" sz="2000" kern="100" dirty="0">
                          <a:effectLst/>
                          <a:latin typeface="+mj-lt"/>
                        </a:rPr>
                        <a:t> </a:t>
                      </a:r>
                      <a:r>
                        <a:rPr lang="en-US" sz="2000" kern="100" dirty="0">
                          <a:effectLst/>
                          <a:latin typeface="+mj-lt"/>
                        </a:rPr>
                        <a:t>(F)</a:t>
                      </a:r>
                      <a:endParaRPr lang="en-LA" sz="2000" kern="100" dirty="0">
                        <a:effectLst/>
                        <a:latin typeface="+mj-lt"/>
                      </a:endParaRPr>
                    </a:p>
                    <a:p>
                      <a:pPr algn="ctr"/>
                      <a:r>
                        <a:rPr lang="lo-LA" sz="2000" kern="100" dirty="0">
                          <a:effectLst/>
                          <a:latin typeface="+mj-lt"/>
                        </a:rPr>
                        <a:t>(</a:t>
                      </a:r>
                      <a:r>
                        <a:rPr lang="en-US" sz="2000" kern="100" dirty="0">
                          <a:effectLst/>
                          <a:latin typeface="+mj-lt"/>
                        </a:rPr>
                        <a:t>in</a:t>
                      </a:r>
                      <a:r>
                        <a:rPr lang="lo-LA" sz="2000" kern="100" dirty="0">
                          <a:effectLst/>
                          <a:latin typeface="+mj-lt"/>
                        </a:rPr>
                        <a:t> </a:t>
                      </a:r>
                      <a:r>
                        <a:rPr lang="en-LA" sz="2000" kern="100" dirty="0">
                          <a:effectLst/>
                          <a:latin typeface="+mj-lt"/>
                        </a:rPr>
                        <a:t>7 </a:t>
                      </a:r>
                      <a:r>
                        <a:rPr lang="en-US" sz="2000" kern="100" dirty="0">
                          <a:effectLst/>
                          <a:latin typeface="+mj-lt"/>
                        </a:rPr>
                        <a:t>days</a:t>
                      </a:r>
                      <a:r>
                        <a:rPr lang="lo-LA" sz="2000" kern="100" dirty="0">
                          <a:effectLst/>
                          <a:latin typeface="+mj-lt"/>
                        </a:rPr>
                        <a:t>)</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US" sz="2000" kern="100" dirty="0">
                          <a:effectLst/>
                          <a:latin typeface="+mj-lt"/>
                          <a:ea typeface="Times New Roman" panose="02020603050405020304" pitchFamily="18" charset="0"/>
                          <a:cs typeface="Cordia New" panose="020B0304020202020204" pitchFamily="34" charset="-34"/>
                        </a:rPr>
                        <a:t>Weight (W)</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US" sz="2000" kern="100" dirty="0">
                          <a:effectLst/>
                          <a:latin typeface="+mj-lt"/>
                        </a:rPr>
                        <a:t>Scores</a:t>
                      </a:r>
                      <a:endParaRPr lang="en-LA" sz="2000" kern="100" dirty="0">
                        <a:effectLst/>
                        <a:latin typeface="+mj-lt"/>
                      </a:endParaRPr>
                    </a:p>
                    <a:p>
                      <a:pPr algn="ctr"/>
                      <a:r>
                        <a:rPr lang="lo-LA" sz="2000" kern="100" dirty="0">
                          <a:effectLst/>
                          <a:latin typeface="+mj-lt"/>
                        </a:rPr>
                        <a:t>(</a:t>
                      </a:r>
                      <a:r>
                        <a:rPr lang="en-US" sz="2000" kern="100" dirty="0">
                          <a:effectLst/>
                          <a:latin typeface="+mj-lt"/>
                        </a:rPr>
                        <a:t>F</a:t>
                      </a:r>
                      <a:r>
                        <a:rPr lang="lo-LA" sz="2000" kern="100" dirty="0">
                          <a:effectLst/>
                          <a:latin typeface="+mj-lt"/>
                        </a:rPr>
                        <a:t> </a:t>
                      </a:r>
                      <a:r>
                        <a:rPr lang="en-LA" sz="2000" kern="100" dirty="0">
                          <a:effectLst/>
                          <a:latin typeface="+mj-lt"/>
                        </a:rPr>
                        <a:t>x W</a:t>
                      </a:r>
                      <a:r>
                        <a:rPr lang="lo-LA" sz="2000" kern="100" dirty="0">
                          <a:effectLst/>
                          <a:latin typeface="+mj-lt"/>
                        </a:rPr>
                        <a:t>)</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1007995786"/>
                  </a:ext>
                </a:extLst>
              </a:tr>
              <a:tr h="330042">
                <a:tc>
                  <a:txBody>
                    <a:bodyPr/>
                    <a:lstStyle/>
                    <a:p>
                      <a:pPr algn="ctr"/>
                      <a:r>
                        <a:rPr lang="en-US" sz="2000" b="0" dirty="0">
                          <a:latin typeface="+mj-lt"/>
                        </a:rPr>
                        <a:t>Grains, legumes</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7</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2</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7×2=1</a:t>
                      </a:r>
                      <a:r>
                        <a:rPr lang="en-US" sz="2000" kern="100">
                          <a:effectLst/>
                          <a:latin typeface="+mj-lt"/>
                        </a:rPr>
                        <a:t>4</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486817167"/>
                  </a:ext>
                </a:extLst>
              </a:tr>
              <a:tr h="330042">
                <a:tc>
                  <a:txBody>
                    <a:bodyPr/>
                    <a:lstStyle/>
                    <a:p>
                      <a:pPr algn="ctr"/>
                      <a:r>
                        <a:rPr lang="en-US" sz="2000" b="0" dirty="0">
                          <a:latin typeface="+mj-lt"/>
                        </a:rPr>
                        <a:t>Beans, nuts, seeds</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3</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3</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3×3=9</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943802384"/>
                  </a:ext>
                </a:extLst>
              </a:tr>
              <a:tr h="330042">
                <a:tc>
                  <a:txBody>
                    <a:bodyPr/>
                    <a:lstStyle/>
                    <a:p>
                      <a:pPr algn="ctr"/>
                      <a:r>
                        <a:rPr lang="en-US" sz="2000" b="0" kern="100" dirty="0">
                          <a:effectLst/>
                          <a:latin typeface="+mj-lt"/>
                          <a:ea typeface="Times New Roman" panose="02020603050405020304" pitchFamily="18" charset="0"/>
                          <a:cs typeface="Cordia New" panose="020B0304020202020204" pitchFamily="34" charset="-34"/>
                        </a:rPr>
                        <a:t>Vegetables</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dirty="0">
                          <a:effectLst/>
                          <a:latin typeface="+mj-lt"/>
                        </a:rPr>
                        <a:t>5</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1</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5×1=5</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343054907"/>
                  </a:ext>
                </a:extLst>
              </a:tr>
              <a:tr h="330042">
                <a:tc>
                  <a:txBody>
                    <a:bodyPr/>
                    <a:lstStyle/>
                    <a:p>
                      <a:pPr algn="ctr"/>
                      <a:r>
                        <a:rPr lang="en-US" sz="2000" b="0" kern="100" dirty="0">
                          <a:effectLst/>
                          <a:latin typeface="+mj-lt"/>
                          <a:ea typeface="Times New Roman" panose="02020603050405020304" pitchFamily="18" charset="0"/>
                          <a:cs typeface="Cordia New" panose="020B0304020202020204" pitchFamily="34" charset="-34"/>
                        </a:rPr>
                        <a:t>Fruit</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2</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1</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2×1=2</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3292246584"/>
                  </a:ext>
                </a:extLst>
              </a:tr>
              <a:tr h="330042">
                <a:tc>
                  <a:txBody>
                    <a:bodyPr/>
                    <a:lstStyle/>
                    <a:p>
                      <a:pPr algn="ctr"/>
                      <a:r>
                        <a:rPr lang="en-US" sz="2000" b="0" kern="100" dirty="0">
                          <a:effectLst/>
                          <a:latin typeface="+mj-lt"/>
                        </a:rPr>
                        <a:t>Meat</a:t>
                      </a:r>
                      <a:r>
                        <a:rPr lang="lo-LA" sz="2000" b="0" kern="100" dirty="0">
                          <a:effectLst/>
                          <a:latin typeface="+mj-lt"/>
                        </a:rPr>
                        <a:t>/</a:t>
                      </a:r>
                      <a:r>
                        <a:rPr lang="en-US" sz="2000" b="0" kern="100" dirty="0">
                          <a:effectLst/>
                          <a:latin typeface="+mj-lt"/>
                        </a:rPr>
                        <a:t>fish</a:t>
                      </a:r>
                      <a:r>
                        <a:rPr lang="lo-LA" sz="2000" b="0" kern="100" dirty="0">
                          <a:effectLst/>
                          <a:latin typeface="+mj-lt"/>
                        </a:rPr>
                        <a:t>/</a:t>
                      </a:r>
                      <a:r>
                        <a:rPr lang="en-US" sz="2000" b="0" kern="100" dirty="0">
                          <a:effectLst/>
                          <a:latin typeface="+mj-lt"/>
                        </a:rPr>
                        <a:t>egg</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4</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4</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4×4=16</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1541034095"/>
                  </a:ext>
                </a:extLst>
              </a:tr>
              <a:tr h="330042">
                <a:tc>
                  <a:txBody>
                    <a:bodyPr/>
                    <a:lstStyle/>
                    <a:p>
                      <a:pPr algn="ctr"/>
                      <a:r>
                        <a:rPr lang="en-US" sz="2000" b="0" kern="100" dirty="0">
                          <a:effectLst/>
                          <a:latin typeface="+mj-lt"/>
                          <a:ea typeface="Times New Roman" panose="02020603050405020304" pitchFamily="18" charset="0"/>
                          <a:cs typeface="Cordia New" panose="020B0304020202020204" pitchFamily="34" charset="-34"/>
                        </a:rPr>
                        <a:t>Milk</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1</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4</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1×4=4</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2663797818"/>
                  </a:ext>
                </a:extLst>
              </a:tr>
              <a:tr h="330042">
                <a:tc>
                  <a:txBody>
                    <a:bodyPr/>
                    <a:lstStyle/>
                    <a:p>
                      <a:pPr algn="ctr"/>
                      <a:r>
                        <a:rPr lang="en-US" sz="2000" b="0" kern="100" dirty="0">
                          <a:effectLst/>
                          <a:latin typeface="+mj-lt"/>
                          <a:ea typeface="Times New Roman" panose="02020603050405020304" pitchFamily="18" charset="0"/>
                          <a:cs typeface="Cordia New" panose="020B0304020202020204" pitchFamily="34" charset="-34"/>
                        </a:rPr>
                        <a:t>oils</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dirty="0">
                          <a:effectLst/>
                          <a:latin typeface="+mj-lt"/>
                        </a:rPr>
                        <a:t>7</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0.5</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7×0.5=3.5</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4154197525"/>
                  </a:ext>
                </a:extLst>
              </a:tr>
              <a:tr h="330042">
                <a:tc>
                  <a:txBody>
                    <a:bodyPr/>
                    <a:lstStyle/>
                    <a:p>
                      <a:pPr algn="ctr"/>
                      <a:r>
                        <a:rPr lang="en-US" sz="2000" b="0" kern="100" dirty="0">
                          <a:effectLst/>
                          <a:latin typeface="+mj-lt"/>
                          <a:ea typeface="Times New Roman" panose="02020603050405020304" pitchFamily="18" charset="0"/>
                          <a:cs typeface="Cordia New" panose="020B0304020202020204" pitchFamily="34" charset="-34"/>
                        </a:rPr>
                        <a:t>Sugar</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dirty="0">
                          <a:effectLst/>
                          <a:latin typeface="+mj-lt"/>
                        </a:rPr>
                        <a:t>2</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0.5</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r>
                        <a:rPr lang="en-LA" sz="2000" kern="100">
                          <a:effectLst/>
                          <a:latin typeface="+mj-lt"/>
                        </a:rPr>
                        <a:t>2×0.5=1</a:t>
                      </a:r>
                      <a:endParaRPr lang="en-LA" sz="2000" kern="10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961504540"/>
                  </a:ext>
                </a:extLst>
              </a:tr>
              <a:tr h="330042">
                <a:tc>
                  <a:txBody>
                    <a:bodyPr/>
                    <a:lstStyle/>
                    <a:p>
                      <a:pPr algn="ctr"/>
                      <a:r>
                        <a:rPr lang="en-US" sz="2000" b="0" kern="100" dirty="0">
                          <a:effectLst/>
                          <a:latin typeface="+mj-lt"/>
                        </a:rPr>
                        <a:t>Sum</a:t>
                      </a:r>
                      <a:r>
                        <a:rPr lang="lo-LA" sz="2000" b="0" kern="100" dirty="0">
                          <a:effectLst/>
                          <a:latin typeface="+mj-lt"/>
                        </a:rPr>
                        <a:t> </a:t>
                      </a:r>
                      <a:r>
                        <a:rPr lang="en-LA" sz="2000" b="0" kern="100" dirty="0">
                          <a:effectLst/>
                          <a:latin typeface="+mj-lt"/>
                        </a:rPr>
                        <a:t>FCS</a:t>
                      </a:r>
                      <a:endParaRPr lang="en-LA" sz="2000" b="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tc>
                  <a:txBody>
                    <a:bodyPr/>
                    <a:lstStyle/>
                    <a:p>
                      <a:pPr algn="ctr"/>
                      <a:endParaRPr lang="en-LA" sz="2000" kern="100">
                        <a:effectLst/>
                        <a:latin typeface="+mj-lt"/>
                        <a:cs typeface="Cordia New" panose="020B0304020202020204" pitchFamily="34" charset="-34"/>
                      </a:endParaRPr>
                    </a:p>
                  </a:txBody>
                  <a:tcPr marL="9525" marR="9525" marT="9525" marB="9525" anchor="ctr"/>
                </a:tc>
                <a:tc>
                  <a:txBody>
                    <a:bodyPr/>
                    <a:lstStyle/>
                    <a:p>
                      <a:pPr algn="ctr"/>
                      <a:endParaRPr lang="en-LA" sz="2000" kern="100">
                        <a:effectLst/>
                        <a:latin typeface="+mj-lt"/>
                        <a:cs typeface="Cordia New" panose="020B0304020202020204" pitchFamily="34" charset="-34"/>
                      </a:endParaRPr>
                    </a:p>
                  </a:txBody>
                  <a:tcPr marL="9525" marR="9525" marT="9525" marB="9525" anchor="ctr"/>
                </a:tc>
                <a:tc>
                  <a:txBody>
                    <a:bodyPr/>
                    <a:lstStyle/>
                    <a:p>
                      <a:pPr algn="ctr"/>
                      <a:r>
                        <a:rPr lang="en-LA" sz="2000" kern="100" dirty="0">
                          <a:effectLst/>
                          <a:latin typeface="+mj-lt"/>
                        </a:rPr>
                        <a:t>54.5</a:t>
                      </a:r>
                      <a:endParaRPr lang="en-LA" sz="2000" kern="100" dirty="0">
                        <a:effectLst/>
                        <a:latin typeface="+mj-lt"/>
                        <a:ea typeface="Times New Roman" panose="02020603050405020304" pitchFamily="18" charset="0"/>
                        <a:cs typeface="Cordia New" panose="020B0304020202020204" pitchFamily="34" charset="-34"/>
                      </a:endParaRPr>
                    </a:p>
                  </a:txBody>
                  <a:tcPr marL="9525" marR="9525" marT="9525" marB="9525" anchor="ctr"/>
                </a:tc>
                <a:extLst>
                  <a:ext uri="{0D108BD9-81ED-4DB2-BD59-A6C34878D82A}">
                    <a16:rowId xmlns:a16="http://schemas.microsoft.com/office/drawing/2014/main" val="1857452364"/>
                  </a:ext>
                </a:extLst>
              </a:tr>
            </a:tbl>
          </a:graphicData>
        </a:graphic>
      </p:graphicFrame>
    </p:spTree>
    <p:extLst>
      <p:ext uri="{BB962C8B-B14F-4D97-AF65-F5344CB8AC3E}">
        <p14:creationId xmlns:p14="http://schemas.microsoft.com/office/powerpoint/2010/main" val="3524012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BBBD-529D-B94D-911F-3613344C4F0E}"/>
              </a:ext>
            </a:extLst>
          </p:cNvPr>
          <p:cNvSpPr>
            <a:spLocks noGrp="1"/>
          </p:cNvSpPr>
          <p:nvPr>
            <p:ph type="title"/>
          </p:nvPr>
        </p:nvSpPr>
        <p:spPr>
          <a:xfrm>
            <a:off x="1069848" y="484632"/>
            <a:ext cx="10058400" cy="606231"/>
          </a:xfrm>
        </p:spPr>
        <p:txBody>
          <a:bodyPr>
            <a:normAutofit fontScale="90000"/>
          </a:bodyPr>
          <a:lstStyle/>
          <a:p>
            <a:r>
              <a:rPr lang="en-US" sz="3600" dirty="0"/>
              <a:t>5.6. Step 4: Add the weighted scores to obtain the final FCS</a:t>
            </a:r>
            <a:endParaRPr lang="en-LA" sz="3600" dirty="0"/>
          </a:p>
        </p:txBody>
      </p:sp>
      <p:sp>
        <p:nvSpPr>
          <p:cNvPr id="3" name="Content Placeholder 2">
            <a:extLst>
              <a:ext uri="{FF2B5EF4-FFF2-40B4-BE49-F238E27FC236}">
                <a16:creationId xmlns:a16="http://schemas.microsoft.com/office/drawing/2014/main" id="{90F0815C-F6C0-599F-18EF-8E75E94E90B3}"/>
              </a:ext>
            </a:extLst>
          </p:cNvPr>
          <p:cNvSpPr>
            <a:spLocks noGrp="1"/>
          </p:cNvSpPr>
          <p:nvPr>
            <p:ph idx="1"/>
          </p:nvPr>
        </p:nvSpPr>
        <p:spPr>
          <a:xfrm>
            <a:off x="557213" y="1267326"/>
            <a:ext cx="11272837" cy="5304924"/>
          </a:xfrm>
          <a:solidFill>
            <a:schemeClr val="accent4">
              <a:lumMod val="20000"/>
              <a:lumOff val="80000"/>
            </a:schemeClr>
          </a:solidFill>
        </p:spPr>
        <p:txBody>
          <a:bodyPr>
            <a:normAutofit/>
          </a:bodyPr>
          <a:lstStyle/>
          <a:p>
            <a:r>
              <a:rPr lang="en-US" dirty="0"/>
              <a:t>Add the weighted scores for all food groups together. This sum is the household FCS score.</a:t>
            </a:r>
          </a:p>
          <a:p>
            <a:pPr marL="0" indent="0">
              <a:buNone/>
            </a:pPr>
            <a:r>
              <a:rPr lang="en-US" sz="2800" b="1" dirty="0">
                <a:solidFill>
                  <a:srgbClr val="C00000"/>
                </a:solidFill>
              </a:rPr>
              <a:t>Interpretation of the FCS</a:t>
            </a:r>
          </a:p>
          <a:p>
            <a:pPr>
              <a:lnSpc>
                <a:spcPct val="150000"/>
              </a:lnSpc>
            </a:pPr>
            <a:r>
              <a:rPr lang="en-US" dirty="0"/>
              <a:t>WFP recommends standard cut-off points to classify households:</a:t>
            </a:r>
          </a:p>
          <a:p>
            <a:pPr lvl="1">
              <a:lnSpc>
                <a:spcPct val="150000"/>
              </a:lnSpc>
            </a:pPr>
            <a:r>
              <a:rPr lang="en-US" b="1" dirty="0">
                <a:solidFill>
                  <a:schemeClr val="accent2"/>
                </a:solidFill>
              </a:rPr>
              <a:t>0 – 21.0</a:t>
            </a:r>
            <a:r>
              <a:rPr lang="en-US" dirty="0"/>
              <a:t>: </a:t>
            </a:r>
            <a:r>
              <a:rPr lang="en-US" b="1" dirty="0"/>
              <a:t>Poor Food Consumption</a:t>
            </a:r>
            <a:r>
              <a:rPr lang="en-US" dirty="0"/>
              <a:t>: Households do </a:t>
            </a:r>
            <a:r>
              <a:rPr lang="en-US" dirty="0">
                <a:solidFill>
                  <a:srgbClr val="FF0000"/>
                </a:solidFill>
              </a:rPr>
              <a:t>not eat enough staple foods </a:t>
            </a:r>
            <a:r>
              <a:rPr lang="en-US" dirty="0"/>
              <a:t>and </a:t>
            </a:r>
            <a:r>
              <a:rPr lang="en-US" dirty="0">
                <a:solidFill>
                  <a:srgbClr val="FF0000"/>
                </a:solidFill>
              </a:rPr>
              <a:t>vegetables</a:t>
            </a:r>
            <a:r>
              <a:rPr lang="en-US" dirty="0"/>
              <a:t> every day, and </a:t>
            </a:r>
            <a:r>
              <a:rPr lang="en-US" dirty="0">
                <a:solidFill>
                  <a:srgbClr val="FF0000"/>
                </a:solidFill>
              </a:rPr>
              <a:t>rarely eat high-protein foods </a:t>
            </a:r>
            <a:r>
              <a:rPr lang="en-US" dirty="0"/>
              <a:t>(e.g. meat, fish, dairy).</a:t>
            </a:r>
          </a:p>
          <a:p>
            <a:pPr lvl="1">
              <a:lnSpc>
                <a:spcPct val="150000"/>
              </a:lnSpc>
            </a:pPr>
            <a:r>
              <a:rPr lang="en-US" dirty="0">
                <a:solidFill>
                  <a:schemeClr val="accent2"/>
                </a:solidFill>
              </a:rPr>
              <a:t>21.5 – 35.0</a:t>
            </a:r>
            <a:r>
              <a:rPr lang="en-US" dirty="0"/>
              <a:t>: </a:t>
            </a:r>
            <a:r>
              <a:rPr lang="en-US" b="1" dirty="0"/>
              <a:t>Borderline Food Consumption</a:t>
            </a:r>
            <a:r>
              <a:rPr lang="en-US" dirty="0"/>
              <a:t>: Households </a:t>
            </a:r>
            <a:r>
              <a:rPr lang="en-US" dirty="0">
                <a:solidFill>
                  <a:srgbClr val="FF0000"/>
                </a:solidFill>
              </a:rPr>
              <a:t>eat staple foods and vegetables</a:t>
            </a:r>
            <a:r>
              <a:rPr lang="en-US" dirty="0"/>
              <a:t> every day, and </a:t>
            </a:r>
            <a:r>
              <a:rPr lang="en-US" dirty="0">
                <a:solidFill>
                  <a:srgbClr val="FF0000"/>
                </a:solidFill>
              </a:rPr>
              <a:t>occasionally eat oils and legumes</a:t>
            </a:r>
            <a:r>
              <a:rPr lang="en-US" dirty="0"/>
              <a:t>.</a:t>
            </a:r>
          </a:p>
          <a:p>
            <a:pPr lvl="1">
              <a:lnSpc>
                <a:spcPct val="150000"/>
              </a:lnSpc>
            </a:pPr>
            <a:r>
              <a:rPr lang="en-US" dirty="0">
                <a:solidFill>
                  <a:schemeClr val="accent2"/>
                </a:solidFill>
              </a:rPr>
              <a:t>&gt; 35.0</a:t>
            </a:r>
            <a:r>
              <a:rPr lang="en-US" dirty="0"/>
              <a:t>: </a:t>
            </a:r>
            <a:r>
              <a:rPr lang="en-US" b="1" dirty="0"/>
              <a:t>Acceptable Food Consumption</a:t>
            </a:r>
            <a:r>
              <a:rPr lang="en-US" dirty="0"/>
              <a:t>: Households eat staple foods and vegetables every day, and occasionally eat oils and legumes, and </a:t>
            </a:r>
            <a:r>
              <a:rPr lang="en-US" dirty="0">
                <a:solidFill>
                  <a:srgbClr val="FF0000"/>
                </a:solidFill>
              </a:rPr>
              <a:t>occasionally eat meat, fish, and dairy</a:t>
            </a:r>
            <a:r>
              <a:rPr lang="en-US" dirty="0"/>
              <a:t>.</a:t>
            </a:r>
            <a:endParaRPr lang="en-LA" dirty="0"/>
          </a:p>
        </p:txBody>
      </p:sp>
    </p:spTree>
    <p:extLst>
      <p:ext uri="{BB962C8B-B14F-4D97-AF65-F5344CB8AC3E}">
        <p14:creationId xmlns:p14="http://schemas.microsoft.com/office/powerpoint/2010/main" val="24449139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9B5F-5C3B-21A3-9135-A0D1A4F3FF5C}"/>
              </a:ext>
            </a:extLst>
          </p:cNvPr>
          <p:cNvSpPr>
            <a:spLocks noGrp="1"/>
          </p:cNvSpPr>
          <p:nvPr>
            <p:ph type="title"/>
          </p:nvPr>
        </p:nvSpPr>
        <p:spPr>
          <a:xfrm>
            <a:off x="1069848" y="484632"/>
            <a:ext cx="10058400" cy="509979"/>
          </a:xfrm>
        </p:spPr>
        <p:txBody>
          <a:bodyPr>
            <a:normAutofit fontScale="90000"/>
          </a:bodyPr>
          <a:lstStyle/>
          <a:p>
            <a:r>
              <a:rPr lang="en-US" dirty="0"/>
              <a:t>5.7. Importance:</a:t>
            </a:r>
            <a:endParaRPr lang="en-LA" dirty="0"/>
          </a:p>
        </p:txBody>
      </p:sp>
      <p:sp>
        <p:nvSpPr>
          <p:cNvPr id="3" name="Content Placeholder 2">
            <a:extLst>
              <a:ext uri="{FF2B5EF4-FFF2-40B4-BE49-F238E27FC236}">
                <a16:creationId xmlns:a16="http://schemas.microsoft.com/office/drawing/2014/main" id="{F74272AD-12FB-0EA3-B52F-B1DFD76E79DA}"/>
              </a:ext>
            </a:extLst>
          </p:cNvPr>
          <p:cNvSpPr>
            <a:spLocks noGrp="1"/>
          </p:cNvSpPr>
          <p:nvPr>
            <p:ph idx="1"/>
          </p:nvPr>
        </p:nvSpPr>
        <p:spPr>
          <a:xfrm>
            <a:off x="1069848" y="1395663"/>
            <a:ext cx="10058400" cy="4776537"/>
          </a:xfrm>
          <a:solidFill>
            <a:schemeClr val="accent4">
              <a:lumMod val="20000"/>
              <a:lumOff val="80000"/>
            </a:schemeClr>
          </a:solidFill>
        </p:spPr>
        <p:txBody>
          <a:bodyPr>
            <a:normAutofit fontScale="92500" lnSpcReduction="10000"/>
          </a:bodyPr>
          <a:lstStyle/>
          <a:p>
            <a:r>
              <a:rPr lang="en-US" dirty="0"/>
              <a:t>These cut-off points may need to be adjusted according to local circumstances and dietary patterns of the target population. It is advisable to consult with experts or country/area-specific guidance documents.</a:t>
            </a:r>
          </a:p>
          <a:p>
            <a:pPr marL="0" indent="0">
              <a:buNone/>
            </a:pPr>
            <a:r>
              <a:rPr lang="en-US" b="1" dirty="0">
                <a:solidFill>
                  <a:schemeClr val="accent2"/>
                </a:solidFill>
              </a:rPr>
              <a:t>Importance of FCS</a:t>
            </a:r>
          </a:p>
          <a:p>
            <a:r>
              <a:rPr lang="en-US" b="1" dirty="0"/>
              <a:t>Food consumption indicators</a:t>
            </a:r>
            <a:r>
              <a:rPr lang="en-US" dirty="0"/>
              <a:t>: A good indicator of energy consumption and overall food quality at the household level.</a:t>
            </a:r>
          </a:p>
          <a:p>
            <a:r>
              <a:rPr lang="en-US" b="1" dirty="0"/>
              <a:t>Monitoring and evaluation</a:t>
            </a:r>
            <a:r>
              <a:rPr lang="en-US" dirty="0"/>
              <a:t>: Used to track changes in household food security over time.</a:t>
            </a:r>
          </a:p>
          <a:p>
            <a:r>
              <a:rPr lang="en-US" b="1" dirty="0"/>
              <a:t>Targeting</a:t>
            </a:r>
            <a:r>
              <a:rPr lang="en-US" dirty="0"/>
              <a:t>: Helps to target households most at risk of food insecurity for interventions.</a:t>
            </a:r>
          </a:p>
          <a:p>
            <a:r>
              <a:rPr lang="en-US" b="1" dirty="0"/>
              <a:t>Comparison</a:t>
            </a:r>
            <a:r>
              <a:rPr lang="en-US" dirty="0"/>
              <a:t>: As a standardized method, it can be used to compare situations across areas or over time.</a:t>
            </a:r>
          </a:p>
          <a:p>
            <a:pPr marL="0" indent="0">
              <a:buNone/>
            </a:pPr>
            <a:endParaRPr lang="en-US" dirty="0"/>
          </a:p>
          <a:p>
            <a:r>
              <a:rPr lang="en-US" sz="2200" b="1" dirty="0"/>
              <a:t>Caution:</a:t>
            </a:r>
            <a:r>
              <a:rPr lang="en-US" dirty="0"/>
              <a:t> FCS, like HDDS, is sensitive to seasonal changes. Therefore, data should be collected at the same time of year as the monitoring is conducted.</a:t>
            </a:r>
            <a:endParaRPr lang="en-LA" dirty="0"/>
          </a:p>
        </p:txBody>
      </p:sp>
    </p:spTree>
    <p:extLst>
      <p:ext uri="{BB962C8B-B14F-4D97-AF65-F5344CB8AC3E}">
        <p14:creationId xmlns:p14="http://schemas.microsoft.com/office/powerpoint/2010/main" val="2662333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a:xfrm>
            <a:off x="869823" y="1764221"/>
            <a:ext cx="10058400" cy="4050792"/>
          </a:xfrm>
          <a:solidFill>
            <a:schemeClr val="accent1">
              <a:lumMod val="20000"/>
              <a:lumOff val="80000"/>
            </a:schemeClr>
          </a:solidFill>
        </p:spPr>
        <p:txBody>
          <a:bodyPr anchor="ctr">
            <a:normAutofit/>
          </a:bodyPr>
          <a:lstStyle/>
          <a:p>
            <a:pPr marL="0" indent="0" algn="ctr">
              <a:buNone/>
            </a:pPr>
            <a:r>
              <a:rPr lang="en-US" sz="7200" b="1" dirty="0"/>
              <a:t>Post-learning activities</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43</a:t>
            </a:fld>
            <a:endParaRPr lang="en-US"/>
          </a:p>
        </p:txBody>
      </p:sp>
    </p:spTree>
    <p:extLst>
      <p:ext uri="{BB962C8B-B14F-4D97-AF65-F5344CB8AC3E}">
        <p14:creationId xmlns:p14="http://schemas.microsoft.com/office/powerpoint/2010/main" val="3386080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8372" descr="Different types of vegetables">
            <a:extLst>
              <a:ext uri="{FF2B5EF4-FFF2-40B4-BE49-F238E27FC236}">
                <a16:creationId xmlns:a16="http://schemas.microsoft.com/office/drawing/2014/main" id="{75AA8CC5-7BA5-5A84-45DE-C1541D61E1B3}"/>
              </a:ext>
            </a:extLst>
          </p:cNvPr>
          <p:cNvPicPr>
            <a:picLocks noChangeAspect="1"/>
          </p:cNvPicPr>
          <p:nvPr/>
        </p:nvPicPr>
        <p:blipFill rotWithShape="1">
          <a:blip r:embed="rId3"/>
          <a:srcRect t="9010" b="3802"/>
          <a:stretch/>
        </p:blipFill>
        <p:spPr>
          <a:xfrm>
            <a:off x="103294" y="3273806"/>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2" name="Title 1"/>
          <p:cNvSpPr>
            <a:spLocks noGrp="1"/>
          </p:cNvSpPr>
          <p:nvPr>
            <p:ph type="title"/>
          </p:nvPr>
        </p:nvSpPr>
        <p:spPr>
          <a:xfrm>
            <a:off x="838200" y="188664"/>
            <a:ext cx="10515600" cy="923348"/>
          </a:xfrm>
          <a:solidFill>
            <a:schemeClr val="accent1">
              <a:lumMod val="20000"/>
              <a:lumOff val="80000"/>
            </a:schemeClr>
          </a:solidFill>
        </p:spPr>
        <p:txBody>
          <a:bodyPr>
            <a:normAutofit/>
          </a:bodyPr>
          <a:lstStyle/>
          <a:p>
            <a:r>
              <a:rPr lang="en-US" dirty="0">
                <a:latin typeface="Times New Roman" panose="02020603050405020304" pitchFamily="18" charset="0"/>
                <a:cs typeface="Times New Roman" panose="02020603050405020304" pitchFamily="18" charset="0"/>
              </a:rPr>
              <a:t>Summary and conclusion</a:t>
            </a:r>
          </a:p>
        </p:txBody>
      </p:sp>
      <p:sp>
        <p:nvSpPr>
          <p:cNvPr id="3" name="Content Placeholder 2"/>
          <p:cNvSpPr>
            <a:spLocks noGrp="1"/>
          </p:cNvSpPr>
          <p:nvPr>
            <p:ph idx="1"/>
          </p:nvPr>
        </p:nvSpPr>
        <p:spPr>
          <a:xfrm>
            <a:off x="838201" y="1684420"/>
            <a:ext cx="10983494" cy="4588364"/>
          </a:xfrm>
          <a:solidFill>
            <a:schemeClr val="accent4">
              <a:lumMod val="20000"/>
              <a:lumOff val="80000"/>
            </a:schemeClr>
          </a:solidFill>
        </p:spPr>
        <p:txBody>
          <a:bodyPr>
            <a:noAutofit/>
          </a:bodyPr>
          <a:lstStyle/>
          <a:p>
            <a:pPr>
              <a:lnSpc>
                <a:spcPct val="150000"/>
              </a:lnSpc>
              <a:buFont typeface="Wingdings" pitchFamily="2" charset="2"/>
              <a:buChar char="v"/>
            </a:pPr>
            <a:r>
              <a:rPr lang="en-US" altLang="en-US" sz="1600" dirty="0"/>
              <a:t> </a:t>
            </a:r>
            <a:r>
              <a:rPr lang="en-US" altLang="en-US" dirty="0">
                <a:latin typeface="+mj-lt"/>
              </a:rPr>
              <a:t>we learned assessment methods to assess dietary diversity for household, women and children in the family</a:t>
            </a:r>
          </a:p>
          <a:p>
            <a:pPr>
              <a:lnSpc>
                <a:spcPct val="150000"/>
              </a:lnSpc>
              <a:buFont typeface="Wingdings" pitchFamily="2" charset="2"/>
              <a:buChar char="v"/>
            </a:pPr>
            <a:r>
              <a:rPr lang="en-US" altLang="en-US" dirty="0">
                <a:latin typeface="+mj-lt"/>
              </a:rPr>
              <a:t> </a:t>
            </a:r>
            <a:r>
              <a:rPr lang="en-LA" dirty="0">
                <a:effectLst/>
                <a:latin typeface="+mj-lt"/>
                <a:ea typeface="Calibri" panose="020F0502020204030204" pitchFamily="34" charset="0"/>
                <a:cs typeface="Angsana New" panose="02020603050405020304" pitchFamily="18" charset="-34"/>
              </a:rPr>
              <a:t>Household Food Insecurity Access Scale can identify food security challenges, flexibility, monitory and design intervention</a:t>
            </a:r>
          </a:p>
          <a:p>
            <a:pPr>
              <a:lnSpc>
                <a:spcPct val="150000"/>
              </a:lnSpc>
              <a:buFont typeface="Wingdings" pitchFamily="2" charset="2"/>
              <a:buChar char="v"/>
            </a:pPr>
            <a:r>
              <a:rPr lang="en-LA" altLang="en-US" dirty="0">
                <a:latin typeface="+mj-lt"/>
                <a:cs typeface="Angsana New" panose="02020603050405020304" pitchFamily="18" charset="-34"/>
              </a:rPr>
              <a:t> food consumption score can help us to identify energy and quality of food consumed in households and we can help us implement intervention at targeted population especially vunerable food insecurity household</a:t>
            </a:r>
          </a:p>
          <a:p>
            <a:pPr>
              <a:lnSpc>
                <a:spcPct val="150000"/>
              </a:lnSpc>
              <a:buFont typeface="Wingdings" pitchFamily="2" charset="2"/>
              <a:buChar char="v"/>
            </a:pPr>
            <a:r>
              <a:rPr lang="en-LA" altLang="en-US" dirty="0">
                <a:latin typeface="+mj-lt"/>
                <a:cs typeface="Angsana New" panose="02020603050405020304" pitchFamily="18" charset="-34"/>
              </a:rPr>
              <a:t> Seasonality is important during assessment</a:t>
            </a:r>
            <a:endParaRPr lang="en-US" altLang="en-US" dirty="0">
              <a:latin typeface="+mj-lt"/>
            </a:endParaRPr>
          </a:p>
        </p:txBody>
      </p:sp>
      <p:sp>
        <p:nvSpPr>
          <p:cNvPr id="4" name="Slide Number Placeholder 3"/>
          <p:cNvSpPr>
            <a:spLocks noGrp="1"/>
          </p:cNvSpPr>
          <p:nvPr>
            <p:ph type="sldNum" sz="quarter" idx="12"/>
          </p:nvPr>
        </p:nvSpPr>
        <p:spPr/>
        <p:txBody>
          <a:bodyPr/>
          <a:lstStyle/>
          <a:p>
            <a:fld id="{BB7217B5-ED1B-4422-BB90-71357A4EBF56}" type="slidenum">
              <a:rPr lang="en-US" smtClean="0"/>
              <a:pPr/>
              <a:t>44</a:t>
            </a:fld>
            <a:endParaRPr lang="en-US"/>
          </a:p>
        </p:txBody>
      </p:sp>
    </p:spTree>
    <p:extLst>
      <p:ext uri="{BB962C8B-B14F-4D97-AF65-F5344CB8AC3E}">
        <p14:creationId xmlns:p14="http://schemas.microsoft.com/office/powerpoint/2010/main" val="621804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E5A94-7907-5DA7-57F6-882F29537DA4}"/>
              </a:ext>
            </a:extLst>
          </p:cNvPr>
          <p:cNvSpPr>
            <a:spLocks noGrp="1"/>
          </p:cNvSpPr>
          <p:nvPr>
            <p:ph type="title"/>
          </p:nvPr>
        </p:nvSpPr>
        <p:spPr>
          <a:xfrm>
            <a:off x="795528" y="119995"/>
            <a:ext cx="10515600" cy="511175"/>
          </a:xfrm>
        </p:spPr>
        <p:txBody>
          <a:bodyPr>
            <a:noAutofit/>
          </a:bodyPr>
          <a:lstStyle/>
          <a:p>
            <a:r>
              <a:rPr lang="en-US" sz="3200" dirty="0"/>
              <a:t>Post quiz  (test)</a:t>
            </a:r>
          </a:p>
        </p:txBody>
      </p:sp>
      <p:sp>
        <p:nvSpPr>
          <p:cNvPr id="3" name="Content Placeholder 2">
            <a:extLst>
              <a:ext uri="{FF2B5EF4-FFF2-40B4-BE49-F238E27FC236}">
                <a16:creationId xmlns:a16="http://schemas.microsoft.com/office/drawing/2014/main" id="{413D5548-D6B6-DA8D-2FDE-E36A057B7038}"/>
              </a:ext>
            </a:extLst>
          </p:cNvPr>
          <p:cNvSpPr>
            <a:spLocks noGrp="1"/>
          </p:cNvSpPr>
          <p:nvPr>
            <p:ph idx="1"/>
          </p:nvPr>
        </p:nvSpPr>
        <p:spPr>
          <a:xfrm>
            <a:off x="795528" y="718245"/>
            <a:ext cx="10515600" cy="606425"/>
          </a:xfrm>
        </p:spPr>
        <p:txBody>
          <a:bodyPr>
            <a:normAutofit/>
          </a:bodyPr>
          <a:lstStyle/>
          <a:p>
            <a:r>
              <a:rPr lang="en-US" sz="1600" dirty="0">
                <a:solidFill>
                  <a:srgbClr val="C00000"/>
                </a:solidFill>
              </a:rPr>
              <a:t>This quiz is used to test the knowledge of students related to this lessons that they just finished learning. You can add 5-10 questions. Types of questions could be: MCQ, True or False, Matching, Fill in short words. </a:t>
            </a:r>
          </a:p>
        </p:txBody>
      </p:sp>
      <p:sp>
        <p:nvSpPr>
          <p:cNvPr id="4" name="Slide Number Placeholder 3">
            <a:extLst>
              <a:ext uri="{FF2B5EF4-FFF2-40B4-BE49-F238E27FC236}">
                <a16:creationId xmlns:a16="http://schemas.microsoft.com/office/drawing/2014/main" id="{DD9F5B7E-BC30-7B42-D5AD-A6EA0A29D2A8}"/>
              </a:ext>
            </a:extLst>
          </p:cNvPr>
          <p:cNvSpPr>
            <a:spLocks noGrp="1"/>
          </p:cNvSpPr>
          <p:nvPr>
            <p:ph type="sldNum" sz="quarter" idx="12"/>
          </p:nvPr>
        </p:nvSpPr>
        <p:spPr/>
        <p:txBody>
          <a:bodyPr/>
          <a:lstStyle/>
          <a:p>
            <a:fld id="{BB7217B5-ED1B-4422-BB90-71357A4EBF56}" type="slidenum">
              <a:rPr lang="en-US" smtClean="0"/>
              <a:pPr/>
              <a:t>45</a:t>
            </a:fld>
            <a:endParaRPr lang="en-US"/>
          </a:p>
        </p:txBody>
      </p:sp>
      <p:graphicFrame>
        <p:nvGraphicFramePr>
          <p:cNvPr id="5" name="Table 4">
            <a:extLst>
              <a:ext uri="{FF2B5EF4-FFF2-40B4-BE49-F238E27FC236}">
                <a16:creationId xmlns:a16="http://schemas.microsoft.com/office/drawing/2014/main" id="{41302376-CA85-F9E6-5EA3-92D8B257391D}"/>
              </a:ext>
            </a:extLst>
          </p:cNvPr>
          <p:cNvGraphicFramePr>
            <a:graphicFrameLocks noGrp="1"/>
          </p:cNvGraphicFramePr>
          <p:nvPr>
            <p:extLst>
              <p:ext uri="{D42A27DB-BD31-4B8C-83A1-F6EECF244321}">
                <p14:modId xmlns:p14="http://schemas.microsoft.com/office/powerpoint/2010/main" val="907727322"/>
              </p:ext>
            </p:extLst>
          </p:nvPr>
        </p:nvGraphicFramePr>
        <p:xfrm>
          <a:off x="372454" y="1324670"/>
          <a:ext cx="11024018" cy="6462490"/>
        </p:xfrm>
        <a:graphic>
          <a:graphicData uri="http://schemas.openxmlformats.org/drawingml/2006/table">
            <a:tbl>
              <a:tblPr firstRow="1" bandRow="1">
                <a:tableStyleId>{5C22544A-7EE6-4342-B048-85BDC9FD1C3A}</a:tableStyleId>
              </a:tblPr>
              <a:tblGrid>
                <a:gridCol w="2824956">
                  <a:extLst>
                    <a:ext uri="{9D8B030D-6E8A-4147-A177-3AD203B41FA5}">
                      <a16:colId xmlns:a16="http://schemas.microsoft.com/office/drawing/2014/main" val="20000"/>
                    </a:ext>
                  </a:extLst>
                </a:gridCol>
                <a:gridCol w="4938088">
                  <a:extLst>
                    <a:ext uri="{9D8B030D-6E8A-4147-A177-3AD203B41FA5}">
                      <a16:colId xmlns:a16="http://schemas.microsoft.com/office/drawing/2014/main" val="20001"/>
                    </a:ext>
                  </a:extLst>
                </a:gridCol>
                <a:gridCol w="817163">
                  <a:extLst>
                    <a:ext uri="{9D8B030D-6E8A-4147-A177-3AD203B41FA5}">
                      <a16:colId xmlns:a16="http://schemas.microsoft.com/office/drawing/2014/main" val="20002"/>
                    </a:ext>
                  </a:extLst>
                </a:gridCol>
                <a:gridCol w="2443811">
                  <a:extLst>
                    <a:ext uri="{9D8B030D-6E8A-4147-A177-3AD203B41FA5}">
                      <a16:colId xmlns:a16="http://schemas.microsoft.com/office/drawing/2014/main" val="20003"/>
                    </a:ext>
                  </a:extLst>
                </a:gridCol>
              </a:tblGrid>
              <a:tr h="443690">
                <a:tc>
                  <a:txBody>
                    <a:bodyPr/>
                    <a:lstStyle/>
                    <a:p>
                      <a:r>
                        <a:rPr lang="en-US" sz="1200" b="0" dirty="0">
                          <a:solidFill>
                            <a:schemeClr val="tx1"/>
                          </a:solidFill>
                          <a:latin typeface="Times New Roman" panose="02020603050405020304" pitchFamily="18" charset="0"/>
                          <a:cs typeface="Times New Roman" panose="02020603050405020304" pitchFamily="18" charset="0"/>
                        </a:rPr>
                        <a:t>Questions</a:t>
                      </a:r>
                    </a:p>
                  </a:txBody>
                  <a:tcPr marT="42745" marB="42745"/>
                </a:tc>
                <a:tc>
                  <a:txBody>
                    <a:bodyPr/>
                    <a:lstStyle/>
                    <a:p>
                      <a:r>
                        <a:rPr lang="en-US" sz="1200" b="0" dirty="0">
                          <a:solidFill>
                            <a:schemeClr val="tx1"/>
                          </a:solidFill>
                          <a:latin typeface="Times New Roman" panose="02020603050405020304" pitchFamily="18" charset="0"/>
                          <a:cs typeface="Times New Roman" panose="02020603050405020304" pitchFamily="18" charset="0"/>
                        </a:rPr>
                        <a:t>Possible answer</a:t>
                      </a:r>
                    </a:p>
                  </a:txBody>
                  <a:tcPr marT="42745" marB="42745"/>
                </a:tc>
                <a:tc>
                  <a:txBody>
                    <a:bodyPr/>
                    <a:lstStyle/>
                    <a:p>
                      <a:r>
                        <a:rPr lang="en-US" sz="1200" b="0" dirty="0">
                          <a:solidFill>
                            <a:schemeClr val="tx1"/>
                          </a:solidFill>
                          <a:latin typeface="Times New Roman" panose="02020603050405020304" pitchFamily="18" charset="0"/>
                          <a:cs typeface="Times New Roman" panose="02020603050405020304" pitchFamily="18" charset="0"/>
                        </a:rPr>
                        <a:t>Correct Answer</a:t>
                      </a:r>
                    </a:p>
                  </a:txBody>
                  <a:tcPr marT="42745" marB="42745"/>
                </a:tc>
                <a:tc>
                  <a:txBody>
                    <a:bodyPr/>
                    <a:lstStyle/>
                    <a:p>
                      <a:r>
                        <a:rPr lang="en-US" sz="1200" b="0" dirty="0">
                          <a:solidFill>
                            <a:schemeClr val="tx1"/>
                          </a:solidFill>
                          <a:latin typeface="Times New Roman" panose="02020603050405020304" pitchFamily="18" charset="0"/>
                          <a:cs typeface="Times New Roman" panose="02020603050405020304" pitchFamily="18" charset="0"/>
                        </a:rPr>
                        <a:t>Feedback</a:t>
                      </a:r>
                    </a:p>
                  </a:txBody>
                  <a:tcPr marT="42745" marB="42745"/>
                </a:tc>
                <a:extLst>
                  <a:ext uri="{0D108BD9-81ED-4DB2-BD59-A6C34878D82A}">
                    <a16:rowId xmlns:a16="http://schemas.microsoft.com/office/drawing/2014/main" val="10000"/>
                  </a:ext>
                </a:extLst>
              </a:tr>
              <a:tr h="1136695">
                <a:tc>
                  <a:txBody>
                    <a:bodyPr/>
                    <a:lstStyle/>
                    <a:p>
                      <a:r>
                        <a:rPr lang="en-US" sz="1200" b="0" dirty="0">
                          <a:solidFill>
                            <a:schemeClr val="tx1"/>
                          </a:solidFill>
                          <a:latin typeface="Times New Roman" panose="02020603050405020304" pitchFamily="18" charset="0"/>
                          <a:cs typeface="Times New Roman" panose="02020603050405020304" pitchFamily="18" charset="0"/>
                        </a:rPr>
                        <a:t>Q1: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dirty="0"/>
                        <a:t>Which of the following food groups is NOT typically included in the Household Dietary Diversity Score (HDDS)?</a:t>
                      </a:r>
                      <a:endParaRPr lang="en-US" sz="1200" b="0" dirty="0">
                        <a:solidFill>
                          <a:schemeClr val="tx1"/>
                        </a:solidFill>
                        <a:latin typeface="Times New Roman" panose="02020603050405020304" pitchFamily="18" charset="0"/>
                        <a:cs typeface="Times New Roman" panose="02020603050405020304" pitchFamily="18" charset="0"/>
                      </a:endParaRPr>
                    </a:p>
                  </a:txBody>
                  <a:tcPr marT="42745" marB="42745"/>
                </a:tc>
                <a:tc>
                  <a:txBody>
                    <a:bodyPr/>
                    <a:lstStyle/>
                    <a:p>
                      <a:r>
                        <a:rPr lang="en-US" sz="1200" dirty="0"/>
                        <a:t>a) Cereals and Tubers</a:t>
                      </a:r>
                    </a:p>
                    <a:p>
                      <a:r>
                        <a:rPr lang="en-US" sz="1200" b="1" dirty="0"/>
                        <a:t>b) Spices, Condiments, and Beverages</a:t>
                      </a:r>
                      <a:endParaRPr lang="en-US" sz="1200" dirty="0"/>
                    </a:p>
                    <a:p>
                      <a:r>
                        <a:rPr lang="en-US" sz="1200" dirty="0"/>
                        <a:t>c) Pulses, Nuts, and Seeds</a:t>
                      </a:r>
                    </a:p>
                    <a:p>
                      <a:r>
                        <a:rPr lang="en-US" sz="1200" dirty="0"/>
                        <a:t>d) Fish and Seafood</a:t>
                      </a:r>
                    </a:p>
                  </a:txBody>
                  <a:tcPr marT="42745" marB="42745"/>
                </a:tc>
                <a:tc>
                  <a:txBody>
                    <a:bodyPr/>
                    <a:lstStyle/>
                    <a:p>
                      <a:r>
                        <a:rPr lang="en-US" sz="1200" b="0" dirty="0">
                          <a:solidFill>
                            <a:schemeClr val="tx1"/>
                          </a:solidFill>
                          <a:latin typeface="Times New Roman" panose="02020603050405020304" pitchFamily="18" charset="0"/>
                          <a:cs typeface="Times New Roman" panose="02020603050405020304" pitchFamily="18" charset="0"/>
                        </a:rPr>
                        <a:t>b</a:t>
                      </a:r>
                    </a:p>
                  </a:txBody>
                  <a:tcPr marT="42745" marB="42745"/>
                </a:tc>
                <a:tc>
                  <a:txBody>
                    <a:bodyPr/>
                    <a:lstStyle/>
                    <a:p>
                      <a:r>
                        <a:rPr lang="en-US" sz="1200" dirty="0"/>
                        <a:t>The HDDS focuses on food groups that contribute significantly to a person's nutrient intake. Spices, condiments, and beverages are not considered major sources of macro or micronutrients, so they are excluded from the score.</a:t>
                      </a:r>
                      <a:endParaRPr lang="en-LA" sz="12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T="42745" marB="42745"/>
                </a:tc>
                <a:extLst>
                  <a:ext uri="{0D108BD9-81ED-4DB2-BD59-A6C34878D82A}">
                    <a16:rowId xmlns:a16="http://schemas.microsoft.com/office/drawing/2014/main" val="10001"/>
                  </a:ext>
                </a:extLst>
              </a:tr>
              <a:tr h="963444">
                <a:tc>
                  <a:txBody>
                    <a:bodyPr/>
                    <a:lstStyle/>
                    <a:p>
                      <a:r>
                        <a:rPr lang="en-US" sz="1200" dirty="0">
                          <a:solidFill>
                            <a:schemeClr val="tx1"/>
                          </a:solidFill>
                          <a:latin typeface="Times New Roman" panose="02020603050405020304" pitchFamily="18" charset="0"/>
                          <a:cs typeface="Times New Roman" panose="02020603050405020304" pitchFamily="18" charset="0"/>
                        </a:rPr>
                        <a:t>Q2</a:t>
                      </a:r>
                      <a:r>
                        <a:rPr lang="en-US" sz="1200" dirty="0"/>
                        <a:t>What is the primary objective of the Minimum Dietary Diversity for Children Under 5 (MDD-CU5)?</a:t>
                      </a:r>
                      <a:endParaRPr lang="en-US" sz="1200" b="0" dirty="0">
                        <a:solidFill>
                          <a:schemeClr val="tx1"/>
                        </a:solidFill>
                        <a:latin typeface="Times New Roman" panose="02020603050405020304" pitchFamily="18" charset="0"/>
                        <a:cs typeface="Times New Roman" panose="02020603050405020304" pitchFamily="18" charset="0"/>
                      </a:endParaRPr>
                    </a:p>
                  </a:txBody>
                  <a:tcPr marT="42745" marB="42745"/>
                </a:tc>
                <a:tc>
                  <a:txBody>
                    <a:bodyPr/>
                    <a:lstStyle/>
                    <a:p>
                      <a:r>
                        <a:rPr lang="en-US" sz="1200" dirty="0"/>
                        <a:t>a) To measure the caloric intake of a child.</a:t>
                      </a:r>
                    </a:p>
                    <a:p>
                      <a:r>
                        <a:rPr lang="en-US" sz="1200" dirty="0"/>
                        <a:t>b) To assess the prevalence of stunting and wasting in children.</a:t>
                      </a:r>
                    </a:p>
                    <a:p>
                      <a:r>
                        <a:rPr lang="en-US" sz="1200" b="1" dirty="0"/>
                        <a:t>c) To determine if a child has consumed foods from at least 4 out of 7 food groups in the past 24 hours.</a:t>
                      </a:r>
                      <a:endParaRPr lang="en-US" sz="1200" dirty="0"/>
                    </a:p>
                    <a:p>
                      <a:r>
                        <a:rPr lang="en-US" sz="1200" dirty="0"/>
                        <a:t>d) To evaluate the quality of a child's diet based on a 7-day recall.</a:t>
                      </a:r>
                    </a:p>
                    <a:p>
                      <a:pPr marL="228600" indent="-228600">
                        <a:buAutoNum type="alphaUcPeriod"/>
                      </a:pP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T="42745" marB="42745"/>
                </a:tc>
                <a:tc>
                  <a:txBody>
                    <a:bodyPr/>
                    <a:lstStyle/>
                    <a:p>
                      <a:r>
                        <a:rPr lang="en-US" sz="1200" dirty="0">
                          <a:solidFill>
                            <a:schemeClr val="tx1"/>
                          </a:solidFill>
                          <a:latin typeface="Times New Roman" panose="02020603050405020304" pitchFamily="18" charset="0"/>
                          <a:cs typeface="Times New Roman" panose="02020603050405020304" pitchFamily="18" charset="0"/>
                        </a:rPr>
                        <a:t>c</a:t>
                      </a:r>
                    </a:p>
                  </a:txBody>
                  <a:tcPr marT="42745" marB="42745"/>
                </a:tc>
                <a:tc>
                  <a:txBody>
                    <a:bodyPr/>
                    <a:lstStyle/>
                    <a:p>
                      <a:r>
                        <a:rPr lang="en-US" sz="1200" dirty="0"/>
                        <a:t>The MDD-CU5 is a proxy indicator for the micronutrient adequacy of a young child's diet. It is designed to check if a child has received the minimum variety of foods necessary for healthy growth and development.</a:t>
                      </a:r>
                      <a:endParaRPr lang="en-LA"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T="42745" marB="42745"/>
                </a:tc>
                <a:extLst>
                  <a:ext uri="{0D108BD9-81ED-4DB2-BD59-A6C34878D82A}">
                    <a16:rowId xmlns:a16="http://schemas.microsoft.com/office/drawing/2014/main" val="10002"/>
                  </a:ext>
                </a:extLst>
              </a:tr>
              <a:tr h="970439">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Q3: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dirty="0"/>
                        <a:t>Which food group is considered a key source of Vitamin A for children and is included in the MDD-CU5 score?</a:t>
                      </a:r>
                      <a:endParaRPr lang="en-US" sz="1200" dirty="0">
                        <a:solidFill>
                          <a:schemeClr val="tx1"/>
                        </a:solidFill>
                        <a:latin typeface="Times New Roman" panose="02020603050405020304" pitchFamily="18" charset="0"/>
                        <a:cs typeface="Times New Roman" panose="02020603050405020304" pitchFamily="18" charset="0"/>
                      </a:endParaRPr>
                    </a:p>
                  </a:txBody>
                  <a:tcPr marT="42745" marB="42745"/>
                </a:tc>
                <a:tc>
                  <a:txBody>
                    <a:bodyPr/>
                    <a:lstStyle/>
                    <a:p>
                      <a:r>
                        <a:rPr lang="en-US" sz="1200" dirty="0"/>
                        <a:t>a) Grains, Roots, and Tubers</a:t>
                      </a:r>
                    </a:p>
                    <a:p>
                      <a:r>
                        <a:rPr lang="en-US" sz="1200" dirty="0"/>
                        <a:t>b) Dairy products</a:t>
                      </a:r>
                    </a:p>
                    <a:p>
                      <a:r>
                        <a:rPr lang="en-US" sz="1200" b="1" dirty="0"/>
                        <a:t>c) Vitamin A-rich fruits and vegetables</a:t>
                      </a:r>
                      <a:endParaRPr lang="en-US" sz="1200" dirty="0"/>
                    </a:p>
                    <a:p>
                      <a:r>
                        <a:rPr lang="en-US" sz="1200" dirty="0"/>
                        <a:t>d) Fats and oils</a:t>
                      </a:r>
                    </a:p>
                  </a:txBody>
                  <a:tcPr marT="42745" marB="42745"/>
                </a:tc>
                <a:tc>
                  <a:txBody>
                    <a:bodyPr/>
                    <a:lstStyle/>
                    <a:p>
                      <a:r>
                        <a:rPr lang="en-US" sz="1200" dirty="0">
                          <a:solidFill>
                            <a:schemeClr val="tx1"/>
                          </a:solidFill>
                          <a:latin typeface="Times New Roman" panose="02020603050405020304" pitchFamily="18" charset="0"/>
                          <a:cs typeface="Times New Roman" panose="02020603050405020304" pitchFamily="18" charset="0"/>
                        </a:rPr>
                        <a:t>c</a:t>
                      </a:r>
                    </a:p>
                  </a:txBody>
                  <a:tcPr marT="42745" marB="42745"/>
                </a:tc>
                <a:tc>
                  <a:txBody>
                    <a:bodyPr/>
                    <a:lstStyle/>
                    <a:p>
                      <a:r>
                        <a:rPr lang="en-US" sz="1200" dirty="0"/>
                        <a:t>Fruits and vegetables, particularly those with a yellow/orange color (e.g., carrots, mangoes, pumpkins), are rich in beta-carotene, which the body converts to Vitamin A. This group is specifically included to track intake of this critical nutrient.</a:t>
                      </a:r>
                      <a:endParaRPr lang="en-US" sz="1200" dirty="0">
                        <a:solidFill>
                          <a:schemeClr val="tx1"/>
                        </a:solidFill>
                        <a:latin typeface="Times New Roman" panose="02020603050405020304" pitchFamily="18" charset="0"/>
                        <a:cs typeface="Times New Roman" panose="02020603050405020304" pitchFamily="18" charset="0"/>
                      </a:endParaRPr>
                    </a:p>
                  </a:txBody>
                  <a:tcPr marT="42745" marB="42745"/>
                </a:tc>
                <a:extLst>
                  <a:ext uri="{0D108BD9-81ED-4DB2-BD59-A6C34878D82A}">
                    <a16:rowId xmlns:a16="http://schemas.microsoft.com/office/drawing/2014/main" val="10003"/>
                  </a:ext>
                </a:extLst>
              </a:tr>
              <a:tr h="970439">
                <a:tc>
                  <a:txBody>
                    <a:bodyPr/>
                    <a:lstStyle/>
                    <a:p>
                      <a:r>
                        <a:rPr lang="en-US" sz="1200" dirty="0">
                          <a:solidFill>
                            <a:schemeClr val="tx1"/>
                          </a:solidFill>
                          <a:latin typeface="Times New Roman" panose="02020603050405020304" pitchFamily="18" charset="0"/>
                          <a:cs typeface="Times New Roman" panose="02020603050405020304" pitchFamily="18" charset="0"/>
                        </a:rPr>
                        <a:t>Q4: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dirty="0"/>
                        <a:t>What does the acronym HFIES stand for?</a:t>
                      </a:r>
                      <a:endParaRPr lang="en-US" sz="1200" dirty="0">
                        <a:solidFill>
                          <a:schemeClr val="tx1"/>
                        </a:solidFill>
                        <a:latin typeface="Times New Roman" panose="02020603050405020304" pitchFamily="18" charset="0"/>
                        <a:cs typeface="Times New Roman" panose="02020603050405020304" pitchFamily="18" charset="0"/>
                      </a:endParaRPr>
                    </a:p>
                  </a:txBody>
                  <a:tcPr marT="42745" marB="42745"/>
                </a:tc>
                <a:tc>
                  <a:txBody>
                    <a:bodyPr/>
                    <a:lstStyle/>
                    <a:p>
                      <a:r>
                        <a:rPr lang="en-US" sz="1200" b="1" dirty="0"/>
                        <a:t>a) Household Food Insecurity Experience Scale</a:t>
                      </a:r>
                      <a:endParaRPr lang="en-US" sz="1200" dirty="0"/>
                    </a:p>
                    <a:p>
                      <a:r>
                        <a:rPr lang="en-US" sz="1200" dirty="0"/>
                        <a:t>b) Household Food Intake and Expenditure Survey</a:t>
                      </a:r>
                    </a:p>
                    <a:p>
                      <a:r>
                        <a:rPr lang="en-US" sz="1200" dirty="0"/>
                        <a:t>c) Health, Food, and Income Evaluation Scale</a:t>
                      </a:r>
                    </a:p>
                    <a:p>
                      <a:r>
                        <a:rPr lang="en-US" sz="1200" dirty="0"/>
                        <a:t>d) Humanitarian Food Insecurity Estimation Score</a:t>
                      </a:r>
                    </a:p>
                    <a:p>
                      <a:pPr marL="174625" indent="-174625">
                        <a:buAutoNum type="alphaUcPeriod"/>
                      </a:pP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T="42745" marB="42745"/>
                </a:tc>
                <a:tc>
                  <a:txBody>
                    <a:bodyPr/>
                    <a:lstStyle/>
                    <a:p>
                      <a:r>
                        <a:rPr lang="en-US" sz="1200" dirty="0">
                          <a:solidFill>
                            <a:schemeClr val="tx1"/>
                          </a:solidFill>
                          <a:latin typeface="Times New Roman" panose="02020603050405020304" pitchFamily="18" charset="0"/>
                          <a:cs typeface="Times New Roman" panose="02020603050405020304" pitchFamily="18" charset="0"/>
                        </a:rPr>
                        <a:t>a</a:t>
                      </a:r>
                    </a:p>
                  </a:txBody>
                  <a:tcPr marT="42745" marB="42745"/>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LA" sz="1200" kern="1200" dirty="0">
                          <a:solidFill>
                            <a:schemeClr val="dk1"/>
                          </a:solidFill>
                          <a:effectLst/>
                          <a:latin typeface="Times New Roman" panose="02020603050405020304" pitchFamily="18" charset="0"/>
                          <a:ea typeface="+mn-ea"/>
                          <a:cs typeface="Times New Roman" panose="02020603050405020304" pitchFamily="18" charset="0"/>
                        </a:rPr>
                        <a:t>T</a:t>
                      </a:r>
                      <a:r>
                        <a:rPr lang="en-US" sz="1200" dirty="0"/>
                        <a:t>The HFIES is a direct measure of food insecurity based on a set of questions that ask about a household's experiences and behaviors related to a lack of food over a specific period.</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txBody>
                  <a:tcPr marT="42745" marB="42745"/>
                </a:tc>
                <a:extLst>
                  <a:ext uri="{0D108BD9-81ED-4DB2-BD59-A6C34878D82A}">
                    <a16:rowId xmlns:a16="http://schemas.microsoft.com/office/drawing/2014/main" val="242978148"/>
                  </a:ext>
                </a:extLst>
              </a:tr>
            </a:tbl>
          </a:graphicData>
        </a:graphic>
      </p:graphicFrame>
    </p:spTree>
    <p:extLst>
      <p:ext uri="{BB962C8B-B14F-4D97-AF65-F5344CB8AC3E}">
        <p14:creationId xmlns:p14="http://schemas.microsoft.com/office/powerpoint/2010/main" val="594751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45F41-A268-7EF2-F707-245666CBAEF4}"/>
              </a:ext>
            </a:extLst>
          </p:cNvPr>
          <p:cNvSpPr>
            <a:spLocks noGrp="1"/>
          </p:cNvSpPr>
          <p:nvPr>
            <p:ph type="title"/>
          </p:nvPr>
        </p:nvSpPr>
        <p:spPr/>
        <p:txBody>
          <a:bodyPr/>
          <a:lstStyle/>
          <a:p>
            <a:r>
              <a:rPr lang="en-US" dirty="0"/>
              <a:t>Assignment/Homework/Case study</a:t>
            </a:r>
          </a:p>
        </p:txBody>
      </p:sp>
      <p:sp>
        <p:nvSpPr>
          <p:cNvPr id="4" name="Slide Number Placeholder 3">
            <a:extLst>
              <a:ext uri="{FF2B5EF4-FFF2-40B4-BE49-F238E27FC236}">
                <a16:creationId xmlns:a16="http://schemas.microsoft.com/office/drawing/2014/main" id="{A32456AC-3190-07D2-F5B6-BC6FE39275CD}"/>
              </a:ext>
            </a:extLst>
          </p:cNvPr>
          <p:cNvSpPr>
            <a:spLocks noGrp="1"/>
          </p:cNvSpPr>
          <p:nvPr>
            <p:ph type="sldNum" sz="quarter" idx="12"/>
          </p:nvPr>
        </p:nvSpPr>
        <p:spPr/>
        <p:txBody>
          <a:bodyPr/>
          <a:lstStyle/>
          <a:p>
            <a:fld id="{BB7217B5-ED1B-4422-BB90-71357A4EBF56}" type="slidenum">
              <a:rPr lang="en-US" smtClean="0"/>
              <a:pPr/>
              <a:t>46</a:t>
            </a:fld>
            <a:endParaRPr lang="en-US"/>
          </a:p>
        </p:txBody>
      </p:sp>
      <p:graphicFrame>
        <p:nvGraphicFramePr>
          <p:cNvPr id="5" name="Group 135">
            <a:extLst>
              <a:ext uri="{FF2B5EF4-FFF2-40B4-BE49-F238E27FC236}">
                <a16:creationId xmlns:a16="http://schemas.microsoft.com/office/drawing/2014/main" id="{C9A95DD5-DB8A-8CA2-52DB-DC54D86878CB}"/>
              </a:ext>
            </a:extLst>
          </p:cNvPr>
          <p:cNvGraphicFramePr>
            <a:graphicFrameLocks noGrp="1"/>
          </p:cNvGraphicFramePr>
          <p:nvPr>
            <p:extLst>
              <p:ext uri="{D42A27DB-BD31-4B8C-83A1-F6EECF244321}">
                <p14:modId xmlns:p14="http://schemas.microsoft.com/office/powerpoint/2010/main" val="2691061643"/>
              </p:ext>
            </p:extLst>
          </p:nvPr>
        </p:nvGraphicFramePr>
        <p:xfrm>
          <a:off x="1943100" y="2326105"/>
          <a:ext cx="8305800" cy="3010666"/>
        </p:xfrm>
        <a:graphic>
          <a:graphicData uri="http://schemas.openxmlformats.org/drawingml/2006/table">
            <a:tbl>
              <a:tblPr/>
              <a:tblGrid>
                <a:gridCol w="8305800">
                  <a:extLst>
                    <a:ext uri="{9D8B030D-6E8A-4147-A177-3AD203B41FA5}">
                      <a16:colId xmlns:a16="http://schemas.microsoft.com/office/drawing/2014/main" val="20000"/>
                    </a:ext>
                  </a:extLst>
                </a:gridCol>
              </a:tblGrid>
              <a:tr h="314866">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altLang="ko-KR" sz="1400" b="0" i="0" u="none" strike="noStrike" cap="none" normalizeH="0" baseline="0" dirty="0">
                          <a:ln>
                            <a:noFill/>
                          </a:ln>
                          <a:solidFill>
                            <a:schemeClr val="bg1"/>
                          </a:solidFill>
                          <a:effectLst/>
                          <a:latin typeface="Verdana" panose="020B0604030504040204" pitchFamily="34" charset="0"/>
                          <a:ea typeface="Gulim" pitchFamily="34" charset="-127"/>
                        </a:rPr>
                        <a:t>Assignment</a:t>
                      </a:r>
                    </a:p>
                  </a:txBody>
                  <a:tcPr marT="45733" marB="4573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777777"/>
                    </a:solidFill>
                  </a:tcPr>
                </a:tc>
                <a:extLst>
                  <a:ext uri="{0D108BD9-81ED-4DB2-BD59-A6C34878D82A}">
                    <a16:rowId xmlns:a16="http://schemas.microsoft.com/office/drawing/2014/main" val="10000"/>
                  </a:ext>
                </a:extLst>
              </a:tr>
              <a:tr h="2695800">
                <a:tc>
                  <a:txBody>
                    <a:bodyPr/>
                    <a:lstStyle>
                      <a:lvl1pPr marL="228600" indent="-228600">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285750" indent="-285750">
                        <a:buFontTx/>
                        <a:buChar char="-"/>
                      </a:pPr>
                      <a:r>
                        <a:rPr kumimoji="0" lang="en-US" sz="1600" b="0" i="0" u="none" strike="noStrike" kern="1200" cap="none" normalizeH="0" baseline="0" dirty="0">
                          <a:ln>
                            <a:noFill/>
                          </a:ln>
                          <a:solidFill>
                            <a:schemeClr val="tx1"/>
                          </a:solidFill>
                          <a:effectLst/>
                          <a:latin typeface="Verdana" panose="020B0604030504040204" pitchFamily="34" charset="0"/>
                          <a:ea typeface="MS PGothic" panose="020B0600070205080204" pitchFamily="34" charset="-128"/>
                          <a:cs typeface="+mn-cs"/>
                        </a:rPr>
                        <a:t>Project team: create 4 teams (5-6 students/team) per group A, B, C, D</a:t>
                      </a:r>
                    </a:p>
                    <a:p>
                      <a:pPr marL="285750" indent="-285750">
                        <a:buFontTx/>
                        <a:buChar char="-"/>
                      </a:pPr>
                      <a:r>
                        <a:rPr kumimoji="0" lang="en-US" sz="1600" b="0" i="0" u="none" strike="noStrike" kern="1200" cap="none" normalizeH="0" baseline="0" dirty="0">
                          <a:ln>
                            <a:noFill/>
                          </a:ln>
                          <a:solidFill>
                            <a:schemeClr val="tx1"/>
                          </a:solidFill>
                          <a:effectLst/>
                          <a:latin typeface="Verdana" panose="020B0604030504040204" pitchFamily="34" charset="0"/>
                          <a:ea typeface="MS PGothic" panose="020B0600070205080204" pitchFamily="34" charset="-128"/>
                          <a:cs typeface="+mn-cs"/>
                        </a:rPr>
                        <a:t>Students needs to provide the ideas generation and selection of an school garden to produce foods in the context of their home town.</a:t>
                      </a:r>
                    </a:p>
                  </a:txBody>
                  <a:tcPr marT="45733" marB="45733"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3122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E001-24A5-D16F-ED69-7BAF5C293A68}"/>
              </a:ext>
            </a:extLst>
          </p:cNvPr>
          <p:cNvSpPr>
            <a:spLocks noGrp="1"/>
          </p:cNvSpPr>
          <p:nvPr>
            <p:ph type="title"/>
          </p:nvPr>
        </p:nvSpPr>
        <p:spPr/>
        <p:txBody>
          <a:bodyPr/>
          <a:lstStyle/>
          <a:p>
            <a:r>
              <a:rPr lang="en-US" dirty="0"/>
              <a:t>Reference</a:t>
            </a:r>
          </a:p>
        </p:txBody>
      </p:sp>
      <p:sp>
        <p:nvSpPr>
          <p:cNvPr id="4" name="Slide Number Placeholder 3">
            <a:extLst>
              <a:ext uri="{FF2B5EF4-FFF2-40B4-BE49-F238E27FC236}">
                <a16:creationId xmlns:a16="http://schemas.microsoft.com/office/drawing/2014/main" id="{5C7843B9-CE1E-C32C-49BC-D99DEDF871A6}"/>
              </a:ext>
            </a:extLst>
          </p:cNvPr>
          <p:cNvSpPr>
            <a:spLocks noGrp="1"/>
          </p:cNvSpPr>
          <p:nvPr>
            <p:ph type="sldNum" sz="quarter" idx="12"/>
          </p:nvPr>
        </p:nvSpPr>
        <p:spPr/>
        <p:txBody>
          <a:bodyPr/>
          <a:lstStyle/>
          <a:p>
            <a:fld id="{BB7217B5-ED1B-4422-BB90-71357A4EBF56}" type="slidenum">
              <a:rPr lang="en-US" smtClean="0"/>
              <a:pPr/>
              <a:t>47</a:t>
            </a:fld>
            <a:endParaRPr lang="en-US"/>
          </a:p>
        </p:txBody>
      </p:sp>
      <p:sp>
        <p:nvSpPr>
          <p:cNvPr id="3" name="TextBox 2">
            <a:extLst>
              <a:ext uri="{FF2B5EF4-FFF2-40B4-BE49-F238E27FC236}">
                <a16:creationId xmlns:a16="http://schemas.microsoft.com/office/drawing/2014/main" id="{811A95E4-94A0-883A-898F-5E944CE3D26A}"/>
              </a:ext>
            </a:extLst>
          </p:cNvPr>
          <p:cNvSpPr txBox="1"/>
          <p:nvPr/>
        </p:nvSpPr>
        <p:spPr>
          <a:xfrm>
            <a:off x="595002" y="1887776"/>
            <a:ext cx="10527150" cy="2867965"/>
          </a:xfrm>
          <a:prstGeom prst="rect">
            <a:avLst/>
          </a:prstGeom>
          <a:noFill/>
        </p:spPr>
        <p:txBody>
          <a:bodyPr wrap="square" rtlCol="0">
            <a:spAutoFit/>
          </a:bodyPr>
          <a:lstStyle/>
          <a:p>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Boulom</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S., </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Essink</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D. R., Kang, M.-H., </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Kounnavong</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S., &amp; </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Broerse</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J. E. W. (2020b). </a:t>
            </a:r>
          </a:p>
          <a:p>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Factors associated with child malnutrition in mountainous ethnic minority communities in Lao PDR.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Global Health Action</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13</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(sup2), 1785736. https://</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doi.org</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/10.1080/16549716.2020.1785736</a:t>
            </a:r>
            <a:endParaRPr lang="en-LA" sz="1800" dirty="0">
              <a:effectLst/>
              <a:latin typeface="Calibri" panose="020F0502020204030204" pitchFamily="34" charset="0"/>
              <a:ea typeface="Calibri" panose="020F0502020204030204" pitchFamily="34" charset="0"/>
              <a:cs typeface="Cordia New" panose="020B0304020202020204" pitchFamily="34" charset="-34"/>
            </a:endParaRPr>
          </a:p>
          <a:p>
            <a:endParaRPr lang="en-LA" dirty="0"/>
          </a:p>
          <a:p>
            <a:pPr indent="-304800">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FAO. (2000).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Food Security: concepts and measurement</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Food and Agriculture Organization of the United Nations. https://</a:t>
            </a:r>
            <a:r>
              <a:rPr lang="en-US" sz="1800" dirty="0" err="1">
                <a:effectLst/>
                <a:latin typeface="Times New Roman" panose="02020603050405020304" pitchFamily="18" charset="0"/>
                <a:ea typeface="Times New Roman" panose="02020603050405020304" pitchFamily="18" charset="0"/>
                <a:cs typeface="Cordia New" panose="020B0304020202020204" pitchFamily="34" charset="-34"/>
              </a:rPr>
              <a:t>www.fao.org</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/4/Y4671E/y4671e06.htm#fn21</a:t>
            </a:r>
            <a:endParaRPr lang="en-LA" sz="1800" dirty="0">
              <a:effectLst/>
              <a:latin typeface="Calibri" panose="020F0502020204030204" pitchFamily="34" charset="0"/>
              <a:ea typeface="Calibri" panose="020F0502020204030204" pitchFamily="34" charset="0"/>
              <a:cs typeface="Cordia New" panose="020B0304020202020204" pitchFamily="34" charset="-34"/>
            </a:endParaRPr>
          </a:p>
          <a:p>
            <a:pPr indent="-304800">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FAO. (2008). An Introduction to the Basic Concepts of Food Security. In </a:t>
            </a:r>
            <a:r>
              <a:rPr lang="en-US" sz="1800" i="1" dirty="0">
                <a:effectLst/>
                <a:latin typeface="Times New Roman" panose="02020603050405020304" pitchFamily="18" charset="0"/>
                <a:ea typeface="Times New Roman" panose="02020603050405020304" pitchFamily="18" charset="0"/>
                <a:cs typeface="Cordia New" panose="020B0304020202020204" pitchFamily="34" charset="-34"/>
              </a:rPr>
              <a:t>Food Security Information for Action: Practical Guides</a:t>
            </a:r>
            <a:r>
              <a:rPr lang="en-US" sz="1800" dirty="0">
                <a:effectLst/>
                <a:latin typeface="Times New Roman" panose="02020603050405020304" pitchFamily="18" charset="0"/>
                <a:ea typeface="Times New Roman" panose="02020603050405020304" pitchFamily="18" charset="0"/>
                <a:cs typeface="Cordia New" panose="020B0304020202020204" pitchFamily="34" charset="-34"/>
              </a:rPr>
              <a:t> (pp. 1–3). FAO.</a:t>
            </a:r>
            <a:endParaRPr lang="en-LA" sz="1800" dirty="0">
              <a:effectLst/>
              <a:latin typeface="Calibri" panose="020F0502020204030204" pitchFamily="34" charset="0"/>
              <a:ea typeface="Calibri" panose="020F0502020204030204" pitchFamily="34" charset="0"/>
              <a:cs typeface="Cordia New" panose="020B0304020202020204" pitchFamily="34" charset="-34"/>
            </a:endParaRPr>
          </a:p>
          <a:p>
            <a:endParaRPr lang="en-LA" dirty="0"/>
          </a:p>
        </p:txBody>
      </p:sp>
    </p:spTree>
    <p:extLst>
      <p:ext uri="{BB962C8B-B14F-4D97-AF65-F5344CB8AC3E}">
        <p14:creationId xmlns:p14="http://schemas.microsoft.com/office/powerpoint/2010/main" val="287891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3808-2608-4F6E-1224-4111E0C99CD2}"/>
              </a:ext>
            </a:extLst>
          </p:cNvPr>
          <p:cNvSpPr>
            <a:spLocks noGrp="1"/>
          </p:cNvSpPr>
          <p:nvPr>
            <p:ph type="title"/>
          </p:nvPr>
        </p:nvSpPr>
        <p:spPr>
          <a:xfrm>
            <a:off x="838200" y="93918"/>
            <a:ext cx="10515600" cy="688975"/>
          </a:xfrm>
        </p:spPr>
        <p:txBody>
          <a:bodyPr>
            <a:normAutofit fontScale="90000"/>
          </a:bodyPr>
          <a:lstStyle/>
          <a:p>
            <a:pPr algn="ctr"/>
            <a:r>
              <a:rPr lang="en-US" dirty="0"/>
              <a:t>End lesson</a:t>
            </a:r>
          </a:p>
        </p:txBody>
      </p:sp>
      <p:sp>
        <p:nvSpPr>
          <p:cNvPr id="3" name="Content Placeholder 2">
            <a:extLst>
              <a:ext uri="{FF2B5EF4-FFF2-40B4-BE49-F238E27FC236}">
                <a16:creationId xmlns:a16="http://schemas.microsoft.com/office/drawing/2014/main" id="{54F33712-21B9-E42A-F009-064E95834ECD}"/>
              </a:ext>
            </a:extLst>
          </p:cNvPr>
          <p:cNvSpPr>
            <a:spLocks noGrp="1"/>
          </p:cNvSpPr>
          <p:nvPr>
            <p:ph idx="1"/>
          </p:nvPr>
        </p:nvSpPr>
        <p:spPr>
          <a:xfrm>
            <a:off x="1009650" y="1169993"/>
            <a:ext cx="10515600" cy="812799"/>
          </a:xfrm>
        </p:spPr>
        <p:txBody>
          <a:bodyPr>
            <a:normAutofit fontScale="85000" lnSpcReduction="10000"/>
          </a:bodyPr>
          <a:lstStyle/>
          <a:p>
            <a:r>
              <a:rPr lang="en-US" sz="2000" i="1" dirty="0">
                <a:solidFill>
                  <a:srgbClr val="C00000"/>
                </a:solidFill>
              </a:rPr>
              <a:t>This is the end of the lesson. </a:t>
            </a:r>
          </a:p>
          <a:p>
            <a:r>
              <a:rPr lang="en-US" sz="2000" i="1" dirty="0">
                <a:solidFill>
                  <a:srgbClr val="C00000"/>
                </a:solidFill>
              </a:rPr>
              <a:t>Ending message and introduction to next lesson including lesson title and topics should be given</a:t>
            </a:r>
            <a:r>
              <a:rPr lang="en-US" sz="2000" i="1" dirty="0"/>
              <a:t>.</a:t>
            </a:r>
          </a:p>
          <a:p>
            <a:endParaRPr lang="en-US" sz="2000" dirty="0"/>
          </a:p>
        </p:txBody>
      </p:sp>
      <p:sp>
        <p:nvSpPr>
          <p:cNvPr id="4" name="Slide Number Placeholder 3">
            <a:extLst>
              <a:ext uri="{FF2B5EF4-FFF2-40B4-BE49-F238E27FC236}">
                <a16:creationId xmlns:a16="http://schemas.microsoft.com/office/drawing/2014/main" id="{D036890E-50B2-C302-3EA7-FE2AC527349A}"/>
              </a:ext>
            </a:extLst>
          </p:cNvPr>
          <p:cNvSpPr>
            <a:spLocks noGrp="1"/>
          </p:cNvSpPr>
          <p:nvPr>
            <p:ph type="sldNum" sz="quarter" idx="12"/>
          </p:nvPr>
        </p:nvSpPr>
        <p:spPr/>
        <p:txBody>
          <a:bodyPr/>
          <a:lstStyle/>
          <a:p>
            <a:fld id="{BB7217B5-ED1B-4422-BB90-71357A4EBF56}" type="slidenum">
              <a:rPr lang="en-US" smtClean="0"/>
              <a:pPr/>
              <a:t>48</a:t>
            </a:fld>
            <a:endParaRPr lang="en-US"/>
          </a:p>
        </p:txBody>
      </p:sp>
      <p:graphicFrame>
        <p:nvGraphicFramePr>
          <p:cNvPr id="5" name="Group 4">
            <a:extLst>
              <a:ext uri="{FF2B5EF4-FFF2-40B4-BE49-F238E27FC236}">
                <a16:creationId xmlns:a16="http://schemas.microsoft.com/office/drawing/2014/main" id="{E12CDAA9-F648-99B8-595E-367AC0735E1B}"/>
              </a:ext>
            </a:extLst>
          </p:cNvPr>
          <p:cNvGraphicFramePr>
            <a:graphicFrameLocks noGrp="1"/>
          </p:cNvGraphicFramePr>
          <p:nvPr>
            <p:extLst>
              <p:ext uri="{D42A27DB-BD31-4B8C-83A1-F6EECF244321}">
                <p14:modId xmlns:p14="http://schemas.microsoft.com/office/powerpoint/2010/main" val="3297843618"/>
              </p:ext>
            </p:extLst>
          </p:nvPr>
        </p:nvGraphicFramePr>
        <p:xfrm>
          <a:off x="1761772" y="2369892"/>
          <a:ext cx="8668456" cy="3064669"/>
        </p:xfrm>
        <a:graphic>
          <a:graphicData uri="http://schemas.openxmlformats.org/drawingml/2006/table">
            <a:tbl>
              <a:tblPr/>
              <a:tblGrid>
                <a:gridCol w="1297287">
                  <a:extLst>
                    <a:ext uri="{9D8B030D-6E8A-4147-A177-3AD203B41FA5}">
                      <a16:colId xmlns:a16="http://schemas.microsoft.com/office/drawing/2014/main" val="20000"/>
                    </a:ext>
                  </a:extLst>
                </a:gridCol>
                <a:gridCol w="7371169">
                  <a:extLst>
                    <a:ext uri="{9D8B030D-6E8A-4147-A177-3AD203B41FA5}">
                      <a16:colId xmlns:a16="http://schemas.microsoft.com/office/drawing/2014/main" val="20001"/>
                    </a:ext>
                  </a:extLst>
                </a:gridCol>
              </a:tblGrid>
              <a:tr h="3064669">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400" b="1" i="0" u="none" strike="noStrike" cap="none" normalizeH="0" baseline="0" dirty="0">
                          <a:ln>
                            <a:noFill/>
                          </a:ln>
                          <a:solidFill>
                            <a:schemeClr val="tx1"/>
                          </a:solidFill>
                          <a:effectLst/>
                          <a:latin typeface="Times New Roman" panose="02020603050405020304" pitchFamily="18" charset="0"/>
                          <a:ea typeface="Arial Unicode MS" panose="020B0604020202020204" pitchFamily="34" charset="-128"/>
                          <a:cs typeface="Times New Roman" panose="02020603050405020304" pitchFamily="18" charset="0"/>
                        </a:rPr>
                        <a:t> Lesson Title</a:t>
                      </a:r>
                      <a:endParaRPr kumimoji="0" lang="en-US" altLang="ko-KR" sz="2400" b="0" i="0" u="none" strike="noStrike" cap="none" normalizeH="0" baseline="0" dirty="0">
                        <a:ln>
                          <a:noFill/>
                        </a:ln>
                        <a:solidFill>
                          <a:schemeClr val="tx1"/>
                        </a:solidFill>
                        <a:effectLst/>
                        <a:latin typeface="Times New Roman" panose="02020603050405020304" pitchFamily="18" charset="0"/>
                        <a:ea typeface="Gulim" pitchFamily="34" charset="-127"/>
                        <a:cs typeface="Times New Roman" panose="02020603050405020304" pitchFamily="18" charset="0"/>
                      </a:endParaRPr>
                    </a:p>
                  </a:txBody>
                  <a:tcPr anchor="ctr" horzOverflow="overflow">
                    <a:lnL w="254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EEECE1"/>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endParaRPr kumimoji="0" lang="en-US" altLang="ko-KR" sz="2400" b="1" i="0" u="none" strike="noStrike" cap="none" normalizeH="0" baseline="0" dirty="0">
                        <a:ln>
                          <a:noFill/>
                        </a:ln>
                        <a:solidFill>
                          <a:schemeClr val="tx1"/>
                        </a:solidFill>
                        <a:effectLst/>
                        <a:latin typeface="Times New Roman" panose="02020603050405020304" pitchFamily="18" charset="0"/>
                        <a:ea typeface="Gulim" pitchFamily="34" charset="-127"/>
                        <a:cs typeface="Times New Roman" panose="02020603050405020304" pitchFamily="18" charset="0"/>
                      </a:endParaRPr>
                    </a:p>
                    <a:p>
                      <a:endParaRPr kumimoji="0" lang="en-US" altLang="ko-KR" sz="2400" b="1" i="0" u="none" strike="noStrike" cap="none" normalizeH="0" baseline="0" dirty="0">
                        <a:ln>
                          <a:noFill/>
                        </a:ln>
                        <a:solidFill>
                          <a:schemeClr val="tx1"/>
                        </a:solidFill>
                        <a:effectLst/>
                        <a:latin typeface="Times New Roman" panose="02020603050405020304" pitchFamily="18" charset="0"/>
                        <a:ea typeface="Gulim" pitchFamily="34" charset="-127"/>
                        <a:cs typeface="Times New Roman" panose="02020603050405020304" pitchFamily="18" charset="0"/>
                      </a:endParaRPr>
                    </a:p>
                    <a:p>
                      <a:pPr algn="ctr"/>
                      <a:r>
                        <a:rPr kumimoji="0" lang="en-US" altLang="ko-KR" sz="2400" b="1" i="0" u="none" strike="noStrike" cap="none" normalizeH="0" baseline="0" dirty="0">
                          <a:ln>
                            <a:noFill/>
                          </a:ln>
                          <a:solidFill>
                            <a:schemeClr val="tx1"/>
                          </a:solidFill>
                          <a:effectLst/>
                          <a:latin typeface="Times New Roman" panose="02020603050405020304" pitchFamily="18" charset="0"/>
                          <a:ea typeface="Gulim" pitchFamily="34" charset="-127"/>
                          <a:cs typeface="Times New Roman" panose="02020603050405020304" pitchFamily="18" charset="0"/>
                        </a:rPr>
                        <a:t>End of Module</a:t>
                      </a:r>
                      <a:endParaRPr lang="en-US" sz="2400" b="0" kern="1200" dirty="0">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p>
                      <a:pPr marL="0" indent="0">
                        <a:buFont typeface="Arial" panose="020B0604020202020204" pitchFamily="34" charset="0"/>
                        <a:buNone/>
                      </a:pPr>
                      <a:endParaRPr lang="en-US" sz="2400" b="1" kern="1200" dirty="0">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p>
                      <a:endParaRPr lang="en-US" sz="2400" b="0" kern="1200" dirty="0">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254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9506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EF2-63E2-56A5-7E7D-131F090FC52B}"/>
              </a:ext>
            </a:extLst>
          </p:cNvPr>
          <p:cNvSpPr>
            <a:spLocks noGrp="1"/>
          </p:cNvSpPr>
          <p:nvPr>
            <p:ph type="title"/>
          </p:nvPr>
        </p:nvSpPr>
        <p:spPr>
          <a:xfrm>
            <a:off x="1066800" y="159002"/>
            <a:ext cx="10058400" cy="590189"/>
          </a:xfrm>
        </p:spPr>
        <p:txBody>
          <a:bodyPr>
            <a:normAutofit fontScale="90000"/>
          </a:bodyPr>
          <a:lstStyle/>
          <a:p>
            <a:r>
              <a:rPr lang="en-US" b="1" dirty="0">
                <a:latin typeface="Times New Roman" panose="02020603050405020304" pitchFamily="18" charset="0"/>
                <a:cs typeface="Times New Roman" panose="02020603050405020304" pitchFamily="18" charset="0"/>
              </a:rPr>
              <a:t>Keywords</a:t>
            </a:r>
          </a:p>
        </p:txBody>
      </p:sp>
      <p:sp>
        <p:nvSpPr>
          <p:cNvPr id="3" name="Content Placeholder 2">
            <a:extLst>
              <a:ext uri="{FF2B5EF4-FFF2-40B4-BE49-F238E27FC236}">
                <a16:creationId xmlns:a16="http://schemas.microsoft.com/office/drawing/2014/main" id="{8236F138-5D2D-A7DC-7023-DC92607019B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CA412166-1B8C-60CC-2895-6B35DCE5605F}"/>
              </a:ext>
            </a:extLst>
          </p:cNvPr>
          <p:cNvSpPr>
            <a:spLocks noGrp="1"/>
          </p:cNvSpPr>
          <p:nvPr>
            <p:ph type="sldNum" sz="quarter" idx="12"/>
          </p:nvPr>
        </p:nvSpPr>
        <p:spPr/>
        <p:txBody>
          <a:bodyPr/>
          <a:lstStyle/>
          <a:p>
            <a:fld id="{BB7217B5-ED1B-4422-BB90-71357A4EBF56}" type="slidenum">
              <a:rPr lang="en-US" smtClean="0"/>
              <a:pPr/>
              <a:t>5</a:t>
            </a:fld>
            <a:endParaRPr lang="en-US"/>
          </a:p>
        </p:txBody>
      </p:sp>
      <p:graphicFrame>
        <p:nvGraphicFramePr>
          <p:cNvPr id="6" name="Table 5">
            <a:extLst>
              <a:ext uri="{FF2B5EF4-FFF2-40B4-BE49-F238E27FC236}">
                <a16:creationId xmlns:a16="http://schemas.microsoft.com/office/drawing/2014/main" id="{A4694A2C-2DE3-8334-FD42-2EB826B80729}"/>
              </a:ext>
            </a:extLst>
          </p:cNvPr>
          <p:cNvGraphicFramePr>
            <a:graphicFrameLocks noGrp="1"/>
          </p:cNvGraphicFramePr>
          <p:nvPr>
            <p:extLst>
              <p:ext uri="{D42A27DB-BD31-4B8C-83A1-F6EECF244321}">
                <p14:modId xmlns:p14="http://schemas.microsoft.com/office/powerpoint/2010/main" val="4060960087"/>
              </p:ext>
            </p:extLst>
          </p:nvPr>
        </p:nvGraphicFramePr>
        <p:xfrm>
          <a:off x="481263" y="971586"/>
          <a:ext cx="10977674" cy="4851699"/>
        </p:xfrm>
        <a:graphic>
          <a:graphicData uri="http://schemas.openxmlformats.org/drawingml/2006/table">
            <a:tbl>
              <a:tblPr/>
              <a:tblGrid>
                <a:gridCol w="2180914">
                  <a:extLst>
                    <a:ext uri="{9D8B030D-6E8A-4147-A177-3AD203B41FA5}">
                      <a16:colId xmlns:a16="http://schemas.microsoft.com/office/drawing/2014/main" val="20000"/>
                    </a:ext>
                  </a:extLst>
                </a:gridCol>
                <a:gridCol w="8796760">
                  <a:extLst>
                    <a:ext uri="{9D8B030D-6E8A-4147-A177-3AD203B41FA5}">
                      <a16:colId xmlns:a16="http://schemas.microsoft.com/office/drawing/2014/main" val="20001"/>
                    </a:ext>
                  </a:extLst>
                </a:gridCol>
              </a:tblGrid>
              <a:tr h="480892">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j-lt"/>
                          <a:ea typeface="MS PGothic" panose="020B0600070205080204" pitchFamily="34" charset="-128"/>
                          <a:cs typeface="Saysettha OT" panose="020B0504020207020204" pitchFamily="34" charset="-34"/>
                        </a:rPr>
                        <a:t>Keywords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mj-lt"/>
                          <a:ea typeface="MS PGothic" panose="020B0600070205080204" pitchFamily="34" charset="-128"/>
                          <a:cs typeface="Saysettha OT" panose="020B0504020207020204" pitchFamily="34" charset="-34"/>
                        </a:rPr>
                        <a:t>Definition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26900">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en-GB" sz="1400" b="1" kern="1200" dirty="0">
                          <a:solidFill>
                            <a:schemeClr val="tx1"/>
                          </a:solidFill>
                          <a:effectLst/>
                          <a:latin typeface="+mj-lt"/>
                          <a:ea typeface="MS PGothic" panose="020B0600070205080204" pitchFamily="34" charset="-128"/>
                          <a:cs typeface="+mn-cs"/>
                        </a:rPr>
                        <a:t>Dietary Diversity</a:t>
                      </a:r>
                      <a:r>
                        <a:rPr lang="en-LA" sz="1400" dirty="0">
                          <a:effectLst/>
                          <a:latin typeface="+mj-lt"/>
                        </a:rPr>
                        <a:t> </a:t>
                      </a:r>
                      <a:endParaRPr kumimoji="0" lang="en-US" sz="1400" b="0" i="0" u="none" strike="noStrike" cap="none" normalizeH="0" baseline="0" dirty="0">
                        <a:ln>
                          <a:noFill/>
                        </a:ln>
                        <a:solidFill>
                          <a:srgbClr val="000000"/>
                        </a:solidFill>
                        <a:effectLst/>
                        <a:latin typeface="+mj-lt"/>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en-GB" sz="1400" kern="1200" dirty="0">
                          <a:solidFill>
                            <a:schemeClr val="tx1"/>
                          </a:solidFill>
                          <a:effectLst/>
                          <a:latin typeface="+mj-lt"/>
                          <a:ea typeface="MS PGothic" panose="020B0600070205080204" pitchFamily="34" charset="-128"/>
                          <a:cs typeface="+mn-cs"/>
                        </a:rPr>
                        <a:t>The number of different foods or food groups consumed over a given period of time. Household-level dietary diversity can be used as an indicator of household food security, and individual-level dietary diversity is an indicator of diet quality for an individual (typically measured for women or young children) </a:t>
                      </a:r>
                      <a:r>
                        <a:rPr lang="en-US" sz="1400" kern="1200" dirty="0">
                          <a:solidFill>
                            <a:schemeClr val="tx1"/>
                          </a:solidFill>
                          <a:effectLst/>
                          <a:latin typeface="+mj-lt"/>
                          <a:ea typeface="MS PGothic" panose="020B0600070205080204" pitchFamily="34" charset="-128"/>
                          <a:cs typeface="+mn-cs"/>
                        </a:rPr>
                        <a:t>(World Bank, 2013)</a:t>
                      </a:r>
                      <a:r>
                        <a:rPr lang="en-GB" sz="1400" kern="1200" dirty="0">
                          <a:solidFill>
                            <a:schemeClr val="tx1"/>
                          </a:solidFill>
                          <a:effectLst/>
                          <a:latin typeface="+mj-lt"/>
                          <a:ea typeface="MS PGothic" panose="020B0600070205080204" pitchFamily="34" charset="-128"/>
                          <a:cs typeface="+mn-cs"/>
                        </a:rPr>
                        <a:t>. The term is used as synonym of diet variety.</a:t>
                      </a:r>
                      <a:r>
                        <a:rPr lang="en-LA" sz="1400" dirty="0">
                          <a:effectLst/>
                          <a:latin typeface="+mj-lt"/>
                        </a:rPr>
                        <a:t> </a:t>
                      </a:r>
                      <a:endParaRPr kumimoji="0" lang="en-US" sz="1400" b="0" i="0" u="none" strike="noStrike" kern="1200" cap="none" normalizeH="0" baseline="0" dirty="0">
                        <a:ln>
                          <a:noFill/>
                        </a:ln>
                        <a:solidFill>
                          <a:srgbClr val="000000"/>
                        </a:solidFill>
                        <a:effectLst/>
                        <a:latin typeface="+mj-lt"/>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1"/>
                  </a:ext>
                </a:extLst>
              </a:tr>
              <a:tr h="1505723">
                <a:tc>
                  <a:txBody>
                    <a:bodyPr/>
                    <a:lstStyle/>
                    <a:p>
                      <a:pPr marL="0" marR="0" lvl="0" indent="0" algn="l" defTabSz="914400" rtl="0" eaLnBrk="1" fontAlgn="base" latinLnBrk="1" hangingPunct="1">
                        <a:lnSpc>
                          <a:spcPct val="150000"/>
                        </a:lnSpc>
                        <a:spcBef>
                          <a:spcPct val="0"/>
                        </a:spcBef>
                        <a:spcAft>
                          <a:spcPct val="0"/>
                        </a:spcAft>
                        <a:buClrTx/>
                        <a:buSzTx/>
                        <a:buFontTx/>
                        <a:buNone/>
                        <a:tabLst/>
                      </a:pPr>
                      <a:r>
                        <a:rPr lang="en-GB" sz="1400" b="1" kern="1200" dirty="0">
                          <a:solidFill>
                            <a:schemeClr val="tx1"/>
                          </a:solidFill>
                          <a:effectLst/>
                          <a:latin typeface="+mj-lt"/>
                          <a:ea typeface="+mn-ea"/>
                          <a:cs typeface="+mn-cs"/>
                        </a:rPr>
                        <a:t>Food insecurity</a:t>
                      </a:r>
                      <a:r>
                        <a:rPr lang="en-LA" sz="1400" dirty="0">
                          <a:effectLst/>
                          <a:latin typeface="+mj-lt"/>
                        </a:rPr>
                        <a:t> </a:t>
                      </a:r>
                      <a:endParaRPr kumimoji="0" lang="en-US" sz="1400" b="0" i="0" u="none" strike="noStrike" cap="none" normalizeH="0" baseline="0" dirty="0">
                        <a:ln>
                          <a:noFill/>
                        </a:ln>
                        <a:solidFill>
                          <a:srgbClr val="000000"/>
                        </a:solidFill>
                        <a:effectLst/>
                        <a:latin typeface="+mj-lt"/>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nSpc>
                          <a:spcPct val="150000"/>
                        </a:lnSpc>
                      </a:pPr>
                      <a:r>
                        <a:rPr lang="en-GB" sz="1400" kern="1200" dirty="0">
                          <a:solidFill>
                            <a:schemeClr val="tx1"/>
                          </a:solidFill>
                          <a:effectLst/>
                          <a:latin typeface="+mj-lt"/>
                          <a:ea typeface="+mn-ea"/>
                          <a:cs typeface="+mn-cs"/>
                        </a:rPr>
                        <a:t>A situation that exists when people lack secure access to sufficient amounts of safe and nutritious food for normal growth and development and an active and healthy life. It may be caused by the unavailability of food, insufficient purchasing power, inappropriate distribution or inadequate use of food at the household level. Food insecurity, poor conditions of health and sanitation and inappropriate care and feeding practices are the major causes of poor nutritional status. Food insecurity may be chronic, seasonal or transitory </a:t>
                      </a:r>
                      <a:r>
                        <a:rPr lang="en-US" sz="1400" kern="1200" dirty="0">
                          <a:solidFill>
                            <a:schemeClr val="tx1"/>
                          </a:solidFill>
                          <a:effectLst/>
                          <a:latin typeface="+mj-lt"/>
                          <a:ea typeface="+mn-ea"/>
                          <a:cs typeface="+mn-cs"/>
                        </a:rPr>
                        <a:t>(FAO et al., 2015)</a:t>
                      </a:r>
                      <a:r>
                        <a:rPr lang="en-GB" sz="1400" kern="1200" dirty="0">
                          <a:solidFill>
                            <a:schemeClr val="tx1"/>
                          </a:solidFill>
                          <a:effectLst/>
                          <a:latin typeface="+mj-lt"/>
                          <a:ea typeface="+mn-ea"/>
                          <a:cs typeface="+mn-cs"/>
                        </a:rPr>
                        <a:t>.</a:t>
                      </a:r>
                      <a:r>
                        <a:rPr lang="en-LA" sz="1400" dirty="0">
                          <a:effectLst/>
                          <a:latin typeface="+mj-lt"/>
                        </a:rPr>
                        <a:t> </a:t>
                      </a:r>
                      <a:endParaRPr kumimoji="0" lang="en-US" sz="1400" b="0" i="0" u="none" strike="noStrike" kern="1200" cap="none" normalizeH="0" baseline="0" dirty="0">
                        <a:ln>
                          <a:noFill/>
                        </a:ln>
                        <a:solidFill>
                          <a:srgbClr val="000000"/>
                        </a:solidFill>
                        <a:effectLst/>
                        <a:latin typeface="+mj-lt"/>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3274260520"/>
                  </a:ext>
                </a:extLst>
              </a:tr>
              <a:tr h="591103">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en-GB" sz="1400" b="1" kern="1200" dirty="0">
                          <a:solidFill>
                            <a:schemeClr val="tx1"/>
                          </a:solidFill>
                          <a:effectLst/>
                          <a:latin typeface="+mj-lt"/>
                          <a:ea typeface="MS PGothic" panose="020B0600070205080204" pitchFamily="34" charset="-128"/>
                          <a:cs typeface="Saysettha OT" panose="020B0504020207020204" pitchFamily="34" charset="-34"/>
                        </a:rPr>
                        <a:t>Care practices</a:t>
                      </a:r>
                      <a:r>
                        <a:rPr lang="en-LA" sz="1400" dirty="0">
                          <a:effectLst/>
                          <a:latin typeface="+mj-lt"/>
                          <a:cs typeface="Saysettha OT" panose="020B0504020207020204" pitchFamily="34" charset="-34"/>
                        </a:rPr>
                        <a:t> </a:t>
                      </a:r>
                      <a:endParaRPr kumimoji="0" lang="en-US" sz="1400" b="0" i="0" u="none" strike="noStrike" cap="none" normalizeH="0" baseline="0" dirty="0">
                        <a:ln>
                          <a:noFill/>
                        </a:ln>
                        <a:solidFill>
                          <a:srgbClr val="000000"/>
                        </a:solidFill>
                        <a:effectLst/>
                        <a:latin typeface="+mj-lt"/>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just">
                        <a:lnSpc>
                          <a:spcPct val="150000"/>
                        </a:lnSpc>
                        <a:spcAft>
                          <a:spcPts val="800"/>
                        </a:spcAft>
                      </a:pPr>
                      <a:r>
                        <a:rPr lang="en-GB" sz="1400" dirty="0">
                          <a:effectLst/>
                          <a:latin typeface="+mj-lt"/>
                          <a:ea typeface="Calibri" panose="020F0502020204030204" pitchFamily="34" charset="0"/>
                          <a:cs typeface="Saysettha OT" panose="020B0504020207020204" pitchFamily="34" charset="-34"/>
                        </a:rPr>
                        <a:t>An individual caretaker’s typical practices for feeding and caring for infants, young children, mothers/selves and others in the family </a:t>
                      </a:r>
                      <a:r>
                        <a:rPr lang="en-US" sz="1400" dirty="0">
                          <a:solidFill>
                            <a:srgbClr val="000000"/>
                          </a:solidFill>
                          <a:effectLst/>
                          <a:latin typeface="+mj-lt"/>
                          <a:ea typeface="Calibri" panose="020F0502020204030204" pitchFamily="34" charset="0"/>
                          <a:cs typeface="Saysettha OT" panose="020B0504020207020204" pitchFamily="34" charset="-34"/>
                        </a:rPr>
                        <a:t>(FAO, 2016)</a:t>
                      </a:r>
                      <a:r>
                        <a:rPr lang="en-GB" sz="1400" dirty="0">
                          <a:effectLst/>
                          <a:latin typeface="+mj-lt"/>
                          <a:ea typeface="Calibri" panose="020F0502020204030204" pitchFamily="34" charset="0"/>
                          <a:cs typeface="Saysettha OT" panose="020B0504020207020204" pitchFamily="34" charset="-34"/>
                        </a:rPr>
                        <a:t>. </a:t>
                      </a:r>
                      <a:endParaRPr lang="en-LA" sz="1400" dirty="0">
                        <a:effectLst/>
                        <a:latin typeface="+mj-lt"/>
                        <a:ea typeface="Calibri" panose="020F0502020204030204" pitchFamily="34" charset="0"/>
                        <a:cs typeface="Saysettha OT" panose="020B0504020207020204" pitchFamily="34" charset="-34"/>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2"/>
                  </a:ext>
                </a:extLst>
              </a:tr>
              <a:tr h="947081">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en-GB" sz="1400" b="1" kern="1200" dirty="0">
                          <a:solidFill>
                            <a:schemeClr val="tx1"/>
                          </a:solidFill>
                          <a:effectLst/>
                          <a:latin typeface="+mj-lt"/>
                          <a:ea typeface="MS PGothic" panose="020B0600070205080204" pitchFamily="34" charset="-128"/>
                          <a:cs typeface="Saysettha OT" panose="020B0504020207020204" pitchFamily="34" charset="-34"/>
                        </a:rPr>
                        <a:t>Food and Nutrition</a:t>
                      </a:r>
                    </a:p>
                    <a:p>
                      <a:pPr marL="0" marR="0" lvl="0" indent="0" algn="l" defTabSz="914400" rtl="0" eaLnBrk="1" fontAlgn="base" latinLnBrk="1" hangingPunct="1">
                        <a:lnSpc>
                          <a:spcPct val="150000"/>
                        </a:lnSpc>
                        <a:spcBef>
                          <a:spcPct val="0"/>
                        </a:spcBef>
                        <a:spcAft>
                          <a:spcPct val="0"/>
                        </a:spcAft>
                        <a:buClrTx/>
                        <a:buSzTx/>
                        <a:buFontTx/>
                        <a:buNone/>
                        <a:tabLst/>
                      </a:pPr>
                      <a:r>
                        <a:rPr lang="en-GB" sz="1400" b="1" kern="1200" dirty="0">
                          <a:solidFill>
                            <a:schemeClr val="tx1"/>
                          </a:solidFill>
                          <a:effectLst/>
                          <a:latin typeface="+mj-lt"/>
                          <a:ea typeface="MS PGothic" panose="020B0600070205080204" pitchFamily="34" charset="-128"/>
                          <a:cs typeface="Saysettha OT" panose="020B0504020207020204" pitchFamily="34" charset="-34"/>
                        </a:rPr>
                        <a:t> Security (FNS)</a:t>
                      </a:r>
                      <a:r>
                        <a:rPr lang="en-LA" sz="1400" dirty="0">
                          <a:effectLst/>
                          <a:latin typeface="+mj-lt"/>
                          <a:cs typeface="Saysettha OT" panose="020B0504020207020204" pitchFamily="34" charset="-34"/>
                        </a:rPr>
                        <a:t> </a:t>
                      </a:r>
                      <a:endParaRPr kumimoji="0" lang="en-US" sz="1400" b="0" i="0" u="none" strike="noStrike" cap="none" normalizeH="0" baseline="0" dirty="0">
                        <a:ln>
                          <a:noFill/>
                        </a:ln>
                        <a:solidFill>
                          <a:srgbClr val="000000"/>
                        </a:solidFill>
                        <a:effectLst/>
                        <a:latin typeface="+mj-lt"/>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1" hangingPunct="1">
                        <a:lnSpc>
                          <a:spcPct val="150000"/>
                        </a:lnSpc>
                        <a:spcBef>
                          <a:spcPct val="0"/>
                        </a:spcBef>
                        <a:spcAft>
                          <a:spcPct val="0"/>
                        </a:spcAft>
                        <a:buClrTx/>
                        <a:buSzTx/>
                        <a:buFontTx/>
                        <a:buNone/>
                        <a:tabLst/>
                      </a:pPr>
                      <a:r>
                        <a:rPr lang="en-GB" sz="1400" kern="1200" dirty="0">
                          <a:solidFill>
                            <a:schemeClr val="tx1"/>
                          </a:solidFill>
                          <a:effectLst/>
                          <a:latin typeface="+mj-lt"/>
                          <a:ea typeface="MS PGothic" panose="020B0600070205080204" pitchFamily="34" charset="-128"/>
                          <a:cs typeface="Saysettha OT" panose="020B0504020207020204" pitchFamily="34" charset="-34"/>
                        </a:rPr>
                        <a:t>Food and nutrition security is achieved, if adequate food (quantity, quality, safety, socio-cultural acceptability) is available and accessible for and satisfactorily used and utilized by all individuals at all times to live a healthy and active life (</a:t>
                      </a:r>
                      <a:r>
                        <a:rPr lang="en-GB" sz="1400" kern="1200" dirty="0" err="1">
                          <a:solidFill>
                            <a:schemeClr val="tx1"/>
                          </a:solidFill>
                          <a:effectLst/>
                          <a:latin typeface="+mj-lt"/>
                          <a:ea typeface="MS PGothic" panose="020B0600070205080204" pitchFamily="34" charset="-128"/>
                          <a:cs typeface="Saysettha OT" panose="020B0504020207020204" pitchFamily="34" charset="-34"/>
                        </a:rPr>
                        <a:t>Weingärtner</a:t>
                      </a:r>
                      <a:r>
                        <a:rPr lang="en-GB" sz="1400" kern="1200" dirty="0">
                          <a:solidFill>
                            <a:schemeClr val="tx1"/>
                          </a:solidFill>
                          <a:effectLst/>
                          <a:latin typeface="+mj-lt"/>
                          <a:ea typeface="MS PGothic" panose="020B0600070205080204" pitchFamily="34" charset="-128"/>
                          <a:cs typeface="Saysettha OT" panose="020B0504020207020204" pitchFamily="34" charset="-34"/>
                        </a:rPr>
                        <a:t>, 2004)</a:t>
                      </a:r>
                      <a:r>
                        <a:rPr lang="en-LA" sz="1400" dirty="0">
                          <a:effectLst/>
                          <a:latin typeface="+mj-lt"/>
                          <a:cs typeface="Saysettha OT" panose="020B0504020207020204" pitchFamily="34" charset="-34"/>
                        </a:rPr>
                        <a:t> </a:t>
                      </a:r>
                      <a:endParaRPr kumimoji="0" lang="en-US" sz="1400" b="0" i="0" u="none" strike="noStrike" kern="1200" cap="none" normalizeH="0" baseline="0" dirty="0">
                        <a:ln>
                          <a:noFill/>
                        </a:ln>
                        <a:solidFill>
                          <a:srgbClr val="000000"/>
                        </a:solidFill>
                        <a:effectLst/>
                        <a:latin typeface="+mj-lt"/>
                        <a:ea typeface="MS PGothic" panose="020B0600070205080204" pitchFamily="34" charset="-128"/>
                        <a:cs typeface="Saysettha OT" panose="020B0504020207020204" pitchFamily="34" charset="-34"/>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490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4EF2-63E2-56A5-7E7D-131F090FC52B}"/>
              </a:ext>
            </a:extLst>
          </p:cNvPr>
          <p:cNvSpPr>
            <a:spLocks noGrp="1"/>
          </p:cNvSpPr>
          <p:nvPr>
            <p:ph type="title"/>
          </p:nvPr>
        </p:nvSpPr>
        <p:spPr>
          <a:xfrm>
            <a:off x="838200" y="365126"/>
            <a:ext cx="10515600" cy="658132"/>
          </a:xfrm>
        </p:spPr>
        <p:txBody>
          <a:bodyPr>
            <a:normAutofit fontScale="90000"/>
          </a:bodyPr>
          <a:lstStyle/>
          <a:p>
            <a:r>
              <a:rPr lang="en-US" dirty="0"/>
              <a:t>Pre-quiz</a:t>
            </a:r>
          </a:p>
        </p:txBody>
      </p:sp>
      <p:sp>
        <p:nvSpPr>
          <p:cNvPr id="3" name="Content Placeholder 2">
            <a:extLst>
              <a:ext uri="{FF2B5EF4-FFF2-40B4-BE49-F238E27FC236}">
                <a16:creationId xmlns:a16="http://schemas.microsoft.com/office/drawing/2014/main" id="{8236F138-5D2D-A7DC-7023-DC92607019BB}"/>
              </a:ext>
            </a:extLst>
          </p:cNvPr>
          <p:cNvSpPr>
            <a:spLocks noGrp="1"/>
          </p:cNvSpPr>
          <p:nvPr>
            <p:ph idx="1"/>
          </p:nvPr>
        </p:nvSpPr>
        <p:spPr>
          <a:xfrm>
            <a:off x="721895" y="1023258"/>
            <a:ext cx="10515600" cy="658132"/>
          </a:xfrm>
        </p:spPr>
        <p:txBody>
          <a:bodyPr>
            <a:normAutofit/>
          </a:bodyPr>
          <a:lstStyle/>
          <a:p>
            <a:r>
              <a:rPr lang="en-US" sz="1400" dirty="0">
                <a:solidFill>
                  <a:srgbClr val="C00000"/>
                </a:solidFill>
              </a:rPr>
              <a:t>This quiz is used to review previous lesson or ask students some questions related to the introduction of this lesson. You can add 3-5 questions. Types of questions could be: MCQ, True or False, Matching, Fill in short words. </a:t>
            </a:r>
          </a:p>
          <a:p>
            <a:endParaRPr lang="en-US" dirty="0">
              <a:solidFill>
                <a:srgbClr val="C00000"/>
              </a:solidFill>
            </a:endParaRPr>
          </a:p>
        </p:txBody>
      </p:sp>
      <p:sp>
        <p:nvSpPr>
          <p:cNvPr id="4" name="Slide Number Placeholder 3">
            <a:extLst>
              <a:ext uri="{FF2B5EF4-FFF2-40B4-BE49-F238E27FC236}">
                <a16:creationId xmlns:a16="http://schemas.microsoft.com/office/drawing/2014/main" id="{CA412166-1B8C-60CC-2895-6B35DCE5605F}"/>
              </a:ext>
            </a:extLst>
          </p:cNvPr>
          <p:cNvSpPr>
            <a:spLocks noGrp="1"/>
          </p:cNvSpPr>
          <p:nvPr>
            <p:ph type="sldNum" sz="quarter" idx="12"/>
          </p:nvPr>
        </p:nvSpPr>
        <p:spPr/>
        <p:txBody>
          <a:bodyPr/>
          <a:lstStyle/>
          <a:p>
            <a:fld id="{BB7217B5-ED1B-4422-BB90-71357A4EBF56}" type="slidenum">
              <a:rPr lang="en-US" smtClean="0"/>
              <a:pPr/>
              <a:t>6</a:t>
            </a:fld>
            <a:endParaRPr lang="en-US"/>
          </a:p>
        </p:txBody>
      </p:sp>
      <p:graphicFrame>
        <p:nvGraphicFramePr>
          <p:cNvPr id="5" name="Table 4">
            <a:extLst>
              <a:ext uri="{FF2B5EF4-FFF2-40B4-BE49-F238E27FC236}">
                <a16:creationId xmlns:a16="http://schemas.microsoft.com/office/drawing/2014/main" id="{AC3FEF14-D174-CEEF-7277-F503ADB863A0}"/>
              </a:ext>
            </a:extLst>
          </p:cNvPr>
          <p:cNvGraphicFramePr>
            <a:graphicFrameLocks noGrp="1"/>
          </p:cNvGraphicFramePr>
          <p:nvPr>
            <p:extLst>
              <p:ext uri="{D42A27DB-BD31-4B8C-83A1-F6EECF244321}">
                <p14:modId xmlns:p14="http://schemas.microsoft.com/office/powerpoint/2010/main" val="2483105084"/>
              </p:ext>
            </p:extLst>
          </p:nvPr>
        </p:nvGraphicFramePr>
        <p:xfrm>
          <a:off x="665747" y="2127554"/>
          <a:ext cx="10860505" cy="4365320"/>
        </p:xfrm>
        <a:graphic>
          <a:graphicData uri="http://schemas.openxmlformats.org/drawingml/2006/table">
            <a:tbl>
              <a:tblPr firstRow="1" bandRow="1">
                <a:tableStyleId>{5C22544A-7EE6-4342-B048-85BDC9FD1C3A}</a:tableStyleId>
              </a:tblPr>
              <a:tblGrid>
                <a:gridCol w="2946591">
                  <a:extLst>
                    <a:ext uri="{9D8B030D-6E8A-4147-A177-3AD203B41FA5}">
                      <a16:colId xmlns:a16="http://schemas.microsoft.com/office/drawing/2014/main" val="20000"/>
                    </a:ext>
                  </a:extLst>
                </a:gridCol>
                <a:gridCol w="4618776">
                  <a:extLst>
                    <a:ext uri="{9D8B030D-6E8A-4147-A177-3AD203B41FA5}">
                      <a16:colId xmlns:a16="http://schemas.microsoft.com/office/drawing/2014/main" val="20001"/>
                    </a:ext>
                  </a:extLst>
                </a:gridCol>
                <a:gridCol w="796354">
                  <a:extLst>
                    <a:ext uri="{9D8B030D-6E8A-4147-A177-3AD203B41FA5}">
                      <a16:colId xmlns:a16="http://schemas.microsoft.com/office/drawing/2014/main" val="20002"/>
                    </a:ext>
                  </a:extLst>
                </a:gridCol>
                <a:gridCol w="2498784">
                  <a:extLst>
                    <a:ext uri="{9D8B030D-6E8A-4147-A177-3AD203B41FA5}">
                      <a16:colId xmlns:a16="http://schemas.microsoft.com/office/drawing/2014/main" val="20003"/>
                    </a:ext>
                  </a:extLst>
                </a:gridCol>
              </a:tblGrid>
              <a:tr h="444500">
                <a:tc>
                  <a:txBody>
                    <a:bodyPr/>
                    <a:lstStyle/>
                    <a:p>
                      <a:r>
                        <a:rPr lang="en-US" sz="1200" b="0" dirty="0">
                          <a:latin typeface="Times New Roman" panose="02020603050405020304" pitchFamily="18" charset="0"/>
                          <a:cs typeface="Times New Roman" panose="02020603050405020304" pitchFamily="18" charset="0"/>
                        </a:rPr>
                        <a:t>Questions</a:t>
                      </a:r>
                    </a:p>
                  </a:txBody>
                  <a:tcPr marT="42745" marB="42745"/>
                </a:tc>
                <a:tc>
                  <a:txBody>
                    <a:bodyPr/>
                    <a:lstStyle/>
                    <a:p>
                      <a:r>
                        <a:rPr lang="en-US" sz="1200" b="0" dirty="0">
                          <a:latin typeface="Times New Roman" panose="02020603050405020304" pitchFamily="18" charset="0"/>
                          <a:cs typeface="Times New Roman" panose="02020603050405020304" pitchFamily="18" charset="0"/>
                        </a:rPr>
                        <a:t>Possible answer</a:t>
                      </a:r>
                    </a:p>
                  </a:txBody>
                  <a:tcPr marT="42745" marB="42745"/>
                </a:tc>
                <a:tc>
                  <a:txBody>
                    <a:bodyPr/>
                    <a:lstStyle/>
                    <a:p>
                      <a:r>
                        <a:rPr lang="en-US" sz="1200" b="0" dirty="0">
                          <a:latin typeface="Times New Roman" panose="02020603050405020304" pitchFamily="18" charset="0"/>
                          <a:cs typeface="Times New Roman" panose="02020603050405020304" pitchFamily="18" charset="0"/>
                        </a:rPr>
                        <a:t>Correct Answer</a:t>
                      </a:r>
                    </a:p>
                  </a:txBody>
                  <a:tcPr marT="42745" marB="42745"/>
                </a:tc>
                <a:tc>
                  <a:txBody>
                    <a:bodyPr/>
                    <a:lstStyle/>
                    <a:p>
                      <a:r>
                        <a:rPr lang="en-US" sz="1200" b="0" dirty="0">
                          <a:latin typeface="Times New Roman" panose="02020603050405020304" pitchFamily="18" charset="0"/>
                          <a:cs typeface="Times New Roman" panose="02020603050405020304" pitchFamily="18" charset="0"/>
                        </a:rPr>
                        <a:t>Feedback</a:t>
                      </a:r>
                    </a:p>
                  </a:txBody>
                  <a:tcPr marT="42745" marB="42745"/>
                </a:tc>
                <a:extLst>
                  <a:ext uri="{0D108BD9-81ED-4DB2-BD59-A6C34878D82A}">
                    <a16:rowId xmlns:a16="http://schemas.microsoft.com/office/drawing/2014/main" val="10000"/>
                  </a:ext>
                </a:extLst>
              </a:tr>
              <a:tr h="762000">
                <a:tc>
                  <a:txBody>
                    <a:bodyPr/>
                    <a:lstStyle/>
                    <a:p>
                      <a:r>
                        <a:rPr lang="en-US" sz="1200" b="0" dirty="0">
                          <a:latin typeface="Times New Roman" panose="02020603050405020304" pitchFamily="18" charset="0"/>
                          <a:cs typeface="Times New Roman" panose="02020603050405020304" pitchFamily="18" charset="0"/>
                        </a:rPr>
                        <a:t>Q1: </a:t>
                      </a:r>
                      <a:r>
                        <a:rPr lang="en-US" sz="1200" b="0" dirty="0"/>
                        <a:t>What is the primary purpose of the Household Dietary Diversity Score (HDDS)?</a:t>
                      </a:r>
                      <a:endParaRPr lang="en-US" sz="1200" b="0" dirty="0">
                        <a:latin typeface="Times New Roman" panose="02020603050405020304" pitchFamily="18" charset="0"/>
                        <a:cs typeface="Times New Roman" panose="02020603050405020304" pitchFamily="18" charset="0"/>
                      </a:endParaRPr>
                    </a:p>
                  </a:txBody>
                  <a:tcPr marT="42745" marB="42745"/>
                </a:tc>
                <a:tc>
                  <a:txBody>
                    <a:bodyPr/>
                    <a:lstStyle/>
                    <a:p>
                      <a:r>
                        <a:rPr lang="en-US" sz="1200" b="0" dirty="0"/>
                        <a:t>a) To measure the amount of calories consumed by a household.</a:t>
                      </a:r>
                    </a:p>
                    <a:p>
                      <a:r>
                        <a:rPr lang="en-US" sz="1200" b="0" dirty="0"/>
                        <a:t>b) To assess the micronutrient adequacy of a household's diet.</a:t>
                      </a:r>
                    </a:p>
                    <a:p>
                      <a:r>
                        <a:rPr lang="en-US" sz="1200" b="0" dirty="0"/>
                        <a:t>c) To count the number of different food groups consumed by a household in a 24-hour period.</a:t>
                      </a:r>
                    </a:p>
                    <a:p>
                      <a:r>
                        <a:rPr lang="en-US" sz="1200" b="0" dirty="0"/>
                        <a:t>d) To determine the level of food security based on income.</a:t>
                      </a:r>
                    </a:p>
                  </a:txBody>
                  <a:tcPr marT="42745" marB="42745"/>
                </a:tc>
                <a:tc>
                  <a:txBody>
                    <a:bodyPr/>
                    <a:lstStyle/>
                    <a:p>
                      <a:r>
                        <a:rPr lang="en-US" sz="1200" b="0" dirty="0">
                          <a:latin typeface="Times New Roman" panose="02020603050405020304" pitchFamily="18" charset="0"/>
                          <a:cs typeface="Times New Roman" panose="02020603050405020304" pitchFamily="18" charset="0"/>
                        </a:rPr>
                        <a:t>C</a:t>
                      </a:r>
                    </a:p>
                  </a:txBody>
                  <a:tcPr marT="42745" marB="42745"/>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dirty="0"/>
                        <a:t>The HDDS is a qualitative tool designed to measure the variety of foods consumed as a proxy for diet quality and access to different food types, not calorie intake. It is based on a simple count of 12 food groups</a:t>
                      </a:r>
                      <a:endParaRPr lang="en-US" sz="1200" b="0" kern="1200" dirty="0">
                        <a:solidFill>
                          <a:schemeClr val="dk1"/>
                        </a:solidFill>
                        <a:latin typeface="Times New Roman" panose="02020603050405020304" pitchFamily="18" charset="0"/>
                        <a:ea typeface="+mn-ea"/>
                        <a:cs typeface="Times New Roman" panose="02020603050405020304" pitchFamily="18" charset="0"/>
                      </a:endParaRPr>
                    </a:p>
                  </a:txBody>
                  <a:tcPr marT="42745" marB="42745"/>
                </a:tc>
                <a:extLst>
                  <a:ext uri="{0D108BD9-81ED-4DB2-BD59-A6C34878D82A}">
                    <a16:rowId xmlns:a16="http://schemas.microsoft.com/office/drawing/2014/main" val="10001"/>
                  </a:ext>
                </a:extLst>
              </a:tr>
              <a:tr h="752710">
                <a:tc>
                  <a:txBody>
                    <a:bodyPr/>
                    <a:lstStyle/>
                    <a:p>
                      <a:r>
                        <a:rPr lang="en-US" sz="1200" b="0" dirty="0">
                          <a:latin typeface="Times New Roman" panose="02020603050405020304" pitchFamily="18" charset="0"/>
                          <a:cs typeface="Times New Roman" panose="02020603050405020304" pitchFamily="18" charset="0"/>
                        </a:rPr>
                        <a:t>Q2: </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r>
                        <a:rPr lang="en-US" sz="1200" b="0" dirty="0"/>
                        <a:t>The Minimum Dietary Diversity for Women (MDDS-W) measures the consumption of how many food groups out of a total of 10?</a:t>
                      </a:r>
                      <a:endParaRPr lang="en-US" sz="1200" b="0" dirty="0">
                        <a:latin typeface="Times New Roman" panose="02020603050405020304" pitchFamily="18" charset="0"/>
                        <a:cs typeface="Times New Roman" panose="02020603050405020304" pitchFamily="18" charset="0"/>
                      </a:endParaRPr>
                    </a:p>
                  </a:txBody>
                  <a:tcPr marT="42745" marB="42745"/>
                </a:tc>
                <a:tc>
                  <a:txBody>
                    <a:bodyPr/>
                    <a:lstStyle/>
                    <a:p>
                      <a:r>
                        <a:rPr lang="en-US" sz="1200" b="0" dirty="0"/>
                        <a:t>a) At least 3</a:t>
                      </a:r>
                    </a:p>
                    <a:p>
                      <a:r>
                        <a:rPr lang="en-US" sz="1200" b="0" dirty="0"/>
                        <a:t>b) At least 4</a:t>
                      </a:r>
                    </a:p>
                    <a:p>
                      <a:r>
                        <a:rPr lang="en-US" sz="1200" b="0" dirty="0"/>
                        <a:t>c) At least 5</a:t>
                      </a:r>
                    </a:p>
                    <a:p>
                      <a:r>
                        <a:rPr lang="en-US" sz="1200" b="0" dirty="0"/>
                        <a:t>d) At least 6</a:t>
                      </a:r>
                    </a:p>
                  </a:txBody>
                  <a:tcPr marT="42745" marB="42745"/>
                </a:tc>
                <a:tc>
                  <a:txBody>
                    <a:bodyPr/>
                    <a:lstStyle/>
                    <a:p>
                      <a:r>
                        <a:rPr lang="en-US" sz="1200" b="0" dirty="0">
                          <a:latin typeface="Times New Roman" panose="02020603050405020304" pitchFamily="18" charset="0"/>
                          <a:cs typeface="Times New Roman" panose="02020603050405020304" pitchFamily="18" charset="0"/>
                        </a:rPr>
                        <a:t>C</a:t>
                      </a:r>
                    </a:p>
                  </a:txBody>
                  <a:tcPr marT="42745" marB="42745"/>
                </a:tc>
                <a:tc>
                  <a:txBody>
                    <a:bodyPr/>
                    <a:lstStyle/>
                    <a:p>
                      <a:r>
                        <a:rPr lang="en-US" sz="1200" b="0" dirty="0"/>
                        <a:t>The MDDS-W is a binary indicator (yes/no) that classifies a woman's diet as 'minimally diverse' if she has consumed at least 5 of the 10 defined food groups in the last 24 hours.</a:t>
                      </a:r>
                      <a:endParaRPr lang="en-US" sz="1200" b="0" dirty="0">
                        <a:latin typeface="Times New Roman" panose="02020603050405020304" pitchFamily="18" charset="0"/>
                        <a:cs typeface="Times New Roman" panose="02020603050405020304" pitchFamily="18" charset="0"/>
                      </a:endParaRPr>
                    </a:p>
                  </a:txBody>
                  <a:tcPr marT="42745" marB="42745"/>
                </a:tc>
                <a:extLst>
                  <a:ext uri="{0D108BD9-81ED-4DB2-BD59-A6C34878D82A}">
                    <a16:rowId xmlns:a16="http://schemas.microsoft.com/office/drawing/2014/main" val="10002"/>
                  </a:ext>
                </a:extLst>
              </a:tr>
              <a:tr h="1286110">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Q3: </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r>
                        <a:rPr lang="en-US" sz="1200" b="0" dirty="0"/>
                        <a:t>What is the main difference in purpose between the Food Consumption Score (FCS) and the Household Dietary Diversity Score (HDDS)?</a:t>
                      </a:r>
                      <a:endParaRPr lang="en-US" sz="1200" b="0" dirty="0">
                        <a:latin typeface="Times New Roman" panose="02020603050405020304" pitchFamily="18" charset="0"/>
                        <a:cs typeface="Times New Roman" panose="02020603050405020304" pitchFamily="18" charset="0"/>
                      </a:endParaRPr>
                    </a:p>
                  </a:txBody>
                  <a:tcPr marT="42745" marB="42745"/>
                </a:tc>
                <a:tc>
                  <a:txBody>
                    <a:bodyPr/>
                    <a:lstStyle/>
                    <a:p>
                      <a:pPr marL="228600" indent="-228600">
                        <a:buFont typeface="+mj-lt"/>
                        <a:buAutoNum type="alphaLcPeriod"/>
                      </a:pPr>
                      <a:r>
                        <a:rPr lang="en-US" sz="1200" b="0" dirty="0"/>
                        <a:t>FCS measures the amount of food, while HDDS measures the quality.</a:t>
                      </a:r>
                    </a:p>
                    <a:p>
                      <a:pPr marL="228600" indent="-228600">
                        <a:buFont typeface="+mj-lt"/>
                        <a:buAutoNum type="alphaLcPeriod"/>
                      </a:pPr>
                      <a:r>
                        <a:rPr lang="en-US" sz="1200" b="0" dirty="0"/>
                        <a:t>b) FCS measures consumption over 7 days, while HDDS measures consumption over 24 hours.</a:t>
                      </a:r>
                    </a:p>
                    <a:p>
                      <a:pPr marL="228600" indent="-228600">
                        <a:buFont typeface="+mj-lt"/>
                        <a:buAutoNum type="alphaLcPeriod"/>
                      </a:pPr>
                      <a:r>
                        <a:rPr lang="en-US" sz="1200" b="0" dirty="0"/>
                        <a:t>c) FCS is used for children, while HDDS is used for adults.</a:t>
                      </a:r>
                    </a:p>
                    <a:p>
                      <a:pPr marL="228600" indent="-228600">
                        <a:buFont typeface="+mj-lt"/>
                        <a:buAutoNum type="alphaLcPeriod"/>
                      </a:pPr>
                      <a:r>
                        <a:rPr lang="en-US" sz="1200" b="0" dirty="0"/>
                        <a:t>d) FCS is a simple count, while HDDS is a weighted score.</a:t>
                      </a:r>
                    </a:p>
                    <a:p>
                      <a:pPr marL="228600" indent="-228600">
                        <a:buAutoNum type="alphaUcPeriod"/>
                      </a:pPr>
                      <a:endParaRPr lang="en-US" sz="1200" b="0" kern="1200" dirty="0">
                        <a:solidFill>
                          <a:schemeClr val="dk1"/>
                        </a:solidFill>
                        <a:latin typeface="Times New Roman" panose="02020603050405020304" pitchFamily="18" charset="0"/>
                        <a:ea typeface="+mn-ea"/>
                        <a:cs typeface="Times New Roman" panose="02020603050405020304" pitchFamily="18" charset="0"/>
                      </a:endParaRPr>
                    </a:p>
                  </a:txBody>
                  <a:tcPr marT="42745" marB="42745"/>
                </a:tc>
                <a:tc>
                  <a:txBody>
                    <a:bodyPr/>
                    <a:lstStyle/>
                    <a:p>
                      <a:r>
                        <a:rPr lang="en-US" sz="1200" b="0" dirty="0">
                          <a:latin typeface="Times New Roman" panose="02020603050405020304" pitchFamily="18" charset="0"/>
                          <a:cs typeface="Times New Roman" panose="02020603050405020304" pitchFamily="18" charset="0"/>
                        </a:rPr>
                        <a:t>b</a:t>
                      </a:r>
                    </a:p>
                  </a:txBody>
                  <a:tcPr marT="42745" marB="42745"/>
                </a:tc>
                <a:tc>
                  <a:txBody>
                    <a:bodyPr/>
                    <a:lstStyle/>
                    <a:p>
                      <a:r>
                        <a:rPr lang="en-US" sz="1200" b="0" dirty="0"/>
                        <a:t>The FCS uses a 7-day recall period to capture less frequently consumed foods, and it assigns different weights to food groups based on their nutritional density. The HDDS uses a 24-hour recall and is a simple count</a:t>
                      </a:r>
                      <a:endParaRPr lang="en-US" sz="1200" b="0" dirty="0">
                        <a:latin typeface="Times New Roman" panose="02020603050405020304" pitchFamily="18" charset="0"/>
                        <a:cs typeface="Times New Roman" panose="02020603050405020304" pitchFamily="18" charset="0"/>
                      </a:endParaRPr>
                    </a:p>
                  </a:txBody>
                  <a:tcPr marT="42745" marB="4274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787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B939-D09F-D63C-7C0A-230B5E6C97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1E576C-92B7-6B35-0787-74FBECEA8B9D}"/>
              </a:ext>
            </a:extLst>
          </p:cNvPr>
          <p:cNvSpPr>
            <a:spLocks noGrp="1"/>
          </p:cNvSpPr>
          <p:nvPr>
            <p:ph idx="1"/>
          </p:nvPr>
        </p:nvSpPr>
        <p:spPr/>
        <p:txBody>
          <a:bodyPr anchor="ctr">
            <a:normAutofit/>
          </a:bodyPr>
          <a:lstStyle/>
          <a:p>
            <a:pPr marL="0" indent="0" algn="ctr">
              <a:buNone/>
            </a:pPr>
            <a:r>
              <a:rPr lang="en-US" sz="7200" b="1" dirty="0"/>
              <a:t>Lesson body</a:t>
            </a:r>
          </a:p>
        </p:txBody>
      </p:sp>
      <p:sp>
        <p:nvSpPr>
          <p:cNvPr id="4" name="Slide Number Placeholder 3">
            <a:extLst>
              <a:ext uri="{FF2B5EF4-FFF2-40B4-BE49-F238E27FC236}">
                <a16:creationId xmlns:a16="http://schemas.microsoft.com/office/drawing/2014/main" id="{26AADD08-FAC2-D879-6D43-38A25FC80F3F}"/>
              </a:ext>
            </a:extLst>
          </p:cNvPr>
          <p:cNvSpPr>
            <a:spLocks noGrp="1"/>
          </p:cNvSpPr>
          <p:nvPr>
            <p:ph type="sldNum" sz="quarter" idx="12"/>
          </p:nvPr>
        </p:nvSpPr>
        <p:spPr/>
        <p:txBody>
          <a:bodyPr/>
          <a:lstStyle/>
          <a:p>
            <a:fld id="{BB7217B5-ED1B-4422-BB90-71357A4EBF56}" type="slidenum">
              <a:rPr lang="en-US" smtClean="0"/>
              <a:pPr/>
              <a:t>7</a:t>
            </a:fld>
            <a:endParaRPr lang="en-US"/>
          </a:p>
        </p:txBody>
      </p:sp>
    </p:spTree>
    <p:extLst>
      <p:ext uri="{BB962C8B-B14F-4D97-AF65-F5344CB8AC3E}">
        <p14:creationId xmlns:p14="http://schemas.microsoft.com/office/powerpoint/2010/main" val="289095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1587-619E-A375-ED90-707CF89A46F5}"/>
              </a:ext>
            </a:extLst>
          </p:cNvPr>
          <p:cNvSpPr>
            <a:spLocks noGrp="1"/>
          </p:cNvSpPr>
          <p:nvPr>
            <p:ph type="title"/>
          </p:nvPr>
        </p:nvSpPr>
        <p:spPr>
          <a:xfrm>
            <a:off x="1069848" y="484632"/>
            <a:ext cx="10058400" cy="545515"/>
          </a:xfrm>
        </p:spPr>
        <p:txBody>
          <a:bodyPr>
            <a:normAutofit fontScale="90000"/>
          </a:bodyPr>
          <a:lstStyle/>
          <a:p>
            <a:r>
              <a:rPr lang="en-LA" sz="4000" dirty="0"/>
              <a:t>Introduction: </a:t>
            </a:r>
            <a:r>
              <a:rPr lang="en-US" sz="4000" dirty="0">
                <a:solidFill>
                  <a:srgbClr val="0070C0"/>
                </a:solidFill>
              </a:rPr>
              <a:t>Assessment of diet and nutrition status</a:t>
            </a:r>
            <a:endParaRPr lang="en-LA" dirty="0"/>
          </a:p>
        </p:txBody>
      </p:sp>
      <p:sp>
        <p:nvSpPr>
          <p:cNvPr id="3" name="Content Placeholder 2">
            <a:extLst>
              <a:ext uri="{FF2B5EF4-FFF2-40B4-BE49-F238E27FC236}">
                <a16:creationId xmlns:a16="http://schemas.microsoft.com/office/drawing/2014/main" id="{14244712-BB5D-B748-C533-9527AC71DC34}"/>
              </a:ext>
            </a:extLst>
          </p:cNvPr>
          <p:cNvSpPr>
            <a:spLocks noGrp="1"/>
          </p:cNvSpPr>
          <p:nvPr>
            <p:ph idx="1"/>
          </p:nvPr>
        </p:nvSpPr>
        <p:spPr>
          <a:xfrm>
            <a:off x="1069848" y="1180618"/>
            <a:ext cx="10058400" cy="4991582"/>
          </a:xfrm>
        </p:spPr>
        <p:txBody>
          <a:bodyPr>
            <a:normAutofit/>
          </a:bodyPr>
          <a:lstStyle/>
          <a:p>
            <a:pPr algn="ctr" rtl="0">
              <a:spcBef>
                <a:spcPts val="1000"/>
              </a:spcBef>
              <a:spcAft>
                <a:spcPts val="0"/>
              </a:spcAft>
            </a:pPr>
            <a:r>
              <a:rPr lang="en-US" sz="1800" b="0" i="0" u="none" strike="noStrike" dirty="0">
                <a:solidFill>
                  <a:srgbClr val="00B0F0"/>
                </a:solidFill>
                <a:effectLst/>
                <a:latin typeface="Calibri" panose="020F0502020204030204" pitchFamily="34" charset="0"/>
              </a:rPr>
              <a:t> </a:t>
            </a:r>
            <a:r>
              <a:rPr lang="en-US" sz="1800" b="1" i="0" u="none" strike="noStrike" dirty="0">
                <a:solidFill>
                  <a:srgbClr val="00B0F0"/>
                </a:solidFill>
                <a:effectLst/>
                <a:latin typeface="Calibri" panose="020F0502020204030204" pitchFamily="34" charset="0"/>
              </a:rPr>
              <a:t>Nutritional status indicators and food indicators</a:t>
            </a:r>
            <a:endParaRPr lang="en-US" b="0" dirty="0">
              <a:effectLst/>
            </a:endParaRPr>
          </a:p>
          <a:p>
            <a:pPr algn="just" rtl="0" fontAlgn="base">
              <a:spcBef>
                <a:spcPts val="1000"/>
              </a:spcBef>
              <a:spcAft>
                <a:spcPts val="0"/>
              </a:spcAft>
              <a:buFont typeface="Arial" panose="020B0604020202020204" pitchFamily="34" charset="0"/>
              <a:buChar char="•"/>
            </a:pPr>
            <a:r>
              <a:rPr lang="en-US" sz="1800" b="0" i="0" u="none" strike="noStrike" dirty="0">
                <a:solidFill>
                  <a:srgbClr val="002060"/>
                </a:solidFill>
                <a:effectLst/>
                <a:latin typeface="Calibri" panose="020F0502020204030204" pitchFamily="34" charset="0"/>
              </a:rPr>
              <a:t>Minimum acceptable diet (MAD), Minimum dietary diversity for women (MDD-W) </a:t>
            </a:r>
            <a:endParaRPr lang="en-US" sz="1800" b="0" i="0" u="none" strike="noStrike" dirty="0">
              <a:solidFill>
                <a:srgbClr val="002060"/>
              </a:solidFill>
              <a:effectLst/>
              <a:latin typeface="Arial" panose="020B0604020202020204" pitchFamily="34" charset="0"/>
            </a:endParaRPr>
          </a:p>
          <a:p>
            <a:pPr marL="0" indent="0" algn="just" rtl="0" fontAlgn="base">
              <a:spcBef>
                <a:spcPts val="1000"/>
              </a:spcBef>
              <a:spcAft>
                <a:spcPts val="0"/>
              </a:spcAft>
              <a:buNone/>
            </a:pPr>
            <a:r>
              <a:rPr lang="en-US" sz="1800" b="1" i="0" u="none" strike="noStrike" dirty="0">
                <a:solidFill>
                  <a:srgbClr val="002060"/>
                </a:solidFill>
                <a:effectLst/>
                <a:latin typeface="Calibri" panose="020F0502020204030204" pitchFamily="34" charset="0"/>
              </a:rPr>
              <a:t>SDG # 2 </a:t>
            </a:r>
            <a:r>
              <a:rPr lang="en-US" sz="1800" b="0" i="0" u="none" strike="noStrike" dirty="0">
                <a:solidFill>
                  <a:srgbClr val="002060"/>
                </a:solidFill>
                <a:effectLst/>
                <a:latin typeface="Calibri" panose="020F0502020204030204" pitchFamily="34" charset="0"/>
              </a:rPr>
              <a:t>: </a:t>
            </a:r>
          </a:p>
          <a:p>
            <a:pPr algn="just" rtl="0" fontAlgn="base">
              <a:spcBef>
                <a:spcPts val="1000"/>
              </a:spcBef>
              <a:spcAft>
                <a:spcPts val="0"/>
              </a:spcAft>
              <a:buFont typeface="Arial" panose="020B0604020202020204" pitchFamily="34" charset="0"/>
              <a:buChar char="•"/>
            </a:pPr>
            <a:r>
              <a:rPr lang="en-US" sz="1800" b="0" i="0" u="none" strike="noStrike" dirty="0">
                <a:solidFill>
                  <a:srgbClr val="002060"/>
                </a:solidFill>
                <a:effectLst/>
                <a:latin typeface="Calibri" panose="020F0502020204030204" pitchFamily="34" charset="0"/>
              </a:rPr>
              <a:t>Target </a:t>
            </a:r>
            <a:r>
              <a:rPr lang="en-US" sz="1800" b="1" i="0" u="none" strike="noStrike" dirty="0">
                <a:solidFill>
                  <a:srgbClr val="002060"/>
                </a:solidFill>
                <a:effectLst/>
                <a:latin typeface="Calibri" panose="020F0502020204030204" pitchFamily="34" charset="0"/>
              </a:rPr>
              <a:t>2.1 </a:t>
            </a:r>
            <a:r>
              <a:rPr lang="en-US" sz="1800" b="0" i="0" u="none" strike="noStrike" dirty="0">
                <a:solidFill>
                  <a:srgbClr val="002060"/>
                </a:solidFill>
                <a:effectLst/>
                <a:latin typeface="Calibri" panose="020F0502020204030204" pitchFamily="34" charset="0"/>
              </a:rPr>
              <a:t>By 2030, end hunger and ensure access by all people, in particular the poor and people in vulnerable situations, to safe, nutritious and sufficient food all year round; </a:t>
            </a:r>
          </a:p>
          <a:p>
            <a:pPr algn="just" rtl="0" fontAlgn="base">
              <a:spcBef>
                <a:spcPts val="1000"/>
              </a:spcBef>
              <a:spcAft>
                <a:spcPts val="0"/>
              </a:spcAft>
              <a:buFont typeface="Arial" panose="020B0604020202020204" pitchFamily="34" charset="0"/>
              <a:buChar char="•"/>
            </a:pPr>
            <a:r>
              <a:rPr lang="en-US" sz="1800" b="0" i="0" u="none" strike="noStrike" dirty="0">
                <a:solidFill>
                  <a:srgbClr val="002060"/>
                </a:solidFill>
                <a:effectLst/>
                <a:latin typeface="Calibri" panose="020F0502020204030204" pitchFamily="34" charset="0"/>
              </a:rPr>
              <a:t>Target </a:t>
            </a:r>
            <a:r>
              <a:rPr lang="en-US" sz="1800" b="1" i="0" u="none" strike="noStrike" dirty="0">
                <a:solidFill>
                  <a:srgbClr val="002060"/>
                </a:solidFill>
                <a:effectLst/>
                <a:latin typeface="Calibri" panose="020F0502020204030204" pitchFamily="34" charset="0"/>
              </a:rPr>
              <a:t>2.2</a:t>
            </a:r>
            <a:r>
              <a:rPr lang="en-US" sz="1800" b="0" i="0" u="none" strike="noStrike" dirty="0">
                <a:solidFill>
                  <a:srgbClr val="002060"/>
                </a:solidFill>
                <a:effectLst/>
                <a:latin typeface="Calibri" panose="020F0502020204030204" pitchFamily="34" charset="0"/>
              </a:rPr>
              <a:t> By 2030, end all forms of malnutrition, including achieving, </a:t>
            </a:r>
          </a:p>
          <a:p>
            <a:pPr algn="just" rtl="0" fontAlgn="base">
              <a:spcBef>
                <a:spcPts val="1000"/>
              </a:spcBef>
              <a:spcAft>
                <a:spcPts val="0"/>
              </a:spcAft>
              <a:buFont typeface="Arial" panose="020B0604020202020204" pitchFamily="34" charset="0"/>
              <a:buChar char="•"/>
            </a:pPr>
            <a:r>
              <a:rPr lang="en-US" sz="1800" b="0" i="0" u="none" strike="noStrike" dirty="0">
                <a:solidFill>
                  <a:srgbClr val="002060"/>
                </a:solidFill>
                <a:effectLst/>
                <a:latin typeface="Calibri" panose="020F0502020204030204" pitchFamily="34" charset="0"/>
              </a:rPr>
              <a:t>by 2025, agreed targets to end on stunting and wasting in children under 5 years of age, and address the nutritional needs of adolescent girls, pregnant and lactating women and older persons.</a:t>
            </a:r>
            <a:endParaRPr lang="en-US" sz="1800" b="1" i="0" u="none" strike="noStrike" dirty="0">
              <a:solidFill>
                <a:srgbClr val="002060"/>
              </a:solidFill>
              <a:effectLst/>
              <a:latin typeface="Arial" panose="020B0604020202020204" pitchFamily="34" charset="0"/>
            </a:endParaRPr>
          </a:p>
          <a:p>
            <a:pPr algn="just" rtl="0" fontAlgn="base">
              <a:spcBef>
                <a:spcPts val="1000"/>
              </a:spcBef>
              <a:spcAft>
                <a:spcPts val="0"/>
              </a:spcAft>
              <a:buFont typeface="Arial" panose="020B0604020202020204" pitchFamily="34" charset="0"/>
              <a:buChar char="•"/>
            </a:pPr>
            <a:r>
              <a:rPr lang="en-US" sz="1800" b="1" i="0" u="none" strike="noStrike" dirty="0">
                <a:solidFill>
                  <a:srgbClr val="002060"/>
                </a:solidFill>
                <a:effectLst/>
                <a:latin typeface="Calibri" panose="020F0502020204030204" pitchFamily="34" charset="0"/>
              </a:rPr>
              <a:t>Prevalence of undernourishment (</a:t>
            </a:r>
            <a:r>
              <a:rPr lang="en-US" sz="1800" b="1" i="0" u="none" strike="noStrike" dirty="0" err="1">
                <a:solidFill>
                  <a:srgbClr val="002060"/>
                </a:solidFill>
                <a:effectLst/>
                <a:latin typeface="Calibri" panose="020F0502020204030204" pitchFamily="34" charset="0"/>
              </a:rPr>
              <a:t>PoU</a:t>
            </a:r>
            <a:r>
              <a:rPr lang="en-US" sz="1800" b="1" i="0" u="none" strike="noStrike" dirty="0">
                <a:solidFill>
                  <a:srgbClr val="002060"/>
                </a:solidFill>
                <a:effectLst/>
                <a:latin typeface="Calibri" panose="020F0502020204030204" pitchFamily="34" charset="0"/>
              </a:rPr>
              <a:t>)</a:t>
            </a:r>
            <a:r>
              <a:rPr lang="en-US" sz="1800" b="0" i="0" u="none" strike="noStrike" dirty="0">
                <a:solidFill>
                  <a:srgbClr val="002060"/>
                </a:solidFill>
                <a:effectLst/>
                <a:latin typeface="Calibri" panose="020F0502020204030204" pitchFamily="34" charset="0"/>
              </a:rPr>
              <a:t>: the percentage of the population whose habitual food consumption is insufficient to provide the dietary energy levels that are required to maintain a normal active and healthy life</a:t>
            </a:r>
            <a:endParaRPr lang="en-US" sz="1800" b="1" i="0" u="none" strike="noStrike" dirty="0">
              <a:solidFill>
                <a:srgbClr val="002060"/>
              </a:solidFill>
              <a:effectLst/>
              <a:latin typeface="Arial" panose="020B0604020202020204" pitchFamily="34" charset="0"/>
            </a:endParaRPr>
          </a:p>
          <a:p>
            <a:pPr algn="just" rtl="0" fontAlgn="base">
              <a:spcBef>
                <a:spcPts val="1000"/>
              </a:spcBef>
              <a:spcAft>
                <a:spcPts val="0"/>
              </a:spcAft>
              <a:buFont typeface="Arial" panose="020B0604020202020204" pitchFamily="34" charset="0"/>
              <a:buChar char="•"/>
            </a:pPr>
            <a:r>
              <a:rPr lang="en-US" sz="1800" b="0" i="0" u="none" strike="noStrike" dirty="0">
                <a:solidFill>
                  <a:srgbClr val="002060"/>
                </a:solidFill>
                <a:effectLst/>
                <a:latin typeface="Calibri" panose="020F0502020204030204" pitchFamily="34" charset="0"/>
              </a:rPr>
              <a:t>Food insecurity experience scale : </a:t>
            </a:r>
            <a:r>
              <a:rPr lang="en-US" sz="1800" b="1" i="0" u="none" strike="noStrike" dirty="0">
                <a:solidFill>
                  <a:srgbClr val="002060"/>
                </a:solidFill>
                <a:effectLst/>
                <a:latin typeface="Calibri" panose="020F0502020204030204" pitchFamily="34" charset="0"/>
              </a:rPr>
              <a:t>FIES</a:t>
            </a:r>
            <a:r>
              <a:rPr lang="en-US" sz="1800" b="0" i="0" u="none" strike="noStrike" dirty="0">
                <a:solidFill>
                  <a:srgbClr val="002060"/>
                </a:solidFill>
                <a:effectLst/>
                <a:latin typeface="Calibri" panose="020F0502020204030204" pitchFamily="34" charset="0"/>
              </a:rPr>
              <a:t> is a food insecurity severity experience matrix that relies on immediate responses of respondents to questions about their access to adequate food → to see the ability to access / obtain food.</a:t>
            </a:r>
            <a:endParaRPr lang="en-US" sz="1800" b="0" i="0" u="none" strike="noStrike" dirty="0">
              <a:solidFill>
                <a:srgbClr val="002060"/>
              </a:solidFill>
              <a:effectLst/>
              <a:latin typeface="Arial" panose="020B0604020202020204" pitchFamily="34" charset="0"/>
            </a:endParaRPr>
          </a:p>
          <a:p>
            <a:endParaRPr lang="en-LA" dirty="0"/>
          </a:p>
        </p:txBody>
      </p:sp>
    </p:spTree>
    <p:extLst>
      <p:ext uri="{BB962C8B-B14F-4D97-AF65-F5344CB8AC3E}">
        <p14:creationId xmlns:p14="http://schemas.microsoft.com/office/powerpoint/2010/main" val="73956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818A-6526-1491-58D5-8FB1C778B3D7}"/>
              </a:ext>
            </a:extLst>
          </p:cNvPr>
          <p:cNvSpPr>
            <a:spLocks noGrp="1"/>
          </p:cNvSpPr>
          <p:nvPr>
            <p:ph type="title"/>
          </p:nvPr>
        </p:nvSpPr>
        <p:spPr>
          <a:xfrm>
            <a:off x="1069848" y="484632"/>
            <a:ext cx="10058400" cy="672836"/>
          </a:xfrm>
        </p:spPr>
        <p:txBody>
          <a:bodyPr>
            <a:normAutofit/>
          </a:bodyPr>
          <a:lstStyle/>
          <a:p>
            <a:r>
              <a:rPr lang="en-US" sz="2800" b="1" i="0" u="none" strike="noStrike" dirty="0">
                <a:solidFill>
                  <a:srgbClr val="2F5496"/>
                </a:solidFill>
                <a:effectLst/>
                <a:latin typeface="Calibri" panose="020F0502020204030204" pitchFamily="34" charset="0"/>
              </a:rPr>
              <a:t>OPTIMAL NUTRITIONAL STATUS</a:t>
            </a:r>
            <a:endParaRPr lang="en-LA" sz="2800" dirty="0"/>
          </a:p>
        </p:txBody>
      </p:sp>
      <p:sp>
        <p:nvSpPr>
          <p:cNvPr id="7" name="TextBox 6">
            <a:extLst>
              <a:ext uri="{FF2B5EF4-FFF2-40B4-BE49-F238E27FC236}">
                <a16:creationId xmlns:a16="http://schemas.microsoft.com/office/drawing/2014/main" id="{C94A32FE-1D4A-7045-117B-4FC783E3410A}"/>
              </a:ext>
            </a:extLst>
          </p:cNvPr>
          <p:cNvSpPr txBox="1"/>
          <p:nvPr/>
        </p:nvSpPr>
        <p:spPr>
          <a:xfrm>
            <a:off x="3049929" y="3247227"/>
            <a:ext cx="6099858" cy="369332"/>
          </a:xfrm>
          <a:prstGeom prst="rect">
            <a:avLst/>
          </a:prstGeom>
          <a:noFill/>
        </p:spPr>
        <p:txBody>
          <a:bodyPr wrap="square">
            <a:spAutoFit/>
          </a:bodyPr>
          <a:lstStyle/>
          <a:p>
            <a:r>
              <a:rPr lang="en-LA" b="0" dirty="0">
                <a:effectLst/>
              </a:rPr>
              <a:t> </a:t>
            </a:r>
            <a:endParaRPr lang="en-LA" dirty="0"/>
          </a:p>
        </p:txBody>
      </p:sp>
      <p:sp>
        <p:nvSpPr>
          <p:cNvPr id="9" name="TextBox 8">
            <a:extLst>
              <a:ext uri="{FF2B5EF4-FFF2-40B4-BE49-F238E27FC236}">
                <a16:creationId xmlns:a16="http://schemas.microsoft.com/office/drawing/2014/main" id="{AE39DEB6-BB43-6138-C815-DCE4101A99AE}"/>
              </a:ext>
            </a:extLst>
          </p:cNvPr>
          <p:cNvSpPr txBox="1"/>
          <p:nvPr/>
        </p:nvSpPr>
        <p:spPr>
          <a:xfrm>
            <a:off x="3049929" y="3247227"/>
            <a:ext cx="6099858" cy="369332"/>
          </a:xfrm>
          <a:prstGeom prst="rect">
            <a:avLst/>
          </a:prstGeom>
          <a:noFill/>
        </p:spPr>
        <p:txBody>
          <a:bodyPr wrap="square">
            <a:spAutoFit/>
          </a:bodyPr>
          <a:lstStyle/>
          <a:p>
            <a:r>
              <a:rPr lang="en-LA" b="0" dirty="0">
                <a:effectLst/>
              </a:rPr>
              <a:t> </a:t>
            </a:r>
            <a:endParaRPr lang="en-LA" dirty="0"/>
          </a:p>
        </p:txBody>
      </p:sp>
      <p:sp>
        <p:nvSpPr>
          <p:cNvPr id="11" name="TextBox 10">
            <a:extLst>
              <a:ext uri="{FF2B5EF4-FFF2-40B4-BE49-F238E27FC236}">
                <a16:creationId xmlns:a16="http://schemas.microsoft.com/office/drawing/2014/main" id="{A12BDC46-32F0-2FB6-BC8B-FCC0398DE486}"/>
              </a:ext>
            </a:extLst>
          </p:cNvPr>
          <p:cNvSpPr txBox="1"/>
          <p:nvPr/>
        </p:nvSpPr>
        <p:spPr>
          <a:xfrm>
            <a:off x="2176041" y="1828800"/>
            <a:ext cx="184731" cy="369332"/>
          </a:xfrm>
          <a:prstGeom prst="rect">
            <a:avLst/>
          </a:prstGeom>
          <a:noFill/>
        </p:spPr>
        <p:txBody>
          <a:bodyPr wrap="none" rtlCol="0">
            <a:spAutoFit/>
          </a:bodyPr>
          <a:lstStyle/>
          <a:p>
            <a:endParaRPr lang="en-LA" dirty="0"/>
          </a:p>
        </p:txBody>
      </p:sp>
      <p:sp>
        <p:nvSpPr>
          <p:cNvPr id="16" name="Content Placeholder 2">
            <a:extLst>
              <a:ext uri="{FF2B5EF4-FFF2-40B4-BE49-F238E27FC236}">
                <a16:creationId xmlns:a16="http://schemas.microsoft.com/office/drawing/2014/main" id="{512D3048-DA07-E6D9-B37E-7F26BA553472}"/>
              </a:ext>
            </a:extLst>
          </p:cNvPr>
          <p:cNvSpPr txBox="1">
            <a:spLocks/>
          </p:cNvSpPr>
          <p:nvPr/>
        </p:nvSpPr>
        <p:spPr>
          <a:xfrm>
            <a:off x="2026108" y="3331231"/>
            <a:ext cx="6752015" cy="174644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LA"/>
              <a:t> </a:t>
            </a:r>
            <a:endParaRPr lang="en-LA" dirty="0"/>
          </a:p>
        </p:txBody>
      </p:sp>
      <p:pic>
        <p:nvPicPr>
          <p:cNvPr id="17" name="Picture 4">
            <a:extLst>
              <a:ext uri="{FF2B5EF4-FFF2-40B4-BE49-F238E27FC236}">
                <a16:creationId xmlns:a16="http://schemas.microsoft.com/office/drawing/2014/main" id="{11CB3324-7464-EF17-5E2C-9FE48C594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068" y="1466908"/>
            <a:ext cx="6104679" cy="4713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43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{6DDEC09A-D971-634A-A130-150A5EC0D0BB}tf10001070</Template>
  <TotalTime>270</TotalTime>
  <Words>5678</Words>
  <Application>Microsoft Macintosh PowerPoint</Application>
  <PresentationFormat>Widescreen</PresentationFormat>
  <Paragraphs>409</Paragraphs>
  <Slides>48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Rockwell</vt:lpstr>
      <vt:lpstr>Rockwell Condensed</vt:lpstr>
      <vt:lpstr>Rockwell Extra Bold</vt:lpstr>
      <vt:lpstr>Saysettha OT</vt:lpstr>
      <vt:lpstr>Times New Roman</vt:lpstr>
      <vt:lpstr>Verdana</vt:lpstr>
      <vt:lpstr>Wingdings</vt:lpstr>
      <vt:lpstr>Wood Type</vt:lpstr>
      <vt:lpstr>Online Course on Nutrition Sensitive Agriculture for health diets</vt:lpstr>
      <vt:lpstr>PowerPoint Presentation</vt:lpstr>
      <vt:lpstr>Lesson learning outcomes </vt:lpstr>
      <vt:lpstr>Lesson overviews   (this is the outline of this lesson)</vt:lpstr>
      <vt:lpstr>Keywords</vt:lpstr>
      <vt:lpstr>Pre-quiz</vt:lpstr>
      <vt:lpstr>PowerPoint Presentation</vt:lpstr>
      <vt:lpstr>Introduction: Assessment of diet and nutrition status</vt:lpstr>
      <vt:lpstr>OPTIMAL NUTRITIONAL STATUS</vt:lpstr>
      <vt:lpstr>What are the nutritional indicators used for nutrition assessment?</vt:lpstr>
      <vt:lpstr>USE OF NUTRITION INDICES</vt:lpstr>
      <vt:lpstr>NUTRITION INDICES :WASTING</vt:lpstr>
      <vt:lpstr>Body mass index for adult</vt:lpstr>
      <vt:lpstr>1. Household Dietary Diversity Score</vt:lpstr>
      <vt:lpstr>1.1. How to measure the HDDS</vt:lpstr>
      <vt:lpstr>1.2. Interpretation of Results</vt:lpstr>
      <vt:lpstr>Continue….</vt:lpstr>
      <vt:lpstr>2. Minimum Dietary Diversity for Women - MDD-W)</vt:lpstr>
      <vt:lpstr>2.1. How to Assess MDD-W</vt:lpstr>
      <vt:lpstr>2.2. Scoring method</vt:lpstr>
      <vt:lpstr>2.3. Importance of MDD-W Assessment</vt:lpstr>
      <vt:lpstr>III. Minimum Dietary Diversity Assessment for Children Under 5 Years of Age (MDD-CU5)</vt:lpstr>
      <vt:lpstr>3.1. What is MDD for children aged 6-23 months?</vt:lpstr>
      <vt:lpstr>3.2. How to Assess MDD (for Children 6-23 Months)</vt:lpstr>
      <vt:lpstr>3.3. Scoring method</vt:lpstr>
      <vt:lpstr>IV. Measuring the Household Food Insecurity Access Scale (HFIAS)</vt:lpstr>
      <vt:lpstr>Example: study result on dietary diversity</vt:lpstr>
      <vt:lpstr>4.1. What is HFIAS?</vt:lpstr>
      <vt:lpstr>4.2. How to Measure HFIAS</vt:lpstr>
      <vt:lpstr>4.3. 9 Occurrence Questions:</vt:lpstr>
      <vt:lpstr>9 Occurrence Questions</vt:lpstr>
      <vt:lpstr>4.4. Calculating the HFIAS Score</vt:lpstr>
      <vt:lpstr>4.4. 2. Categorical HFIAS Status:</vt:lpstr>
      <vt:lpstr>4.5. Importance of HFIAS</vt:lpstr>
      <vt:lpstr>V. Calculating Food Consumption Score (FCS)</vt:lpstr>
      <vt:lpstr>5.1. What is FCS?</vt:lpstr>
      <vt:lpstr>5.2. Main food groups and examples (may be adjusted according to circumstances):</vt:lpstr>
      <vt:lpstr>5.3. Step 2: Group foods and set maximum frequency</vt:lpstr>
      <vt:lpstr>5.4. Step 3: Multiply the weight of each food group</vt:lpstr>
      <vt:lpstr>5.5. Calculation example:</vt:lpstr>
      <vt:lpstr>5.6. Step 4: Add the weighted scores to obtain the final FCS</vt:lpstr>
      <vt:lpstr>5.7. Importance:</vt:lpstr>
      <vt:lpstr>PowerPoint Presentation</vt:lpstr>
      <vt:lpstr>Summary and conclusion</vt:lpstr>
      <vt:lpstr>Post quiz  (test)</vt:lpstr>
      <vt:lpstr>Assignment/Homework/Case study</vt:lpstr>
      <vt:lpstr>Reference</vt:lpstr>
      <vt:lpstr>End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Course on Nutrition Sensitive Agriculture for health diets</dc:title>
  <dc:creator>Microsoft Office User</dc:creator>
  <cp:lastModifiedBy>Microsoft Office User</cp:lastModifiedBy>
  <cp:revision>16</cp:revision>
  <dcterms:created xsi:type="dcterms:W3CDTF">2025-09-10T08:22:47Z</dcterms:created>
  <dcterms:modified xsi:type="dcterms:W3CDTF">2025-09-11T06:18:27Z</dcterms:modified>
</cp:coreProperties>
</file>