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360" r:id="rId3"/>
    <p:sldId id="351" r:id="rId4"/>
    <p:sldId id="354" r:id="rId5"/>
    <p:sldId id="363" r:id="rId6"/>
    <p:sldId id="449" r:id="rId7"/>
    <p:sldId id="355" r:id="rId8"/>
    <p:sldId id="257" r:id="rId9"/>
    <p:sldId id="258" r:id="rId10"/>
    <p:sldId id="445" r:id="rId11"/>
    <p:sldId id="259" r:id="rId12"/>
    <p:sldId id="260" r:id="rId13"/>
    <p:sldId id="262" r:id="rId14"/>
    <p:sldId id="447" r:id="rId15"/>
    <p:sldId id="353" r:id="rId16"/>
    <p:sldId id="450" r:id="rId17"/>
    <p:sldId id="263" r:id="rId18"/>
    <p:sldId id="443" r:id="rId19"/>
    <p:sldId id="595" r:id="rId20"/>
    <p:sldId id="444" r:id="rId21"/>
    <p:sldId id="361" r:id="rId22"/>
    <p:sldId id="275" r:id="rId23"/>
    <p:sldId id="357" r:id="rId24"/>
    <p:sldId id="596" r:id="rId25"/>
    <p:sldId id="446" r:id="rId26"/>
    <p:sldId id="35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9" autoAdjust="0"/>
    <p:restoredTop sz="94660"/>
  </p:normalViewPr>
  <p:slideViewPr>
    <p:cSldViewPr snapToGrid="0">
      <p:cViewPr>
        <p:scale>
          <a:sx n="150" d="100"/>
          <a:sy n="150" d="100"/>
        </p:scale>
        <p:origin x="26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86898-6774-4B53-9F5A-252A7A4542CC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01DBA-7732-414F-90D5-089E12501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9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9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7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2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7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9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6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0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79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345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1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8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9B07F12-4CFA-48EC-A1DE-2AE15FCB01E4}" type="datetimeFigureOut">
              <a:rPr lang="en-US" smtClean="0"/>
              <a:t>12/29/25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14C0BB1-703B-4E55-970D-9A37DF329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6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ayvisene.b@nuol.edu.la" TargetMode="Externa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7/s12571-020-01058-3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2A4E3-E794-8E72-2D1B-F28642165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5712" y="365125"/>
            <a:ext cx="7358029" cy="42430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ບົດທີ</a:t>
            </a:r>
            <a:r>
              <a:rPr lang="en-US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4400" b="1" kern="120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4 </a:t>
            </a:r>
            <a:br>
              <a:rPr lang="en-US" sz="4400" b="1" kern="120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</a:br>
            <a:br>
              <a:rPr lang="en-US" sz="4400" b="1" kern="120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lo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ການ​ຜະ​ລິດ​ອາ​ຫານ​ທີ່​ຫຼາກ​ຫຼາຍ​ສໍາ​ລັບ​ອາ​ຫານ​</a:t>
            </a:r>
            <a:r>
              <a:rPr lang="en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ເພື່ອ</a:t>
            </a:r>
            <a:r>
              <a:rPr lang="lo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ສຸ​ຂະ​ພາບ</a:t>
            </a:r>
            <a:r>
              <a:rPr lang="en-US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​ແລະ</a:t>
            </a:r>
            <a:r>
              <a:rPr lang="en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4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​ສ້າງລາຍ​ໄດ້ (ປັບ​ປຸງ​ການ​ເຂົ້າ​ເຖິງ​ອາຫານ)</a:t>
            </a:r>
            <a:endParaRPr lang="en-US" sz="4400" kern="1200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030" name="Picture 6" descr="MMIDI | ADRA Laos">
            <a:extLst>
              <a:ext uri="{FF2B5EF4-FFF2-40B4-BE49-F238E27FC236}">
                <a16:creationId xmlns:a16="http://schemas.microsoft.com/office/drawing/2014/main" id="{0D7937B6-1B21-08CE-4F32-4130311D4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3218"/>
          <a:stretch/>
        </p:blipFill>
        <p:spPr bwMode="auto">
          <a:xfrm>
            <a:off x="8190190" y="189306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 food agencies to visit Lao PDR to support efforts to boost nutrition">
            <a:extLst>
              <a:ext uri="{FF2B5EF4-FFF2-40B4-BE49-F238E27FC236}">
                <a16:creationId xmlns:a16="http://schemas.microsoft.com/office/drawing/2014/main" id="{39EB222E-8A58-E7CB-D75B-725972BDE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" r="2025" b="-2"/>
          <a:stretch/>
        </p:blipFill>
        <p:spPr bwMode="auto">
          <a:xfrm>
            <a:off x="8190190" y="2400469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ealthy diets vital for progress in Lao PDR, say UN food agencies">
            <a:extLst>
              <a:ext uri="{FF2B5EF4-FFF2-40B4-BE49-F238E27FC236}">
                <a16:creationId xmlns:a16="http://schemas.microsoft.com/office/drawing/2014/main" id="{E5B8526A-52C7-FFF9-7344-33F25D685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6" r="2" b="2"/>
          <a:stretch/>
        </p:blipFill>
        <p:spPr bwMode="auto">
          <a:xfrm>
            <a:off x="8190190" y="4608214"/>
            <a:ext cx="4013450" cy="20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0FC7CC4-BFB8-59EF-FBC5-604D3BB3E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923" y="5271246"/>
            <a:ext cx="7358029" cy="1586753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lo-LA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ອຈ. ໄສວິເສນ ບູລົມ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ຫົວໜ້າພາກວິຊາ ເສດຖະກິດຊົນນະບົດ ແລະ ເຕັກໂນໂລຊີ ອາຫານ, ຄະນະກະເສດສາດ, ມະຫາວິທະຍາໄລແຫ່ງຊາດ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  <a:hlinkClick r:id="rId5"/>
              </a:rPr>
              <a:t>sayvisene.b@nuol.edu.la</a:t>
            </a: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, Tel: +856 2022201183</a:t>
            </a:r>
          </a:p>
        </p:txBody>
      </p:sp>
    </p:spTree>
    <p:extLst>
      <p:ext uri="{BB962C8B-B14F-4D97-AF65-F5344CB8AC3E}">
        <p14:creationId xmlns:p14="http://schemas.microsoft.com/office/powerpoint/2010/main" val="412795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2">
            <a:extLst>
              <a:ext uri="{FF2B5EF4-FFF2-40B4-BE49-F238E27FC236}">
                <a16:creationId xmlns:a16="http://schemas.microsoft.com/office/drawing/2014/main" id="{1CA48C8D-D22D-57BA-3F9A-949FE5934A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36" y="700453"/>
            <a:ext cx="5673341" cy="567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2BB6D3-3C4E-54C9-AA0D-0C5ACF0214AE}"/>
              </a:ext>
            </a:extLst>
          </p:cNvPr>
          <p:cNvSpPr txBox="1"/>
          <p:nvPr/>
        </p:nvSpPr>
        <p:spPr>
          <a:xfrm>
            <a:off x="516988" y="180459"/>
            <a:ext cx="10570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2. </a:t>
            </a:r>
            <a:r>
              <a:rPr lang="lo-LA" b="1" dirty="0">
                <a:solidFill>
                  <a:srgbClr val="0070C0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ການຜະລິດອາຫານໃນຄົວເຮືອນເພື່ອໂພຊະນາການ ແລະ ລາຍຮັບ</a:t>
            </a:r>
            <a:endParaRPr lang="en-LA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07A25-C3DE-5005-8F9A-E029AF411D5C}"/>
              </a:ext>
            </a:extLst>
          </p:cNvPr>
          <p:cNvSpPr txBox="1"/>
          <p:nvPr/>
        </p:nvSpPr>
        <p:spPr>
          <a:xfrm>
            <a:off x="7257328" y="1273215"/>
            <a:ext cx="4352080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o-LA" sz="2000" b="1" dirty="0">
                <a:latin typeface="Phetsarath OT" panose="02000500000000000000" pitchFamily="2" charset="77"/>
                <a:cs typeface="Phetsarath OT" panose="02000500000000000000" pitchFamily="2" charset="77"/>
              </a:rPr>
              <a:t>ຄວາມສຳຄັນຂອງສວນຄົວ ແລະ ກະສິກຳໃນຕົວເມືອງ</a:t>
            </a:r>
          </a:p>
          <a:p>
            <a:pPr>
              <a:lnSpc>
                <a:spcPct val="150000"/>
              </a:lnSpc>
            </a:pPr>
            <a:r>
              <a:rPr lang="lo-LA" sz="2000" b="1" dirty="0">
                <a:latin typeface="Phetsarath OT" panose="02000500000000000000" pitchFamily="2" charset="77"/>
                <a:cs typeface="Phetsarath OT" panose="02000500000000000000" pitchFamily="2" charset="77"/>
              </a:rPr>
              <a:t>- </a:t>
            </a:r>
            <a:r>
              <a:rPr lang="lo-LA" sz="2000" dirty="0">
                <a:latin typeface="Phetsarath OT" panose="02000500000000000000" pitchFamily="2" charset="77"/>
                <a:cs typeface="Phetsarath OT" panose="02000500000000000000" pitchFamily="2" charset="77"/>
              </a:rPr>
              <a:t>ຄວາມໝັ້ນຄົງດ້ານອາຫານ ແລະ ໂພຊະນາການ</a:t>
            </a:r>
          </a:p>
          <a:p>
            <a:pPr>
              <a:lnSpc>
                <a:spcPct val="150000"/>
              </a:lnSpc>
            </a:pPr>
            <a:r>
              <a:rPr lang="lo-LA" sz="2000" dirty="0">
                <a:latin typeface="Phetsarath OT" panose="02000500000000000000" pitchFamily="2" charset="77"/>
                <a:cs typeface="Phetsarath OT" panose="02000500000000000000" pitchFamily="2" charset="77"/>
              </a:rPr>
              <a:t>- ຄຸນນະພາບສິ່ງແວດລ້ອມ</a:t>
            </a:r>
          </a:p>
          <a:p>
            <a:pPr>
              <a:lnSpc>
                <a:spcPct val="150000"/>
              </a:lnSpc>
            </a:pPr>
            <a:r>
              <a:rPr lang="lo-LA" sz="2000" dirty="0">
                <a:latin typeface="Phetsarath OT" panose="02000500000000000000" pitchFamily="2" charset="77"/>
                <a:cs typeface="Phetsarath OT" panose="02000500000000000000" pitchFamily="2" charset="77"/>
              </a:rPr>
              <a:t>- ການບໍລິການລະບົບນິເວດ</a:t>
            </a:r>
          </a:p>
          <a:p>
            <a:pPr>
              <a:lnSpc>
                <a:spcPct val="150000"/>
              </a:lnSpc>
            </a:pPr>
            <a:r>
              <a:rPr lang="lo-LA" sz="2000" dirty="0">
                <a:latin typeface="Phetsarath OT" panose="02000500000000000000" pitchFamily="2" charset="77"/>
                <a:cs typeface="Phetsarath OT" panose="02000500000000000000" pitchFamily="2" charset="77"/>
              </a:rPr>
              <a:t>- ຜົນປະໂຫຍດທາງດ້ານເສດຖະກິດ</a:t>
            </a:r>
            <a:endParaRPr lang="en-LA" sz="20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2492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95A7C-6371-611D-54E1-977BFCDFB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6" y="3731254"/>
            <a:ext cx="3287351" cy="2525803"/>
          </a:xfrm>
        </p:spPr>
        <p:txBody>
          <a:bodyPr>
            <a:normAutofit/>
          </a:bodyPr>
          <a:lstStyle/>
          <a:p>
            <a:pPr algn="ctr"/>
            <a:r>
              <a:rPr lang="lo-LA" sz="4000" dirty="0">
                <a:solidFill>
                  <a:srgbClr val="0070C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ລາຍຮັບຈາກກະສິກໍາ, ແລະຄວາມສໍາຄັນຂອງລາຍຮັບຂອງແມ່ຍິງ</a:t>
            </a:r>
            <a:endParaRPr lang="en-US" sz="4000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C53AC-0573-E527-EA02-73A00E020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360" y="3385739"/>
            <a:ext cx="8279328" cy="3299874"/>
          </a:xfrm>
        </p:spPr>
        <p:txBody>
          <a:bodyPr anchor="ctr">
            <a:noAutofit/>
          </a:bodyPr>
          <a:lstStyle/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ກະ​ສິ​ກຳ​ຍັງ​ຄົງ​ເປັນ​ແຫຼ່ງ​ຈ້າງ​ງານ​ທີ່​ສຳ​ຄັນ​ຂອງ​ແມ່​ຍິງ​ອາ​ຊຽນ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ສະ​ເລ່ຍ​ແລ້ວ, ຂະ​ແໜງ​ກະ​ສິ​ກຳ​ຈ້າງ​ແຮງ​ງານ 26,7% ຂອງ​ແມ່​ຍິງ​ທີ່​ເຮັດ​ວຽກ​ທັງ​ໝົດ​ໃນ​ອາ​ຊຽນ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ແມ່ຍິງທີ່ອາໄສຢູ່ໃນເຂດຊົນນະບົດມີແນວໂນ້ມທີ່ຈະເ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ຮັດເປັນ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ອາຊີບຂຫຼາຍກວ່າແມ່ຍິງທີ່ຢູ່ໃນຕົວເມືອງ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ອັດຕາ​ສ່ວນ​ການ​ເຮັດ​ວຽກ​ເປັນ​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ເຈົ້າ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ຕົນ​ເອງ​ຂອງ​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ແຮງ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​ງານ​ເພດ​ຍິງ​ຍັງ​ມີ​ຊ່ອງ​ຫວ່າງ​ທີ່​ສຳຄັນ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ສ່ວນ​ໃຫຍ່​​ແມ່​ຍິງ​ໃນ​ຊົນ​ນະ​ບົດ​ແມ່ນ​ເຮັດ​ວຽກ​ເປັນ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ເຈົ້າ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​ຕົນ​ເອງ, ເນື່ອງ​ຈາກ​ວ່າ​ມີ​ໂອ​ກາດ​ທີ່​ມີ​ວຽກ​ເຮັດ​ງານ​ທໍາ​ເປັນ​ທາງ​ການ​ໃນ​ເຂດ​ຊົນ​ນະ​ບົດ​ຫນ້ອຍ​ກ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ກ່ວ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າ​ໃນ​ຕົວ​ເມືອງ.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ນະໂຍບາຍຂອງລັດຖະບານລາວ ໄດ້ມີການສົ່ງເສີມບົດບາດຂອງແມ່ຍິງໃນຂົງເຂດກະສິກຳ ເພື່ອ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ສ້າງ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ລາຍຮັບ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ໂດຍ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ຜ່ານສະຫະພັນແມ່ຍິງ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ຮັບຜິດຊອບ</a:t>
            </a:r>
            <a:endParaRPr lang="en-US" sz="18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2052" name="Picture 4" descr="OF AGRICULTURE AND THE RURAL SECTOR IN">
            <a:extLst>
              <a:ext uri="{FF2B5EF4-FFF2-40B4-BE49-F238E27FC236}">
                <a16:creationId xmlns:a16="http://schemas.microsoft.com/office/drawing/2014/main" id="{BEC6CF54-0469-E56A-4B7E-03163B1F2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4" r="2" b="2"/>
          <a:stretch/>
        </p:blipFill>
        <p:spPr bwMode="auto">
          <a:xfrm>
            <a:off x="1" y="10"/>
            <a:ext cx="4048364" cy="3385728"/>
          </a:xfrm>
          <a:custGeom>
            <a:avLst/>
            <a:gdLst/>
            <a:ahLst/>
            <a:cxnLst/>
            <a:rect l="l" t="t" r="r" b="b"/>
            <a:pathLst>
              <a:path w="4048364" h="3385738">
                <a:moveTo>
                  <a:pt x="0" y="0"/>
                </a:moveTo>
                <a:lnTo>
                  <a:pt x="4048364" y="0"/>
                </a:lnTo>
                <a:lnTo>
                  <a:pt x="4048364" y="3128862"/>
                </a:lnTo>
                <a:lnTo>
                  <a:pt x="4028354" y="3127605"/>
                </a:lnTo>
                <a:lnTo>
                  <a:pt x="4027052" y="3128074"/>
                </a:lnTo>
                <a:cubicBezTo>
                  <a:pt x="4021308" y="3129081"/>
                  <a:pt x="4017789" y="3128835"/>
                  <a:pt x="4015263" y="3128035"/>
                </a:cubicBezTo>
                <a:lnTo>
                  <a:pt x="4012855" y="3126647"/>
                </a:lnTo>
                <a:cubicBezTo>
                  <a:pt x="4010177" y="3126494"/>
                  <a:pt x="4007499" y="3126340"/>
                  <a:pt x="4004821" y="3126187"/>
                </a:cubicBezTo>
                <a:lnTo>
                  <a:pt x="3989141" y="3124118"/>
                </a:lnTo>
                <a:lnTo>
                  <a:pt x="3986071" y="3124823"/>
                </a:lnTo>
                <a:cubicBezTo>
                  <a:pt x="3978117" y="3124349"/>
                  <a:pt x="3970163" y="3123876"/>
                  <a:pt x="3962210" y="3123402"/>
                </a:cubicBezTo>
                <a:lnTo>
                  <a:pt x="3961815" y="3123900"/>
                </a:lnTo>
                <a:cubicBezTo>
                  <a:pt x="3960390" y="3124987"/>
                  <a:pt x="3958310" y="3125727"/>
                  <a:pt x="3954808" y="3125765"/>
                </a:cubicBezTo>
                <a:cubicBezTo>
                  <a:pt x="3959236" y="3133302"/>
                  <a:pt x="3952279" y="3128699"/>
                  <a:pt x="3941561" y="3128145"/>
                </a:cubicBezTo>
                <a:cubicBezTo>
                  <a:pt x="3946046" y="3139728"/>
                  <a:pt x="3916172" y="3133567"/>
                  <a:pt x="3910218" y="3140049"/>
                </a:cubicBezTo>
                <a:cubicBezTo>
                  <a:pt x="3902241" y="3139380"/>
                  <a:pt x="3893889" y="3138886"/>
                  <a:pt x="3885332" y="3138624"/>
                </a:cubicBezTo>
                <a:cubicBezTo>
                  <a:pt x="3883646" y="3138622"/>
                  <a:pt x="3881962" y="3138621"/>
                  <a:pt x="3880277" y="3138620"/>
                </a:cubicBezTo>
                <a:lnTo>
                  <a:pt x="3880157" y="3138737"/>
                </a:lnTo>
                <a:cubicBezTo>
                  <a:pt x="3879018" y="3138984"/>
                  <a:pt x="3877339" y="3139076"/>
                  <a:pt x="3874788" y="3138963"/>
                </a:cubicBezTo>
                <a:cubicBezTo>
                  <a:pt x="3873545" y="3138846"/>
                  <a:pt x="3872302" y="3138728"/>
                  <a:pt x="3871060" y="3138611"/>
                </a:cubicBezTo>
                <a:cubicBezTo>
                  <a:pt x="3867792" y="3138609"/>
                  <a:pt x="3864523" y="3138606"/>
                  <a:pt x="3861255" y="3138604"/>
                </a:cubicBezTo>
                <a:lnTo>
                  <a:pt x="3857750" y="3139376"/>
                </a:lnTo>
                <a:cubicBezTo>
                  <a:pt x="3846075" y="3144353"/>
                  <a:pt x="3854999" y="3159606"/>
                  <a:pt x="3830684" y="3154005"/>
                </a:cubicBezTo>
                <a:cubicBezTo>
                  <a:pt x="3806135" y="3158310"/>
                  <a:pt x="3796087" y="3168731"/>
                  <a:pt x="3769301" y="3167144"/>
                </a:cubicBezTo>
                <a:cubicBezTo>
                  <a:pt x="3746341" y="3171207"/>
                  <a:pt x="3728802" y="3177834"/>
                  <a:pt x="3707507" y="3178801"/>
                </a:cubicBezTo>
                <a:cubicBezTo>
                  <a:pt x="3701485" y="3182680"/>
                  <a:pt x="3694773" y="3184962"/>
                  <a:pt x="3684642" y="3182365"/>
                </a:cubicBezTo>
                <a:cubicBezTo>
                  <a:pt x="3664039" y="3187250"/>
                  <a:pt x="3662921" y="3193571"/>
                  <a:pt x="3646059" y="3191612"/>
                </a:cubicBezTo>
                <a:cubicBezTo>
                  <a:pt x="3640580" y="3202449"/>
                  <a:pt x="3637332" y="3199208"/>
                  <a:pt x="3629738" y="3197639"/>
                </a:cubicBezTo>
                <a:cubicBezTo>
                  <a:pt x="3629422" y="3197624"/>
                  <a:pt x="3629107" y="3197610"/>
                  <a:pt x="3628792" y="3197595"/>
                </a:cubicBezTo>
                <a:lnTo>
                  <a:pt x="3628083" y="3199132"/>
                </a:lnTo>
                <a:lnTo>
                  <a:pt x="3625096" y="3200289"/>
                </a:lnTo>
                <a:lnTo>
                  <a:pt x="3615459" y="3201481"/>
                </a:lnTo>
                <a:lnTo>
                  <a:pt x="3611591" y="3201604"/>
                </a:lnTo>
                <a:cubicBezTo>
                  <a:pt x="3609016" y="3201810"/>
                  <a:pt x="3607422" y="3202103"/>
                  <a:pt x="3606451" y="3202476"/>
                </a:cubicBezTo>
                <a:cubicBezTo>
                  <a:pt x="3606434" y="3202517"/>
                  <a:pt x="3606416" y="3202558"/>
                  <a:pt x="3606400" y="3202600"/>
                </a:cubicBezTo>
                <a:lnTo>
                  <a:pt x="3601432" y="3203215"/>
                </a:lnTo>
                <a:cubicBezTo>
                  <a:pt x="3592873" y="3204015"/>
                  <a:pt x="3584373" y="3204569"/>
                  <a:pt x="3576144" y="3204914"/>
                </a:cubicBezTo>
                <a:cubicBezTo>
                  <a:pt x="3574128" y="3211763"/>
                  <a:pt x="3541136" y="3209599"/>
                  <a:pt x="3552393" y="3219987"/>
                </a:cubicBezTo>
                <a:cubicBezTo>
                  <a:pt x="3541534" y="3220777"/>
                  <a:pt x="3531979" y="3217280"/>
                  <a:pt x="3540787" y="3223856"/>
                </a:cubicBezTo>
                <a:cubicBezTo>
                  <a:pt x="3537368" y="3224320"/>
                  <a:pt x="3535763" y="3225273"/>
                  <a:pt x="3535004" y="3226474"/>
                </a:cubicBezTo>
                <a:lnTo>
                  <a:pt x="3534913" y="3226993"/>
                </a:lnTo>
                <a:lnTo>
                  <a:pt x="3510631" y="3228569"/>
                </a:lnTo>
                <a:lnTo>
                  <a:pt x="3508032" y="3229611"/>
                </a:lnTo>
                <a:cubicBezTo>
                  <a:pt x="3502489" y="3229598"/>
                  <a:pt x="3496946" y="3217293"/>
                  <a:pt x="3491403" y="3217280"/>
                </a:cubicBezTo>
                <a:lnTo>
                  <a:pt x="3483240" y="3230123"/>
                </a:lnTo>
                <a:lnTo>
                  <a:pt x="3480053" y="3229107"/>
                </a:lnTo>
                <a:cubicBezTo>
                  <a:pt x="3477098" y="3228661"/>
                  <a:pt x="3473497" y="3228859"/>
                  <a:pt x="3468451" y="3230512"/>
                </a:cubicBezTo>
                <a:lnTo>
                  <a:pt x="3467451" y="3231115"/>
                </a:lnTo>
                <a:cubicBezTo>
                  <a:pt x="3463724" y="3230736"/>
                  <a:pt x="3465319" y="3225693"/>
                  <a:pt x="3446095" y="3228240"/>
                </a:cubicBezTo>
                <a:cubicBezTo>
                  <a:pt x="3420782" y="3241826"/>
                  <a:pt x="3385281" y="3239224"/>
                  <a:pt x="3352101" y="3246398"/>
                </a:cubicBezTo>
                <a:cubicBezTo>
                  <a:pt x="3308926" y="3245374"/>
                  <a:pt x="3300141" y="3236748"/>
                  <a:pt x="3271822" y="3247544"/>
                </a:cubicBezTo>
                <a:cubicBezTo>
                  <a:pt x="3258345" y="3251268"/>
                  <a:pt x="3238074" y="3249030"/>
                  <a:pt x="3203831" y="3257844"/>
                </a:cubicBezTo>
                <a:cubicBezTo>
                  <a:pt x="3171582" y="3264392"/>
                  <a:pt x="3141884" y="3266922"/>
                  <a:pt x="3112954" y="3273149"/>
                </a:cubicBezTo>
                <a:cubicBezTo>
                  <a:pt x="3078476" y="3279234"/>
                  <a:pt x="3086597" y="3279502"/>
                  <a:pt x="3066210" y="3283409"/>
                </a:cubicBezTo>
                <a:cubicBezTo>
                  <a:pt x="3062644" y="3284830"/>
                  <a:pt x="3028337" y="3292032"/>
                  <a:pt x="3025254" y="3293851"/>
                </a:cubicBezTo>
                <a:cubicBezTo>
                  <a:pt x="3006685" y="3298201"/>
                  <a:pt x="2983512" y="3305242"/>
                  <a:pt x="2954798" y="3309512"/>
                </a:cubicBezTo>
                <a:cubicBezTo>
                  <a:pt x="2932037" y="3306567"/>
                  <a:pt x="2909137" y="3323699"/>
                  <a:pt x="2880670" y="3319465"/>
                </a:cubicBezTo>
                <a:cubicBezTo>
                  <a:pt x="2870569" y="3318853"/>
                  <a:pt x="2841559" y="3322739"/>
                  <a:pt x="2837450" y="3326994"/>
                </a:cubicBezTo>
                <a:cubicBezTo>
                  <a:pt x="2831684" y="3328529"/>
                  <a:pt x="2824114" y="3328158"/>
                  <a:pt x="2822806" y="3332324"/>
                </a:cubicBezTo>
                <a:cubicBezTo>
                  <a:pt x="2819977" y="3337498"/>
                  <a:pt x="2796022" y="3333071"/>
                  <a:pt x="2801164" y="3338109"/>
                </a:cubicBezTo>
                <a:cubicBezTo>
                  <a:pt x="2784223" y="3335142"/>
                  <a:pt x="2776048" y="3346261"/>
                  <a:pt x="2764344" y="3350228"/>
                </a:cubicBezTo>
                <a:cubicBezTo>
                  <a:pt x="2757478" y="3348562"/>
                  <a:pt x="2751292" y="3350631"/>
                  <a:pt x="2743431" y="3353702"/>
                </a:cubicBezTo>
                <a:lnTo>
                  <a:pt x="2732627" y="3357764"/>
                </a:lnTo>
                <a:cubicBezTo>
                  <a:pt x="2730974" y="3357887"/>
                  <a:pt x="2729319" y="3358011"/>
                  <a:pt x="2727665" y="3358134"/>
                </a:cubicBezTo>
                <a:cubicBezTo>
                  <a:pt x="2718835" y="3359036"/>
                  <a:pt x="2689731" y="3362522"/>
                  <a:pt x="2679642" y="3363177"/>
                </a:cubicBezTo>
                <a:lnTo>
                  <a:pt x="2667138" y="3362068"/>
                </a:lnTo>
                <a:cubicBezTo>
                  <a:pt x="2663221" y="3362857"/>
                  <a:pt x="2659468" y="3367183"/>
                  <a:pt x="2656143" y="3367913"/>
                </a:cubicBezTo>
                <a:lnTo>
                  <a:pt x="2647194" y="3366448"/>
                </a:lnTo>
                <a:cubicBezTo>
                  <a:pt x="2648133" y="3370674"/>
                  <a:pt x="2637589" y="3367195"/>
                  <a:pt x="2629621" y="3367085"/>
                </a:cubicBezTo>
                <a:cubicBezTo>
                  <a:pt x="2613302" y="3367205"/>
                  <a:pt x="2596982" y="3367324"/>
                  <a:pt x="2580663" y="3367443"/>
                </a:cubicBezTo>
                <a:lnTo>
                  <a:pt x="2550440" y="3369943"/>
                </a:lnTo>
                <a:lnTo>
                  <a:pt x="2541181" y="3368444"/>
                </a:lnTo>
                <a:cubicBezTo>
                  <a:pt x="2521017" y="3368085"/>
                  <a:pt x="2498723" y="3374020"/>
                  <a:pt x="2484405" y="3369178"/>
                </a:cubicBezTo>
                <a:cubicBezTo>
                  <a:pt x="2478585" y="3368607"/>
                  <a:pt x="2473319" y="3368738"/>
                  <a:pt x="2468424" y="3369303"/>
                </a:cubicBezTo>
                <a:lnTo>
                  <a:pt x="2455357" y="3371902"/>
                </a:lnTo>
                <a:lnTo>
                  <a:pt x="2429477" y="3378972"/>
                </a:lnTo>
                <a:cubicBezTo>
                  <a:pt x="2428170" y="3366751"/>
                  <a:pt x="2368370" y="3383654"/>
                  <a:pt x="2374910" y="3372826"/>
                </a:cubicBezTo>
                <a:cubicBezTo>
                  <a:pt x="2351003" y="3375026"/>
                  <a:pt x="2328875" y="3353198"/>
                  <a:pt x="2305825" y="3364960"/>
                </a:cubicBezTo>
                <a:cubicBezTo>
                  <a:pt x="2269964" y="3363999"/>
                  <a:pt x="2218889" y="3367921"/>
                  <a:pt x="2183980" y="3367060"/>
                </a:cubicBezTo>
                <a:cubicBezTo>
                  <a:pt x="2190418" y="3372011"/>
                  <a:pt x="2159099" y="3370877"/>
                  <a:pt x="2155235" y="3370737"/>
                </a:cubicBezTo>
                <a:cubicBezTo>
                  <a:pt x="2131791" y="3368260"/>
                  <a:pt x="2111535" y="3369043"/>
                  <a:pt x="2071012" y="3365882"/>
                </a:cubicBezTo>
                <a:cubicBezTo>
                  <a:pt x="2035156" y="3367426"/>
                  <a:pt x="2003987" y="3359257"/>
                  <a:pt x="1970953" y="3368185"/>
                </a:cubicBezTo>
                <a:cubicBezTo>
                  <a:pt x="1968713" y="3366515"/>
                  <a:pt x="1965947" y="3365226"/>
                  <a:pt x="1962822" y="3364213"/>
                </a:cubicBezTo>
                <a:lnTo>
                  <a:pt x="1953120" y="3362020"/>
                </a:lnTo>
                <a:lnTo>
                  <a:pt x="1951768" y="3362436"/>
                </a:lnTo>
                <a:cubicBezTo>
                  <a:pt x="1945920" y="3363208"/>
                  <a:pt x="1942436" y="3362820"/>
                  <a:pt x="1940004" y="3361921"/>
                </a:cubicBezTo>
                <a:lnTo>
                  <a:pt x="1937753" y="3360440"/>
                </a:lnTo>
                <a:cubicBezTo>
                  <a:pt x="1935095" y="3360180"/>
                  <a:pt x="1932438" y="3359919"/>
                  <a:pt x="1929780" y="3359659"/>
                </a:cubicBezTo>
                <a:lnTo>
                  <a:pt x="1887540" y="3355160"/>
                </a:lnTo>
                <a:lnTo>
                  <a:pt x="1887093" y="3355641"/>
                </a:lnTo>
                <a:cubicBezTo>
                  <a:pt x="1885548" y="3356665"/>
                  <a:pt x="1883390" y="3357319"/>
                  <a:pt x="1879887" y="3357216"/>
                </a:cubicBezTo>
                <a:cubicBezTo>
                  <a:pt x="1883470" y="3364909"/>
                  <a:pt x="1877035" y="3360039"/>
                  <a:pt x="1866395" y="3359055"/>
                </a:cubicBezTo>
                <a:cubicBezTo>
                  <a:pt x="1869584" y="3370783"/>
                  <a:pt x="1840440" y="3363434"/>
                  <a:pt x="1833771" y="3369655"/>
                </a:cubicBezTo>
                <a:cubicBezTo>
                  <a:pt x="1825883" y="3368668"/>
                  <a:pt x="1817596" y="3367837"/>
                  <a:pt x="1809081" y="3367230"/>
                </a:cubicBezTo>
                <a:cubicBezTo>
                  <a:pt x="1807399" y="3367161"/>
                  <a:pt x="1805718" y="3367091"/>
                  <a:pt x="1804036" y="3367022"/>
                </a:cubicBezTo>
                <a:cubicBezTo>
                  <a:pt x="1803991" y="3367059"/>
                  <a:pt x="1803946" y="3367097"/>
                  <a:pt x="1803901" y="3367134"/>
                </a:cubicBezTo>
                <a:cubicBezTo>
                  <a:pt x="1802735" y="3367334"/>
                  <a:pt x="1801050" y="3367359"/>
                  <a:pt x="1798514" y="3367143"/>
                </a:cubicBezTo>
                <a:lnTo>
                  <a:pt x="1794832" y="3366642"/>
                </a:lnTo>
                <a:cubicBezTo>
                  <a:pt x="1791569" y="3366507"/>
                  <a:pt x="1788305" y="3366373"/>
                  <a:pt x="1785042" y="3366238"/>
                </a:cubicBezTo>
                <a:lnTo>
                  <a:pt x="1781456" y="3366865"/>
                </a:lnTo>
                <a:lnTo>
                  <a:pt x="1779723" y="3368220"/>
                </a:lnTo>
                <a:cubicBezTo>
                  <a:pt x="1779440" y="3368155"/>
                  <a:pt x="1779156" y="3368091"/>
                  <a:pt x="1778873" y="3368027"/>
                </a:cubicBezTo>
                <a:cubicBezTo>
                  <a:pt x="1772915" y="3365312"/>
                  <a:pt x="1772165" y="3361694"/>
                  <a:pt x="1759487" y="3371174"/>
                </a:cubicBezTo>
                <a:cubicBezTo>
                  <a:pt x="1745189" y="3366602"/>
                  <a:pt x="1739727" y="3372462"/>
                  <a:pt x="1717161" y="3373831"/>
                </a:cubicBezTo>
                <a:cubicBezTo>
                  <a:pt x="1709564" y="3369729"/>
                  <a:pt x="1701729" y="3370835"/>
                  <a:pt x="1693416" y="3373577"/>
                </a:cubicBezTo>
                <a:cubicBezTo>
                  <a:pt x="1672951" y="3371092"/>
                  <a:pt x="1652013" y="3374616"/>
                  <a:pt x="1627833" y="3374823"/>
                </a:cubicBezTo>
                <a:lnTo>
                  <a:pt x="1562462" y="3384313"/>
                </a:lnTo>
                <a:lnTo>
                  <a:pt x="1500041" y="3383500"/>
                </a:lnTo>
                <a:cubicBezTo>
                  <a:pt x="1492272" y="3381880"/>
                  <a:pt x="1484857" y="3380071"/>
                  <a:pt x="1477912" y="3378156"/>
                </a:cubicBezTo>
                <a:cubicBezTo>
                  <a:pt x="1467843" y="3383396"/>
                  <a:pt x="1444391" y="3372727"/>
                  <a:pt x="1440452" y="3384511"/>
                </a:cubicBezTo>
                <a:cubicBezTo>
                  <a:pt x="1430880" y="3382266"/>
                  <a:pt x="1427637" y="3376755"/>
                  <a:pt x="1426476" y="3384665"/>
                </a:cubicBezTo>
                <a:cubicBezTo>
                  <a:pt x="1423197" y="3384140"/>
                  <a:pt x="1420743" y="3384515"/>
                  <a:pt x="1418659" y="3385325"/>
                </a:cubicBezTo>
                <a:lnTo>
                  <a:pt x="1417944" y="3385738"/>
                </a:lnTo>
                <a:lnTo>
                  <a:pt x="1396764" y="3380560"/>
                </a:lnTo>
                <a:cubicBezTo>
                  <a:pt x="1395649" y="3380621"/>
                  <a:pt x="1394534" y="3380681"/>
                  <a:pt x="1393418" y="3380742"/>
                </a:cubicBezTo>
                <a:lnTo>
                  <a:pt x="1380294" y="3376255"/>
                </a:lnTo>
                <a:lnTo>
                  <a:pt x="1351459" y="3367829"/>
                </a:lnTo>
                <a:cubicBezTo>
                  <a:pt x="1349081" y="3366466"/>
                  <a:pt x="1319507" y="3359407"/>
                  <a:pt x="1318363" y="3357511"/>
                </a:cubicBezTo>
                <a:cubicBezTo>
                  <a:pt x="1281509" y="3362193"/>
                  <a:pt x="1312014" y="3347744"/>
                  <a:pt x="1276860" y="3344906"/>
                </a:cubicBezTo>
                <a:cubicBezTo>
                  <a:pt x="1253785" y="3356533"/>
                  <a:pt x="1256695" y="3340712"/>
                  <a:pt x="1204286" y="3337488"/>
                </a:cubicBezTo>
                <a:cubicBezTo>
                  <a:pt x="1177346" y="3330862"/>
                  <a:pt x="1162856" y="3334854"/>
                  <a:pt x="1123710" y="3321651"/>
                </a:cubicBezTo>
                <a:cubicBezTo>
                  <a:pt x="1085454" y="3316709"/>
                  <a:pt x="1005363" y="3310335"/>
                  <a:pt x="974748" y="3307837"/>
                </a:cubicBezTo>
                <a:cubicBezTo>
                  <a:pt x="945739" y="3316478"/>
                  <a:pt x="964147" y="3307413"/>
                  <a:pt x="940014" y="3306660"/>
                </a:cubicBezTo>
                <a:cubicBezTo>
                  <a:pt x="952701" y="3296927"/>
                  <a:pt x="908686" y="3309051"/>
                  <a:pt x="914712" y="3297017"/>
                </a:cubicBezTo>
                <a:cubicBezTo>
                  <a:pt x="910130" y="3297260"/>
                  <a:pt x="905499" y="3297876"/>
                  <a:pt x="900809" y="3298584"/>
                </a:cubicBezTo>
                <a:cubicBezTo>
                  <a:pt x="899990" y="3298705"/>
                  <a:pt x="899172" y="3298828"/>
                  <a:pt x="898353" y="3298949"/>
                </a:cubicBezTo>
                <a:lnTo>
                  <a:pt x="889782" y="3298355"/>
                </a:lnTo>
                <a:lnTo>
                  <a:pt x="885796" y="3300754"/>
                </a:lnTo>
                <a:lnTo>
                  <a:pt x="871773" y="3301699"/>
                </a:lnTo>
                <a:cubicBezTo>
                  <a:pt x="866761" y="3301657"/>
                  <a:pt x="861656" y="3301147"/>
                  <a:pt x="856438" y="3299888"/>
                </a:cubicBezTo>
                <a:cubicBezTo>
                  <a:pt x="842058" y="3291303"/>
                  <a:pt x="802729" y="3299624"/>
                  <a:pt x="785420" y="3288419"/>
                </a:cubicBezTo>
                <a:cubicBezTo>
                  <a:pt x="778178" y="3285195"/>
                  <a:pt x="750397" y="3280699"/>
                  <a:pt x="741879" y="3283188"/>
                </a:cubicBezTo>
                <a:cubicBezTo>
                  <a:pt x="735414" y="3282940"/>
                  <a:pt x="729876" y="3280596"/>
                  <a:pt x="723686" y="3283763"/>
                </a:cubicBezTo>
                <a:cubicBezTo>
                  <a:pt x="715044" y="3287372"/>
                  <a:pt x="701553" y="3277214"/>
                  <a:pt x="699393" y="3282843"/>
                </a:cubicBezTo>
                <a:cubicBezTo>
                  <a:pt x="672713" y="3280073"/>
                  <a:pt x="587034" y="3269505"/>
                  <a:pt x="563609" y="3267140"/>
                </a:cubicBezTo>
                <a:cubicBezTo>
                  <a:pt x="562182" y="3267737"/>
                  <a:pt x="560575" y="3268245"/>
                  <a:pt x="558841" y="3268647"/>
                </a:cubicBezTo>
                <a:cubicBezTo>
                  <a:pt x="548753" y="3270983"/>
                  <a:pt x="536540" y="3269324"/>
                  <a:pt x="531566" y="3264943"/>
                </a:cubicBezTo>
                <a:cubicBezTo>
                  <a:pt x="504471" y="3249476"/>
                  <a:pt x="472712" y="3245273"/>
                  <a:pt x="444697" y="3238795"/>
                </a:cubicBezTo>
                <a:cubicBezTo>
                  <a:pt x="412178" y="3232635"/>
                  <a:pt x="425904" y="3247936"/>
                  <a:pt x="391157" y="3231917"/>
                </a:cubicBezTo>
                <a:cubicBezTo>
                  <a:pt x="383742" y="3235456"/>
                  <a:pt x="378300" y="3234891"/>
                  <a:pt x="370757" y="3231601"/>
                </a:cubicBezTo>
                <a:cubicBezTo>
                  <a:pt x="354739" y="3228921"/>
                  <a:pt x="348695" y="3239635"/>
                  <a:pt x="336665" y="3230937"/>
                </a:cubicBezTo>
                <a:cubicBezTo>
                  <a:pt x="335690" y="3237020"/>
                  <a:pt x="304301" y="3228709"/>
                  <a:pt x="307742" y="3235671"/>
                </a:cubicBezTo>
                <a:cubicBezTo>
                  <a:pt x="293579" y="3239310"/>
                  <a:pt x="294219" y="3230068"/>
                  <a:pt x="280601" y="3233044"/>
                </a:cubicBezTo>
                <a:cubicBezTo>
                  <a:pt x="268012" y="3232391"/>
                  <a:pt x="291593" y="3227968"/>
                  <a:pt x="278749" y="3225671"/>
                </a:cubicBezTo>
                <a:cubicBezTo>
                  <a:pt x="262467" y="3223907"/>
                  <a:pt x="269675" y="3213530"/>
                  <a:pt x="248269" y="3225056"/>
                </a:cubicBezTo>
                <a:cubicBezTo>
                  <a:pt x="233782" y="3219511"/>
                  <a:pt x="226442" y="3225015"/>
                  <a:pt x="201544" y="3224865"/>
                </a:cubicBezTo>
                <a:lnTo>
                  <a:pt x="194948" y="3222950"/>
                </a:lnTo>
                <a:lnTo>
                  <a:pt x="186529" y="3228320"/>
                </a:lnTo>
                <a:cubicBezTo>
                  <a:pt x="181850" y="3230472"/>
                  <a:pt x="176241" y="3231774"/>
                  <a:pt x="168765" y="3231015"/>
                </a:cubicBezTo>
                <a:cubicBezTo>
                  <a:pt x="124081" y="3216459"/>
                  <a:pt x="165980" y="3240734"/>
                  <a:pt x="91518" y="3231445"/>
                </a:cubicBezTo>
                <a:cubicBezTo>
                  <a:pt x="87975" y="3229296"/>
                  <a:pt x="77991" y="3230542"/>
                  <a:pt x="77943" y="3233140"/>
                </a:cubicBezTo>
                <a:cubicBezTo>
                  <a:pt x="73437" y="3232021"/>
                  <a:pt x="63858" y="3226368"/>
                  <a:pt x="61120" y="3230347"/>
                </a:cubicBezTo>
                <a:cubicBezTo>
                  <a:pt x="48916" y="3229750"/>
                  <a:pt x="37022" y="3228445"/>
                  <a:pt x="25722" y="3226477"/>
                </a:cubicBezTo>
                <a:lnTo>
                  <a:pt x="2781" y="3220829"/>
                </a:lnTo>
                <a:lnTo>
                  <a:pt x="0" y="32222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e Lao Census of Agriculture (LCA) of 2010/11: Analysis of Selected  Themes, Vientiane, October 2014">
            <a:extLst>
              <a:ext uri="{FF2B5EF4-FFF2-40B4-BE49-F238E27FC236}">
                <a16:creationId xmlns:a16="http://schemas.microsoft.com/office/drawing/2014/main" id="{EB1342AC-2B8C-8E44-8CB7-F8CB4577A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6" b="191"/>
          <a:stretch/>
        </p:blipFill>
        <p:spPr bwMode="auto">
          <a:xfrm>
            <a:off x="4048364" y="10"/>
            <a:ext cx="4047893" cy="3130303"/>
          </a:xfrm>
          <a:custGeom>
            <a:avLst/>
            <a:gdLst/>
            <a:ahLst/>
            <a:cxnLst/>
            <a:rect l="l" t="t" r="r" b="b"/>
            <a:pathLst>
              <a:path w="4047893" h="3130313">
                <a:moveTo>
                  <a:pt x="0" y="0"/>
                </a:moveTo>
                <a:lnTo>
                  <a:pt x="4047893" y="0"/>
                </a:lnTo>
                <a:lnTo>
                  <a:pt x="4047893" y="2992525"/>
                </a:lnTo>
                <a:lnTo>
                  <a:pt x="4044945" y="2992586"/>
                </a:lnTo>
                <a:cubicBezTo>
                  <a:pt x="4013007" y="2983988"/>
                  <a:pt x="4029496" y="3002088"/>
                  <a:pt x="3993923" y="2999580"/>
                </a:cubicBezTo>
                <a:cubicBezTo>
                  <a:pt x="3953690" y="2999973"/>
                  <a:pt x="3925732" y="2991464"/>
                  <a:pt x="3899257" y="2991280"/>
                </a:cubicBezTo>
                <a:cubicBezTo>
                  <a:pt x="3886826" y="2992016"/>
                  <a:pt x="3796118" y="2992410"/>
                  <a:pt x="3803589" y="2988457"/>
                </a:cubicBezTo>
                <a:cubicBezTo>
                  <a:pt x="3771479" y="2987956"/>
                  <a:pt x="3724459" y="2987111"/>
                  <a:pt x="3706605" y="2988270"/>
                </a:cubicBezTo>
                <a:cubicBezTo>
                  <a:pt x="3703225" y="2988426"/>
                  <a:pt x="3699845" y="2995259"/>
                  <a:pt x="3696464" y="2995413"/>
                </a:cubicBezTo>
                <a:cubicBezTo>
                  <a:pt x="3673602" y="2986686"/>
                  <a:pt x="3685958" y="2988536"/>
                  <a:pt x="3662169" y="2987908"/>
                </a:cubicBezTo>
                <a:cubicBezTo>
                  <a:pt x="3644316" y="2989346"/>
                  <a:pt x="3656616" y="2981280"/>
                  <a:pt x="3638764" y="2982720"/>
                </a:cubicBezTo>
                <a:cubicBezTo>
                  <a:pt x="3602893" y="3008058"/>
                  <a:pt x="3578600" y="2986261"/>
                  <a:pt x="3530424" y="2996502"/>
                </a:cubicBezTo>
                <a:lnTo>
                  <a:pt x="3456483" y="2997177"/>
                </a:lnTo>
                <a:cubicBezTo>
                  <a:pt x="3450083" y="2997047"/>
                  <a:pt x="3443320" y="2998716"/>
                  <a:pt x="3439236" y="2995748"/>
                </a:cubicBezTo>
                <a:cubicBezTo>
                  <a:pt x="3425274" y="2994993"/>
                  <a:pt x="3393296" y="2993247"/>
                  <a:pt x="3372711" y="2992647"/>
                </a:cubicBezTo>
                <a:cubicBezTo>
                  <a:pt x="3352114" y="2993339"/>
                  <a:pt x="3350044" y="2997183"/>
                  <a:pt x="3326457" y="2999562"/>
                </a:cubicBezTo>
                <a:cubicBezTo>
                  <a:pt x="3268010" y="2985834"/>
                  <a:pt x="3302346" y="3004193"/>
                  <a:pt x="3274937" y="3010764"/>
                </a:cubicBezTo>
                <a:lnTo>
                  <a:pt x="3247552" y="3008692"/>
                </a:lnTo>
                <a:cubicBezTo>
                  <a:pt x="3239494" y="3005937"/>
                  <a:pt x="3224032" y="3005163"/>
                  <a:pt x="3216589" y="3008563"/>
                </a:cubicBezTo>
                <a:cubicBezTo>
                  <a:pt x="3181100" y="3020067"/>
                  <a:pt x="3210475" y="3004709"/>
                  <a:pt x="3179493" y="3008658"/>
                </a:cubicBezTo>
                <a:lnTo>
                  <a:pt x="3149112" y="3020078"/>
                </a:lnTo>
                <a:cubicBezTo>
                  <a:pt x="3138430" y="3019544"/>
                  <a:pt x="3127747" y="3019009"/>
                  <a:pt x="3117065" y="3018475"/>
                </a:cubicBezTo>
                <a:cubicBezTo>
                  <a:pt x="3100309" y="3015895"/>
                  <a:pt x="3095375" y="3026139"/>
                  <a:pt x="3085852" y="3024583"/>
                </a:cubicBezTo>
                <a:cubicBezTo>
                  <a:pt x="3083205" y="3019193"/>
                  <a:pt x="3077928" y="3019162"/>
                  <a:pt x="3068056" y="3021444"/>
                </a:cubicBezTo>
                <a:cubicBezTo>
                  <a:pt x="3067547" y="3021351"/>
                  <a:pt x="3067037" y="3021259"/>
                  <a:pt x="3066528" y="3021166"/>
                </a:cubicBezTo>
                <a:lnTo>
                  <a:pt x="3051628" y="3025475"/>
                </a:lnTo>
                <a:cubicBezTo>
                  <a:pt x="3054335" y="3020346"/>
                  <a:pt x="3000640" y="3019856"/>
                  <a:pt x="3008147" y="3014221"/>
                </a:cubicBezTo>
                <a:cubicBezTo>
                  <a:pt x="2996636" y="3010443"/>
                  <a:pt x="2991707" y="3018195"/>
                  <a:pt x="2980324" y="3014998"/>
                </a:cubicBezTo>
                <a:cubicBezTo>
                  <a:pt x="2967759" y="3014889"/>
                  <a:pt x="2987908" y="3019812"/>
                  <a:pt x="2974105" y="3021060"/>
                </a:cubicBezTo>
                <a:lnTo>
                  <a:pt x="2898967" y="3017706"/>
                </a:lnTo>
                <a:cubicBezTo>
                  <a:pt x="2889133" y="3021187"/>
                  <a:pt x="2880975" y="3020246"/>
                  <a:pt x="2872906" y="3017913"/>
                </a:cubicBezTo>
                <a:cubicBezTo>
                  <a:pt x="2849600" y="3020012"/>
                  <a:pt x="2847396" y="3018756"/>
                  <a:pt x="2821030" y="3018570"/>
                </a:cubicBezTo>
                <a:cubicBezTo>
                  <a:pt x="2792862" y="3023488"/>
                  <a:pt x="2758404" y="3014645"/>
                  <a:pt x="2730230" y="3014478"/>
                </a:cubicBezTo>
                <a:cubicBezTo>
                  <a:pt x="2702955" y="3023440"/>
                  <a:pt x="2711231" y="3004407"/>
                  <a:pt x="2687628" y="3005991"/>
                </a:cubicBezTo>
                <a:cubicBezTo>
                  <a:pt x="2649605" y="3014731"/>
                  <a:pt x="2688189" y="2999782"/>
                  <a:pt x="2628951" y="3004830"/>
                </a:cubicBezTo>
                <a:cubicBezTo>
                  <a:pt x="2625663" y="3006155"/>
                  <a:pt x="2618407" y="3015266"/>
                  <a:pt x="2619087" y="3013614"/>
                </a:cubicBezTo>
                <a:cubicBezTo>
                  <a:pt x="2606112" y="3014782"/>
                  <a:pt x="2568093" y="2997243"/>
                  <a:pt x="2549635" y="2999983"/>
                </a:cubicBezTo>
                <a:cubicBezTo>
                  <a:pt x="2513091" y="2997030"/>
                  <a:pt x="2495971" y="3005531"/>
                  <a:pt x="2469604" y="3005376"/>
                </a:cubicBezTo>
                <a:cubicBezTo>
                  <a:pt x="2460397" y="2976697"/>
                  <a:pt x="2420737" y="2997007"/>
                  <a:pt x="2366760" y="2987305"/>
                </a:cubicBezTo>
                <a:lnTo>
                  <a:pt x="2184478" y="2961828"/>
                </a:lnTo>
                <a:cubicBezTo>
                  <a:pt x="2115036" y="2937464"/>
                  <a:pt x="2031972" y="2970268"/>
                  <a:pt x="1991474" y="2962283"/>
                </a:cubicBezTo>
                <a:cubicBezTo>
                  <a:pt x="1975906" y="2972633"/>
                  <a:pt x="1961170" y="2963900"/>
                  <a:pt x="1941495" y="2969250"/>
                </a:cubicBezTo>
                <a:cubicBezTo>
                  <a:pt x="1896970" y="2975048"/>
                  <a:pt x="1881450" y="2995138"/>
                  <a:pt x="1822493" y="2993245"/>
                </a:cubicBezTo>
                <a:cubicBezTo>
                  <a:pt x="1799752" y="2992680"/>
                  <a:pt x="1701905" y="3006271"/>
                  <a:pt x="1648275" y="3026984"/>
                </a:cubicBezTo>
                <a:cubicBezTo>
                  <a:pt x="1616403" y="3033006"/>
                  <a:pt x="1600867" y="3023480"/>
                  <a:pt x="1591543" y="3039507"/>
                </a:cubicBezTo>
                <a:cubicBezTo>
                  <a:pt x="1575633" y="3031550"/>
                  <a:pt x="1526767" y="3047631"/>
                  <a:pt x="1510786" y="3050338"/>
                </a:cubicBezTo>
                <a:cubicBezTo>
                  <a:pt x="1497175" y="3045578"/>
                  <a:pt x="1491407" y="3051196"/>
                  <a:pt x="1479840" y="3053327"/>
                </a:cubicBezTo>
                <a:cubicBezTo>
                  <a:pt x="1474089" y="3050164"/>
                  <a:pt x="1464204" y="3051201"/>
                  <a:pt x="1461357" y="3055733"/>
                </a:cubicBezTo>
                <a:cubicBezTo>
                  <a:pt x="1467349" y="3065105"/>
                  <a:pt x="1432334" y="3063173"/>
                  <a:pt x="1430609" y="3070139"/>
                </a:cubicBezTo>
                <a:cubicBezTo>
                  <a:pt x="1410809" y="3073257"/>
                  <a:pt x="1323018" y="3072123"/>
                  <a:pt x="1309663" y="3084181"/>
                </a:cubicBezTo>
                <a:cubicBezTo>
                  <a:pt x="1269914" y="3092768"/>
                  <a:pt x="1209429" y="3080588"/>
                  <a:pt x="1192304" y="3082361"/>
                </a:cubicBezTo>
                <a:cubicBezTo>
                  <a:pt x="1184634" y="3081978"/>
                  <a:pt x="1176965" y="3081596"/>
                  <a:pt x="1169295" y="3081213"/>
                </a:cubicBezTo>
                <a:cubicBezTo>
                  <a:pt x="1168466" y="3081343"/>
                  <a:pt x="1167637" y="3081472"/>
                  <a:pt x="1166808" y="3081602"/>
                </a:cubicBezTo>
                <a:lnTo>
                  <a:pt x="1115657" y="3078399"/>
                </a:lnTo>
                <a:cubicBezTo>
                  <a:pt x="1085018" y="3091808"/>
                  <a:pt x="1079065" y="3095515"/>
                  <a:pt x="1042697" y="3099190"/>
                </a:cubicBezTo>
                <a:cubicBezTo>
                  <a:pt x="1032644" y="3098127"/>
                  <a:pt x="979772" y="3096610"/>
                  <a:pt x="977694" y="3101331"/>
                </a:cubicBezTo>
                <a:cubicBezTo>
                  <a:pt x="961202" y="3095237"/>
                  <a:pt x="940975" y="3100420"/>
                  <a:pt x="924689" y="3093967"/>
                </a:cubicBezTo>
                <a:lnTo>
                  <a:pt x="908550" y="3095950"/>
                </a:lnTo>
                <a:cubicBezTo>
                  <a:pt x="877246" y="3094415"/>
                  <a:pt x="882046" y="3103801"/>
                  <a:pt x="845329" y="3093766"/>
                </a:cubicBezTo>
                <a:cubicBezTo>
                  <a:pt x="837507" y="3090489"/>
                  <a:pt x="824678" y="3090903"/>
                  <a:pt x="816675" y="3094689"/>
                </a:cubicBezTo>
                <a:cubicBezTo>
                  <a:pt x="815297" y="3095340"/>
                  <a:pt x="814119" y="3096069"/>
                  <a:pt x="813174" y="3096853"/>
                </a:cubicBezTo>
                <a:cubicBezTo>
                  <a:pt x="790135" y="3089266"/>
                  <a:pt x="783048" y="3095936"/>
                  <a:pt x="771013" y="3090209"/>
                </a:cubicBezTo>
                <a:cubicBezTo>
                  <a:pt x="742645" y="3091492"/>
                  <a:pt x="725377" y="3101546"/>
                  <a:pt x="714380" y="3096594"/>
                </a:cubicBezTo>
                <a:cubicBezTo>
                  <a:pt x="693975" y="3099397"/>
                  <a:pt x="662383" y="3104717"/>
                  <a:pt x="648585" y="3107030"/>
                </a:cubicBezTo>
                <a:cubicBezTo>
                  <a:pt x="644887" y="3110964"/>
                  <a:pt x="637955" y="3109672"/>
                  <a:pt x="631605" y="3110477"/>
                </a:cubicBezTo>
                <a:cubicBezTo>
                  <a:pt x="625207" y="3114153"/>
                  <a:pt x="595514" y="3114423"/>
                  <a:pt x="586338" y="3112586"/>
                </a:cubicBezTo>
                <a:lnTo>
                  <a:pt x="557969" y="3117189"/>
                </a:lnTo>
                <a:cubicBezTo>
                  <a:pt x="508787" y="3109938"/>
                  <a:pt x="487300" y="3138257"/>
                  <a:pt x="448505" y="3111851"/>
                </a:cubicBezTo>
                <a:cubicBezTo>
                  <a:pt x="430568" y="3111958"/>
                  <a:pt x="443794" y="3120275"/>
                  <a:pt x="425858" y="3120382"/>
                </a:cubicBezTo>
                <a:cubicBezTo>
                  <a:pt x="402271" y="3123546"/>
                  <a:pt x="413517" y="3112174"/>
                  <a:pt x="391847" y="3124849"/>
                </a:cubicBezTo>
                <a:cubicBezTo>
                  <a:pt x="349157" y="3121702"/>
                  <a:pt x="326774" y="3134560"/>
                  <a:pt x="288285" y="3125383"/>
                </a:cubicBezTo>
                <a:cubicBezTo>
                  <a:pt x="295755" y="3130096"/>
                  <a:pt x="205047" y="3129625"/>
                  <a:pt x="192615" y="3128748"/>
                </a:cubicBezTo>
                <a:cubicBezTo>
                  <a:pt x="166142" y="3128967"/>
                  <a:pt x="138184" y="3127169"/>
                  <a:pt x="97952" y="3126700"/>
                </a:cubicBezTo>
                <a:cubicBezTo>
                  <a:pt x="62377" y="3129690"/>
                  <a:pt x="78866" y="3120054"/>
                  <a:pt x="46928" y="3130306"/>
                </a:cubicBezTo>
                <a:cubicBezTo>
                  <a:pt x="37098" y="3130381"/>
                  <a:pt x="21188" y="3129913"/>
                  <a:pt x="7323" y="3129322"/>
                </a:cubicBezTo>
                <a:lnTo>
                  <a:pt x="0" y="312886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hai farmers call on next government to address their debt crisis">
            <a:extLst>
              <a:ext uri="{FF2B5EF4-FFF2-40B4-BE49-F238E27FC236}">
                <a16:creationId xmlns:a16="http://schemas.microsoft.com/office/drawing/2014/main" id="{A02FF7DA-41D8-493C-3D7A-27C4CD371F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8" r="9513" b="-2"/>
          <a:stretch/>
        </p:blipFill>
        <p:spPr bwMode="auto">
          <a:xfrm>
            <a:off x="8096257" y="10"/>
            <a:ext cx="4095743" cy="3206832"/>
          </a:xfrm>
          <a:custGeom>
            <a:avLst/>
            <a:gdLst/>
            <a:ahLst/>
            <a:cxnLst/>
            <a:rect l="l" t="t" r="r" b="b"/>
            <a:pathLst>
              <a:path w="4095743" h="3206842">
                <a:moveTo>
                  <a:pt x="0" y="0"/>
                </a:moveTo>
                <a:lnTo>
                  <a:pt x="4095743" y="0"/>
                </a:lnTo>
                <a:lnTo>
                  <a:pt x="4095743" y="136523"/>
                </a:lnTo>
                <a:lnTo>
                  <a:pt x="4095743" y="1701208"/>
                </a:lnTo>
                <a:lnTo>
                  <a:pt x="4095743" y="3071014"/>
                </a:lnTo>
                <a:cubicBezTo>
                  <a:pt x="4095742" y="3071024"/>
                  <a:pt x="4095742" y="3071035"/>
                  <a:pt x="4095741" y="3071045"/>
                </a:cubicBezTo>
                <a:cubicBezTo>
                  <a:pt x="4095657" y="3071040"/>
                  <a:pt x="4095572" y="3071032"/>
                  <a:pt x="4095488" y="3071025"/>
                </a:cubicBezTo>
                <a:lnTo>
                  <a:pt x="4089562" y="3068518"/>
                </a:lnTo>
                <a:lnTo>
                  <a:pt x="4066621" y="3073254"/>
                </a:lnTo>
                <a:cubicBezTo>
                  <a:pt x="4055320" y="3074906"/>
                  <a:pt x="4043427" y="3076001"/>
                  <a:pt x="4031223" y="3076501"/>
                </a:cubicBezTo>
                <a:cubicBezTo>
                  <a:pt x="4028484" y="3073164"/>
                  <a:pt x="4018905" y="3077906"/>
                  <a:pt x="4014400" y="3078843"/>
                </a:cubicBezTo>
                <a:cubicBezTo>
                  <a:pt x="4014351" y="3076664"/>
                  <a:pt x="4004368" y="3075619"/>
                  <a:pt x="4000825" y="3077423"/>
                </a:cubicBezTo>
                <a:cubicBezTo>
                  <a:pt x="3926364" y="3085214"/>
                  <a:pt x="3968261" y="3064853"/>
                  <a:pt x="3923579" y="3077062"/>
                </a:cubicBezTo>
                <a:cubicBezTo>
                  <a:pt x="3916103" y="3077698"/>
                  <a:pt x="3910492" y="3076605"/>
                  <a:pt x="3905815" y="3074801"/>
                </a:cubicBezTo>
                <a:lnTo>
                  <a:pt x="3897396" y="3070297"/>
                </a:lnTo>
                <a:lnTo>
                  <a:pt x="3890800" y="3071903"/>
                </a:lnTo>
                <a:cubicBezTo>
                  <a:pt x="3865901" y="3072029"/>
                  <a:pt x="3858562" y="3067412"/>
                  <a:pt x="3844074" y="3072063"/>
                </a:cubicBezTo>
                <a:cubicBezTo>
                  <a:pt x="3822669" y="3062396"/>
                  <a:pt x="3829876" y="3071099"/>
                  <a:pt x="3813596" y="3072579"/>
                </a:cubicBezTo>
                <a:cubicBezTo>
                  <a:pt x="3800751" y="3074505"/>
                  <a:pt x="3824330" y="3078216"/>
                  <a:pt x="3811743" y="3078763"/>
                </a:cubicBezTo>
                <a:cubicBezTo>
                  <a:pt x="3798124" y="3076266"/>
                  <a:pt x="3798764" y="3084018"/>
                  <a:pt x="3784600" y="3080966"/>
                </a:cubicBezTo>
                <a:cubicBezTo>
                  <a:pt x="3788042" y="3075127"/>
                  <a:pt x="3756652" y="3082098"/>
                  <a:pt x="3755678" y="3076997"/>
                </a:cubicBezTo>
                <a:cubicBezTo>
                  <a:pt x="3743648" y="3084291"/>
                  <a:pt x="3737604" y="3075305"/>
                  <a:pt x="3721587" y="3077553"/>
                </a:cubicBezTo>
                <a:cubicBezTo>
                  <a:pt x="3714042" y="3080313"/>
                  <a:pt x="3708600" y="3080787"/>
                  <a:pt x="3701187" y="3077818"/>
                </a:cubicBezTo>
                <a:cubicBezTo>
                  <a:pt x="3666438" y="3091253"/>
                  <a:pt x="3680164" y="3078420"/>
                  <a:pt x="3647646" y="3083588"/>
                </a:cubicBezTo>
                <a:cubicBezTo>
                  <a:pt x="3619631" y="3089020"/>
                  <a:pt x="3587871" y="3092545"/>
                  <a:pt x="3560777" y="3105520"/>
                </a:cubicBezTo>
                <a:cubicBezTo>
                  <a:pt x="3555802" y="3109193"/>
                  <a:pt x="3543591" y="3110585"/>
                  <a:pt x="3533503" y="3108626"/>
                </a:cubicBezTo>
                <a:cubicBezTo>
                  <a:pt x="3531768" y="3108290"/>
                  <a:pt x="3530162" y="3107864"/>
                  <a:pt x="3528735" y="3107361"/>
                </a:cubicBezTo>
                <a:cubicBezTo>
                  <a:pt x="3505309" y="3109347"/>
                  <a:pt x="3419631" y="3118211"/>
                  <a:pt x="3392949" y="3120534"/>
                </a:cubicBezTo>
                <a:cubicBezTo>
                  <a:pt x="3390791" y="3115813"/>
                  <a:pt x="3377299" y="3124333"/>
                  <a:pt x="3368657" y="3121305"/>
                </a:cubicBezTo>
                <a:cubicBezTo>
                  <a:pt x="3362467" y="3118650"/>
                  <a:pt x="3356930" y="3120616"/>
                  <a:pt x="3350465" y="3120823"/>
                </a:cubicBezTo>
                <a:cubicBezTo>
                  <a:pt x="3341947" y="3118736"/>
                  <a:pt x="3314164" y="3122506"/>
                  <a:pt x="3306922" y="3125212"/>
                </a:cubicBezTo>
                <a:cubicBezTo>
                  <a:pt x="3289615" y="3134610"/>
                  <a:pt x="3250286" y="3127630"/>
                  <a:pt x="3235905" y="3134831"/>
                </a:cubicBezTo>
                <a:cubicBezTo>
                  <a:pt x="3230686" y="3135887"/>
                  <a:pt x="3225583" y="3136314"/>
                  <a:pt x="3220570" y="3136351"/>
                </a:cubicBezTo>
                <a:lnTo>
                  <a:pt x="3206547" y="3135559"/>
                </a:lnTo>
                <a:lnTo>
                  <a:pt x="3202562" y="3133546"/>
                </a:lnTo>
                <a:lnTo>
                  <a:pt x="3193989" y="3134044"/>
                </a:lnTo>
                <a:cubicBezTo>
                  <a:pt x="3193170" y="3133943"/>
                  <a:pt x="3192354" y="3133838"/>
                  <a:pt x="3191535" y="3133737"/>
                </a:cubicBezTo>
                <a:cubicBezTo>
                  <a:pt x="3186844" y="3133143"/>
                  <a:pt x="3182215" y="3132626"/>
                  <a:pt x="3177631" y="3132423"/>
                </a:cubicBezTo>
                <a:cubicBezTo>
                  <a:pt x="3183659" y="3142516"/>
                  <a:pt x="3139642" y="3132347"/>
                  <a:pt x="3152328" y="3140511"/>
                </a:cubicBezTo>
                <a:cubicBezTo>
                  <a:pt x="3128198" y="3141143"/>
                  <a:pt x="3146604" y="3148747"/>
                  <a:pt x="3117596" y="3141499"/>
                </a:cubicBezTo>
                <a:cubicBezTo>
                  <a:pt x="3086979" y="3143595"/>
                  <a:pt x="3006888" y="3148940"/>
                  <a:pt x="2968634" y="3153086"/>
                </a:cubicBezTo>
                <a:cubicBezTo>
                  <a:pt x="2929486" y="3164160"/>
                  <a:pt x="2914998" y="3160811"/>
                  <a:pt x="2888057" y="3166369"/>
                </a:cubicBezTo>
                <a:cubicBezTo>
                  <a:pt x="2835648" y="3169073"/>
                  <a:pt x="2838558" y="3182345"/>
                  <a:pt x="2815482" y="3172591"/>
                </a:cubicBezTo>
                <a:cubicBezTo>
                  <a:pt x="2780330" y="3174973"/>
                  <a:pt x="2810834" y="3187092"/>
                  <a:pt x="2773979" y="3183164"/>
                </a:cubicBezTo>
                <a:cubicBezTo>
                  <a:pt x="2772836" y="3184755"/>
                  <a:pt x="2747271" y="3200694"/>
                  <a:pt x="2744895" y="3201836"/>
                </a:cubicBezTo>
                <a:cubicBezTo>
                  <a:pt x="2729571" y="3202108"/>
                  <a:pt x="2714249" y="3202379"/>
                  <a:pt x="2698926" y="3202651"/>
                </a:cubicBezTo>
                <a:lnTo>
                  <a:pt x="2695579" y="3202498"/>
                </a:lnTo>
                <a:lnTo>
                  <a:pt x="2674400" y="3206842"/>
                </a:lnTo>
                <a:lnTo>
                  <a:pt x="2673684" y="3206495"/>
                </a:lnTo>
                <a:cubicBezTo>
                  <a:pt x="2671600" y="3205816"/>
                  <a:pt x="2669147" y="3205501"/>
                  <a:pt x="2665867" y="3205942"/>
                </a:cubicBezTo>
                <a:cubicBezTo>
                  <a:pt x="2655994" y="3204939"/>
                  <a:pt x="2626692" y="3200644"/>
                  <a:pt x="2614431" y="3200481"/>
                </a:cubicBezTo>
                <a:cubicBezTo>
                  <a:pt x="2607486" y="3202087"/>
                  <a:pt x="2600071" y="3203605"/>
                  <a:pt x="2592303" y="3204964"/>
                </a:cubicBezTo>
                <a:lnTo>
                  <a:pt x="2529882" y="3205645"/>
                </a:lnTo>
                <a:lnTo>
                  <a:pt x="2464509" y="3197687"/>
                </a:lnTo>
                <a:cubicBezTo>
                  <a:pt x="2440330" y="3197513"/>
                  <a:pt x="2419394" y="3194556"/>
                  <a:pt x="2398926" y="3196641"/>
                </a:cubicBezTo>
                <a:cubicBezTo>
                  <a:pt x="2390615" y="3194341"/>
                  <a:pt x="2382779" y="3200091"/>
                  <a:pt x="2375181" y="3203534"/>
                </a:cubicBezTo>
                <a:cubicBezTo>
                  <a:pt x="2352617" y="3202385"/>
                  <a:pt x="2347156" y="3190791"/>
                  <a:pt x="2332855" y="3194625"/>
                </a:cubicBezTo>
                <a:cubicBezTo>
                  <a:pt x="2320177" y="3186674"/>
                  <a:pt x="2319429" y="3189708"/>
                  <a:pt x="2313469" y="3191985"/>
                </a:cubicBezTo>
                <a:cubicBezTo>
                  <a:pt x="2313187" y="3192040"/>
                  <a:pt x="2312903" y="3192094"/>
                  <a:pt x="2312621" y="3192148"/>
                </a:cubicBezTo>
                <a:lnTo>
                  <a:pt x="2310886" y="3191011"/>
                </a:lnTo>
                <a:cubicBezTo>
                  <a:pt x="2309691" y="3190836"/>
                  <a:pt x="2308496" y="3190660"/>
                  <a:pt x="2307301" y="3190485"/>
                </a:cubicBezTo>
                <a:cubicBezTo>
                  <a:pt x="2304038" y="3190598"/>
                  <a:pt x="2300775" y="3190712"/>
                  <a:pt x="2297511" y="3190825"/>
                </a:cubicBezTo>
                <a:cubicBezTo>
                  <a:pt x="2296284" y="3190964"/>
                  <a:pt x="2295057" y="3191105"/>
                  <a:pt x="2293829" y="3191244"/>
                </a:cubicBezTo>
                <a:cubicBezTo>
                  <a:pt x="2291292" y="3191425"/>
                  <a:pt x="2289608" y="3191405"/>
                  <a:pt x="2288442" y="3191236"/>
                </a:cubicBezTo>
                <a:cubicBezTo>
                  <a:pt x="2288397" y="3191205"/>
                  <a:pt x="2288352" y="3191173"/>
                  <a:pt x="2288307" y="3191142"/>
                </a:cubicBezTo>
                <a:cubicBezTo>
                  <a:pt x="2286625" y="3191201"/>
                  <a:pt x="2292966" y="3181241"/>
                  <a:pt x="2291282" y="3181298"/>
                </a:cubicBezTo>
                <a:cubicBezTo>
                  <a:pt x="2282768" y="3181808"/>
                  <a:pt x="2266459" y="3192523"/>
                  <a:pt x="2258572" y="3193351"/>
                </a:cubicBezTo>
                <a:cubicBezTo>
                  <a:pt x="2251903" y="3188132"/>
                  <a:pt x="2222758" y="3194297"/>
                  <a:pt x="2225949" y="3184460"/>
                </a:cubicBezTo>
                <a:cubicBezTo>
                  <a:pt x="2215309" y="3185285"/>
                  <a:pt x="2208874" y="3189370"/>
                  <a:pt x="2212457" y="3182918"/>
                </a:cubicBezTo>
                <a:cubicBezTo>
                  <a:pt x="2208954" y="3183005"/>
                  <a:pt x="2206796" y="3182455"/>
                  <a:pt x="2205250" y="3181596"/>
                </a:cubicBezTo>
                <a:lnTo>
                  <a:pt x="2204802" y="3181191"/>
                </a:lnTo>
                <a:cubicBezTo>
                  <a:pt x="2196360" y="3181862"/>
                  <a:pt x="2165295" y="3184604"/>
                  <a:pt x="2154589" y="3185621"/>
                </a:cubicBezTo>
                <a:lnTo>
                  <a:pt x="2140577" y="3187296"/>
                </a:lnTo>
                <a:lnTo>
                  <a:pt x="2139223" y="3186946"/>
                </a:lnTo>
                <a:lnTo>
                  <a:pt x="2129522" y="3182108"/>
                </a:lnTo>
                <a:cubicBezTo>
                  <a:pt x="2126396" y="3182958"/>
                  <a:pt x="2123631" y="3190717"/>
                  <a:pt x="2121389" y="3192118"/>
                </a:cubicBezTo>
                <a:cubicBezTo>
                  <a:pt x="2088356" y="3184630"/>
                  <a:pt x="2057187" y="3191481"/>
                  <a:pt x="2021332" y="3190187"/>
                </a:cubicBezTo>
                <a:cubicBezTo>
                  <a:pt x="1980808" y="3192837"/>
                  <a:pt x="1960551" y="3192182"/>
                  <a:pt x="1937109" y="3194259"/>
                </a:cubicBezTo>
                <a:cubicBezTo>
                  <a:pt x="1933244" y="3194376"/>
                  <a:pt x="1901924" y="3195327"/>
                  <a:pt x="1908362" y="3191174"/>
                </a:cubicBezTo>
                <a:cubicBezTo>
                  <a:pt x="1873455" y="3191897"/>
                  <a:pt x="1822379" y="3188607"/>
                  <a:pt x="1786518" y="3189413"/>
                </a:cubicBezTo>
                <a:cubicBezTo>
                  <a:pt x="1763469" y="3179547"/>
                  <a:pt x="1741339" y="3197857"/>
                  <a:pt x="1717434" y="3196011"/>
                </a:cubicBezTo>
                <a:cubicBezTo>
                  <a:pt x="1723972" y="3205094"/>
                  <a:pt x="1664175" y="3190915"/>
                  <a:pt x="1662865" y="3201166"/>
                </a:cubicBezTo>
                <a:lnTo>
                  <a:pt x="1636987" y="3195235"/>
                </a:lnTo>
                <a:lnTo>
                  <a:pt x="1623920" y="3183037"/>
                </a:lnTo>
                <a:cubicBezTo>
                  <a:pt x="1619023" y="3182563"/>
                  <a:pt x="1613758" y="3192473"/>
                  <a:pt x="1607939" y="3192950"/>
                </a:cubicBezTo>
                <a:cubicBezTo>
                  <a:pt x="1593621" y="3197013"/>
                  <a:pt x="1571326" y="3192034"/>
                  <a:pt x="1551162" y="3192335"/>
                </a:cubicBezTo>
                <a:lnTo>
                  <a:pt x="1541903" y="3186915"/>
                </a:lnTo>
                <a:lnTo>
                  <a:pt x="1511680" y="3191495"/>
                </a:lnTo>
                <a:cubicBezTo>
                  <a:pt x="1489503" y="3191217"/>
                  <a:pt x="1467326" y="3190938"/>
                  <a:pt x="1445149" y="3190660"/>
                </a:cubicBezTo>
                <a:lnTo>
                  <a:pt x="1436200" y="3191890"/>
                </a:lnTo>
                <a:cubicBezTo>
                  <a:pt x="1432876" y="3191277"/>
                  <a:pt x="1429122" y="3201007"/>
                  <a:pt x="1425206" y="3200344"/>
                </a:cubicBezTo>
                <a:lnTo>
                  <a:pt x="1412701" y="3187919"/>
                </a:lnTo>
                <a:cubicBezTo>
                  <a:pt x="1402612" y="3187367"/>
                  <a:pt x="1373509" y="3184444"/>
                  <a:pt x="1364678" y="3183688"/>
                </a:cubicBezTo>
                <a:cubicBezTo>
                  <a:pt x="1363023" y="3183583"/>
                  <a:pt x="1361370" y="3183479"/>
                  <a:pt x="1359716" y="3183377"/>
                </a:cubicBezTo>
                <a:lnTo>
                  <a:pt x="1327998" y="3173718"/>
                </a:lnTo>
                <a:cubicBezTo>
                  <a:pt x="1303324" y="3168363"/>
                  <a:pt x="1243415" y="3156944"/>
                  <a:pt x="1211674" y="3151252"/>
                </a:cubicBezTo>
                <a:cubicBezTo>
                  <a:pt x="1183206" y="3154805"/>
                  <a:pt x="1160307" y="3140433"/>
                  <a:pt x="1137545" y="3142903"/>
                </a:cubicBezTo>
                <a:cubicBezTo>
                  <a:pt x="1108831" y="3139323"/>
                  <a:pt x="1085657" y="3133417"/>
                  <a:pt x="1067088" y="3129767"/>
                </a:cubicBezTo>
                <a:cubicBezTo>
                  <a:pt x="1064006" y="3128241"/>
                  <a:pt x="1029699" y="3122201"/>
                  <a:pt x="1026132" y="3121008"/>
                </a:cubicBezTo>
                <a:cubicBezTo>
                  <a:pt x="1005747" y="3117732"/>
                  <a:pt x="1013867" y="3117508"/>
                  <a:pt x="979389" y="3112403"/>
                </a:cubicBezTo>
                <a:cubicBezTo>
                  <a:pt x="950459" y="3107178"/>
                  <a:pt x="920762" y="3105056"/>
                  <a:pt x="888511" y="3099565"/>
                </a:cubicBezTo>
                <a:cubicBezTo>
                  <a:pt x="854269" y="3092172"/>
                  <a:pt x="833998" y="3094049"/>
                  <a:pt x="820520" y="3090926"/>
                </a:cubicBezTo>
                <a:cubicBezTo>
                  <a:pt x="792202" y="3081871"/>
                  <a:pt x="783417" y="3082958"/>
                  <a:pt x="740242" y="3083816"/>
                </a:cubicBezTo>
                <a:cubicBezTo>
                  <a:pt x="707061" y="3077800"/>
                  <a:pt x="671560" y="3086129"/>
                  <a:pt x="646247" y="3074734"/>
                </a:cubicBezTo>
                <a:cubicBezTo>
                  <a:pt x="642938" y="3075735"/>
                  <a:pt x="639394" y="3076369"/>
                  <a:pt x="635700" y="3076739"/>
                </a:cubicBezTo>
                <a:cubicBezTo>
                  <a:pt x="632097" y="3076874"/>
                  <a:pt x="628494" y="3077010"/>
                  <a:pt x="624891" y="3077145"/>
                </a:cubicBezTo>
                <a:lnTo>
                  <a:pt x="614671" y="3073567"/>
                </a:lnTo>
                <a:cubicBezTo>
                  <a:pt x="603428" y="3072991"/>
                  <a:pt x="568522" y="3074251"/>
                  <a:pt x="557430" y="3073687"/>
                </a:cubicBezTo>
                <a:lnTo>
                  <a:pt x="557338" y="3073252"/>
                </a:lnTo>
                <a:cubicBezTo>
                  <a:pt x="554424" y="3072272"/>
                  <a:pt x="546805" y="3070825"/>
                  <a:pt x="539949" y="3067812"/>
                </a:cubicBezTo>
                <a:cubicBezTo>
                  <a:pt x="528878" y="3064560"/>
                  <a:pt x="503526" y="3056658"/>
                  <a:pt x="490911" y="3053742"/>
                </a:cubicBezTo>
                <a:lnTo>
                  <a:pt x="468269" y="3040300"/>
                </a:lnTo>
                <a:lnTo>
                  <a:pt x="446284" y="3044010"/>
                </a:lnTo>
                <a:cubicBezTo>
                  <a:pt x="429421" y="3045653"/>
                  <a:pt x="428304" y="3040351"/>
                  <a:pt x="407700" y="3036255"/>
                </a:cubicBezTo>
                <a:cubicBezTo>
                  <a:pt x="397569" y="3038433"/>
                  <a:pt x="390857" y="3046536"/>
                  <a:pt x="384835" y="3043282"/>
                </a:cubicBezTo>
                <a:cubicBezTo>
                  <a:pt x="363540" y="3042472"/>
                  <a:pt x="346002" y="3026895"/>
                  <a:pt x="323041" y="3023486"/>
                </a:cubicBezTo>
                <a:cubicBezTo>
                  <a:pt x="296255" y="3024819"/>
                  <a:pt x="286207" y="3016076"/>
                  <a:pt x="261659" y="3012466"/>
                </a:cubicBezTo>
                <a:cubicBezTo>
                  <a:pt x="237343" y="3017165"/>
                  <a:pt x="246269" y="3004370"/>
                  <a:pt x="234593" y="3000196"/>
                </a:cubicBezTo>
                <a:lnTo>
                  <a:pt x="231087" y="2999548"/>
                </a:lnTo>
                <a:lnTo>
                  <a:pt x="182124" y="3000760"/>
                </a:lnTo>
                <a:cubicBezTo>
                  <a:pt x="176172" y="2995322"/>
                  <a:pt x="146296" y="3000490"/>
                  <a:pt x="150781" y="2990775"/>
                </a:cubicBezTo>
                <a:cubicBezTo>
                  <a:pt x="135014" y="2988838"/>
                  <a:pt x="99403" y="2989342"/>
                  <a:pt x="87521" y="2989133"/>
                </a:cubicBezTo>
                <a:cubicBezTo>
                  <a:pt x="84843" y="2989261"/>
                  <a:pt x="82166" y="2989390"/>
                  <a:pt x="79487" y="2989518"/>
                </a:cubicBezTo>
                <a:lnTo>
                  <a:pt x="77079" y="2990682"/>
                </a:lnTo>
                <a:cubicBezTo>
                  <a:pt x="74554" y="2991354"/>
                  <a:pt x="71035" y="2991559"/>
                  <a:pt x="65291" y="2990716"/>
                </a:cubicBezTo>
                <a:cubicBezTo>
                  <a:pt x="64857" y="2990584"/>
                  <a:pt x="64422" y="2990453"/>
                  <a:pt x="63989" y="2990321"/>
                </a:cubicBezTo>
                <a:cubicBezTo>
                  <a:pt x="62342" y="2990669"/>
                  <a:pt x="50523" y="2991267"/>
                  <a:pt x="36658" y="2991762"/>
                </a:cubicBezTo>
                <a:lnTo>
                  <a:pt x="0" y="29925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28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O Farmer Stories_FINAL">
            <a:extLst>
              <a:ext uri="{FF2B5EF4-FFF2-40B4-BE49-F238E27FC236}">
                <a16:creationId xmlns:a16="http://schemas.microsoft.com/office/drawing/2014/main" id="{926554B0-9ED7-1E5C-555A-70B7B11DE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6" r="-2" b="-2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ural women and food security in Asia and the Pacific: Prospects and  paradoxes">
            <a:extLst>
              <a:ext uri="{FF2B5EF4-FFF2-40B4-BE49-F238E27FC236}">
                <a16:creationId xmlns:a16="http://schemas.microsoft.com/office/drawing/2014/main" id="{1F07716E-994B-331A-5338-FF71367EDF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2" r="-1" b="-1"/>
          <a:stretch/>
        </p:blipFill>
        <p:spPr bwMode="auto">
          <a:xfrm>
            <a:off x="5168352" y="54874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ao PDR: Community-managed Irrigation Reduces Poverty and Raises Food  Security for Women Farmers - 2012 | Asian Development Bank">
            <a:extLst>
              <a:ext uri="{FF2B5EF4-FFF2-40B4-BE49-F238E27FC236}">
                <a16:creationId xmlns:a16="http://schemas.microsoft.com/office/drawing/2014/main" id="{1A44CFE3-A7D3-BCB0-F48A-CF13E0F14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8" r="-1" b="-1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484563-03C7-449E-82F4-DD1F9A9ED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 fontScale="90000"/>
          </a:bodyPr>
          <a:lstStyle/>
          <a:p>
            <a:r>
              <a:rPr lang="lo-LA" sz="3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ການ​ເຂົ້າ​ຮ່ວມ​ຂອງ​ແມ່​ຍິງ​ໃນ​ການ​ກະ​ສິ​ກໍາ​ແລະ​ລາຍ​ໄດ້​</a:t>
            </a:r>
            <a:endParaRPr lang="en-US" sz="34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33341-0AAD-8AD9-A97D-8A0318F1A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961" y="2163093"/>
            <a:ext cx="4922338" cy="3666744"/>
          </a:xfrm>
        </p:spPr>
        <p:txBody>
          <a:bodyPr>
            <a:noAutofit/>
          </a:bodyPr>
          <a:lstStyle/>
          <a:p>
            <a:pPr algn="just"/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ຫຼັກຖານໃນ ສປປ ລາວ ສະແດງໃຫ້ເຫັນວ່າ ການເຂົ້າຮ່ວມຂອງແມ່ຍິງໃນກອງປະຊຸມໂຄງການກະສິກໍາແມ່ນ 30%-60% ໃນໄລຍະການຈັດຕັ້ງປະຕິບັດເບື້ອງຕົ້ນ, ເຊິ່ງເພີ່ມຂຶ້ນເປັນ 49%-65% ໃນຕອນທ້າຍຂອງໂຄງການ.</a:t>
            </a:r>
          </a:p>
          <a:p>
            <a:pPr algn="just"/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ແມ່ຍິງໄດ້ຮັບຜົນປະໂຫຍດຈາກການສາທິດການປູກຝັງທີ່ຫຼາກຫຼາຍ ແລະ ການຝຶກອົບຮົມເຕັກນິກການປູກຝັງໃນ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ຊຸມຊົນ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algn="just"/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ແມ່ຍິງ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41% ຂອງຜູ້ເຂົ້າຮ່ວມໃນການທົດລອງການປັບປຸງຜົນຜະລິດຂອງການປູກພືດກະສິກໍາ ແລະໄດ້ເປັນຕົວແທນທີ່ຄ້າຍຄືກັນໃນກິດຈະກໍາທີ່ກ່ຽວຂ້ອງກັບການປູກເຂົ້າ.</a:t>
            </a:r>
          </a:p>
          <a:p>
            <a:pPr algn="just"/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ແມ່ຍິງໄດ້ຮັບຜົນປະໂຫຍດໂດຍກົງຈາກການລົງທຶນສະຫນອງນ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ໍ້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າ, ການລ້ຽງສັດປີກ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ແລະໂຄງການຊົນລະປະທານທີ່ມີການຄຸ້ມຄອງ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ໂດຍ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ຊຸມຊົນ</a:t>
            </a:r>
          </a:p>
          <a:p>
            <a:pPr algn="just"/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ແມ່ຍິງເປັນຜູ້ໄດ້ຮັບຜົນປະໂຫຍດຕົ້ນຕໍຈາກການຝຶກອົບຮົມ ແລະສົ່ງເສີມການລ້ຽງສັດປີກເປັນກິດຈະກໍາສ້າງລາຍໄດ້.</a:t>
            </a:r>
            <a:endParaRPr lang="en-US" sz="16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36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7CDDE-74F5-E6CA-9C96-CE94AB28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921"/>
            <a:ext cx="10515600" cy="959371"/>
          </a:xfrm>
        </p:spPr>
        <p:txBody>
          <a:bodyPr>
            <a:noAutofit/>
          </a:bodyPr>
          <a:lstStyle/>
          <a:p>
            <a:pPr algn="ctr"/>
            <a:r>
              <a:rPr lang="lo-LA" sz="2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ເສັ້ນທາງການຜະລິດສະບຽງອາຫານຂອງຄົວເຮືອນຊົນນະບົດ ແລະ ການປະກອບສ່ວນເຂົ້າໃນການເຂົ້າເຖິງສະບຽງອາຫານ ແລະ ຊັບພະຍາກອນ </a:t>
            </a:r>
            <a:r>
              <a:rPr lang="en-US" sz="24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(Source : FAO)  </a:t>
            </a:r>
          </a:p>
        </p:txBody>
      </p:sp>
      <p:pic>
        <p:nvPicPr>
          <p:cNvPr id="5122" name="Picture 2" descr="Rural women and food security in Asia and the Pacific: Prospects and  paradoxes">
            <a:extLst>
              <a:ext uri="{FF2B5EF4-FFF2-40B4-BE49-F238E27FC236}">
                <a16:creationId xmlns:a16="http://schemas.microsoft.com/office/drawing/2014/main" id="{5F1F493E-6542-2248-19B0-A3D7291FB3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591" y="1341357"/>
            <a:ext cx="8484819" cy="491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75BC44-7641-E543-87F5-11F777976197}"/>
              </a:ext>
            </a:extLst>
          </p:cNvPr>
          <p:cNvSpPr/>
          <p:nvPr/>
        </p:nvSpPr>
        <p:spPr>
          <a:xfrm>
            <a:off x="434714" y="6261071"/>
            <a:ext cx="11632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o-LA" dirty="0">
                <a:latin typeface="Phetsarath OT" panose="02000500000000020004" pitchFamily="2" charset="0"/>
                <a:cs typeface="Phetsarath OT" panose="02000500000000020004" pitchFamily="2" charset="0"/>
              </a:rPr>
              <a:t>ຮູບ: ແມ່ຍິງຊົນນະບົດໃນການຜະລິດຄົວເຮືອນ: ພາກສ່ວນ, ວຽກງານ ແລະ ການເຂົ້າເຖິງສະບຽງອາຫານ ແລະ ຊັບພະຍາກອນ</a:t>
            </a:r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474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03F7E-6C22-5D90-FCC2-F454C6304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35" y="0"/>
            <a:ext cx="10866120" cy="1325563"/>
          </a:xfrm>
        </p:spPr>
        <p:txBody>
          <a:bodyPr>
            <a:noAutofit/>
          </a:bodyPr>
          <a:lstStyle/>
          <a:p>
            <a:r>
              <a:rPr lang="lo-LA" sz="2800" b="1" dirty="0">
                <a:solidFill>
                  <a:srgbClr val="0070C0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ເສັ້ນທາງການຜະລິດອາຫານໃນຄົວເຮືອນຊົນນະບົດ ແລະ ການປະກອບສ່ວນເຂົ້າໃນການເຂົ້າເຖິງອາຫານ ແລະ ຊັບພະຍາກອນຕ່າງໆ</a:t>
            </a:r>
            <a:endParaRPr lang="en-LA" sz="40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49209E-0D7F-21E8-43D8-A3B18F540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473" t="33006" r="24406" b="17163"/>
          <a:stretch/>
        </p:blipFill>
        <p:spPr>
          <a:xfrm>
            <a:off x="1406769" y="1225848"/>
            <a:ext cx="8693833" cy="529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5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66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lo-LA" sz="32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ສ.ປ.ປ.ລາວ: ສວນຄົວແບບປະສົມປະສານເພື່ອການປັບປຸງໂພຊະນາການ</a:t>
            </a:r>
            <a:r>
              <a:rPr lang="en-LA" sz="32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</a:rPr>
              <a:t>(FAO Project, 2005)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900" y="1154430"/>
            <a:ext cx="7124700" cy="4484370"/>
          </a:xfrm>
          <a:prstGeom prst="rect">
            <a:avLst/>
          </a:prstGeom>
          <a:solidFill>
            <a:srgbClr val="E6B9B8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97486" y="5867400"/>
            <a:ext cx="9170514" cy="838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lo-LA" sz="2400" b="1" dirty="0">
                <a:solidFill>
                  <a:schemeClr val="bg1"/>
                </a:solidFill>
                <a:latin typeface="Phetsarath OT" panose="02000500000000020004" pitchFamily="2" charset="0"/>
                <a:ea typeface="+mj-ea"/>
                <a:cs typeface="Phetsarath OT" panose="02000500000000020004" pitchFamily="2" charset="0"/>
              </a:rPr>
              <a:t>ການຫຼຸດລົງຂອງອັດຕາການຂາດສານອາຫານພາຍໃ</a:t>
            </a:r>
            <a:r>
              <a:rPr lang="en-LA" sz="2400" b="1" dirty="0">
                <a:solidFill>
                  <a:schemeClr val="bg1"/>
                </a:solidFill>
                <a:latin typeface="Phetsarath OT" panose="02000500000000020004" pitchFamily="2" charset="0"/>
                <a:ea typeface="+mj-ea"/>
                <a:cs typeface="Phetsarath OT" panose="02000500000000020004" pitchFamily="2" charset="0"/>
              </a:rPr>
              <a:t>ນ </a:t>
            </a:r>
            <a:r>
              <a:rPr lang="lo-LA" sz="2400" b="1" dirty="0">
                <a:solidFill>
                  <a:schemeClr val="bg1"/>
                </a:solidFill>
                <a:latin typeface="Phetsarath OT" panose="02000500000000020004" pitchFamily="2" charset="0"/>
                <a:ea typeface="+mj-ea"/>
                <a:cs typeface="Phetsarath OT" panose="02000500000000020004" pitchFamily="2" charset="0"/>
              </a:rPr>
              <a:t>ຫ້າປີໄດ້ສະແດງໃຫ້ເຫັນຫຼັກຖານຂອງຜົນກະທົບຂອງໂຄງການກ່ຽວກັບໂພຊະນາການ</a:t>
            </a:r>
            <a:endParaRPr lang="en-US" sz="2400" b="1" dirty="0">
              <a:solidFill>
                <a:schemeClr val="bg1"/>
              </a:solidFill>
              <a:latin typeface="Phetsarath OT" panose="02000500000000020004" pitchFamily="2" charset="0"/>
              <a:ea typeface="+mj-ea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06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1F7F9-0F64-7060-6BE6-FF7073556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32D55-F6AD-A8AF-379A-4C32F518B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83" y="5862605"/>
            <a:ext cx="10632865" cy="728926"/>
          </a:xfrm>
        </p:spPr>
        <p:txBody>
          <a:bodyPr>
            <a:normAutofit/>
          </a:bodyPr>
          <a:lstStyle/>
          <a:p>
            <a:r>
              <a:rPr lang="lo-LA" dirty="0">
                <a:latin typeface="Phetsarath OT" panose="02000500000000000000" pitchFamily="2" charset="77"/>
                <a:cs typeface="Phetsarath OT" panose="02000500000000000000" pitchFamily="2" charset="77"/>
              </a:rPr>
              <a:t>ຕົວຢ່າງ: ໂຄງການນິເວດກະສິກຳເພື່ອໂພຊະນາການທີ່ເເຂວງຊຽງຂວາງ, ສປປ ລາວ</a:t>
            </a:r>
            <a:r>
              <a:rPr lang="en-US" dirty="0"/>
              <a:t>.</a:t>
            </a:r>
            <a:endParaRPr lang="en-L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D3B3C-9B4F-00C3-2419-FF05DBEF2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83" y="163084"/>
            <a:ext cx="3924217" cy="54863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1561B9-F769-84F2-7C2C-ED9C3F0D9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38760"/>
            <a:ext cx="3697345" cy="5176805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D3C0DF2-7781-DD22-D87E-4D01B66D9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44" y="266469"/>
            <a:ext cx="3623763" cy="51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20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E6099-6C37-D72E-0E89-C79565871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183120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Food loss and waste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238CD-90A2-F517-DFF9-69314365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954101"/>
            <a:ext cx="6986016" cy="3672144"/>
          </a:xfrm>
        </p:spPr>
        <p:txBody>
          <a:bodyPr>
            <a:normAutofit fontScale="92500"/>
          </a:bodyPr>
          <a:lstStyle/>
          <a:p>
            <a:r>
              <a:rPr lang="lo-LA" sz="2400" i="0" dirty="0">
                <a:solidFill>
                  <a:srgbClr val="002060"/>
                </a:solidFill>
                <a:effectLst/>
                <a:latin typeface="Phetsarath OT" panose="02000500000000000000" pitchFamily="2" charset="77"/>
                <a:cs typeface="Phetsarath OT" panose="02000500000000000000" pitchFamily="2" charset="77"/>
              </a:rPr>
              <a:t>ການສູນເສຍອາຫານ ແລະ ສິ່ງເສດເຫຼືອຂອງອາຫານ ແມ່ນອາຫານທີ່ບໍ່ໄດ້ກິນ</a:t>
            </a:r>
          </a:p>
          <a:p>
            <a:r>
              <a:rPr lang="en-US" sz="2400" i="0" dirty="0">
                <a:solidFill>
                  <a:srgbClr val="002060"/>
                </a:solidFill>
                <a:effectLst/>
                <a:latin typeface="Phetsarath OT" panose="02000500000000000000" pitchFamily="2" charset="77"/>
                <a:cs typeface="Phetsarath OT" panose="02000500000000000000" pitchFamily="2" charset="77"/>
              </a:rPr>
              <a:t>FAO </a:t>
            </a:r>
            <a:r>
              <a:rPr lang="lo-LA" sz="2400" i="0" dirty="0">
                <a:solidFill>
                  <a:srgbClr val="002060"/>
                </a:solidFill>
                <a:effectLst/>
                <a:latin typeface="Phetsarath OT" panose="02000500000000000000" pitchFamily="2" charset="77"/>
                <a:cs typeface="Phetsarath OT" panose="02000500000000000000" pitchFamily="2" charset="77"/>
              </a:rPr>
              <a:t>ກຳນົດການສູນເສຍ ແລະ ສິ່ງເສດເຫຼືອຂອງອາຫານວ່າເປັນການຫຼຸດລົງຂອງປະລິມານ ຫຼື ຄຸນນະພາບຂອງອາຫານຕາມລະບົບຕ່ອງໂສ້ການສະໜອງອາຫານ</a:t>
            </a:r>
          </a:p>
          <a:p>
            <a:r>
              <a:rPr lang="lo-LA" sz="2400" i="0" dirty="0">
                <a:solidFill>
                  <a:srgbClr val="002060"/>
                </a:solidFill>
                <a:effectLst/>
                <a:latin typeface="Phetsarath OT" panose="02000500000000000000" pitchFamily="2" charset="77"/>
                <a:cs typeface="Phetsarath OT" panose="02000500000000000000" pitchFamily="2" charset="77"/>
              </a:rPr>
              <a:t>ໂດຍລວມແລ້ວ, ປະມານໜຶ່ງສ່ວນສາມຂອງອາຫານຂອງໂລກຖືກຖິ້ມ</a:t>
            </a:r>
          </a:p>
          <a:p>
            <a:r>
              <a:rPr lang="lo-LA" sz="2400" i="0" dirty="0">
                <a:solidFill>
                  <a:srgbClr val="002060"/>
                </a:solidFill>
                <a:effectLst/>
                <a:latin typeface="Phetsarath OT" panose="02000500000000000000" pitchFamily="2" charset="77"/>
                <a:cs typeface="Phetsarath OT" panose="02000500000000000000" pitchFamily="2" charset="77"/>
              </a:rPr>
              <a:t>ສາເຫດຂອງການສູນເສຍ ຫຼື ສິ່ງເສດເຫຼືອຂອງອາຫານແມ່ນມີຫຼາຍຢ່າງ ແລະ ເກີດຂຶ້ນໃນລະຫວ່າງການຜະລິດ, ການປຸງແຕ່ງ, ການແຈກຢາຍ, ການຂາຍຍ່ອຍ ແລະ ການຂາຍ ແລະ ການບໍລິໂພກການບໍລິການອາຫານ</a:t>
            </a:r>
            <a:endParaRPr lang="en-US" sz="22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6150" name="Picture 6" descr="International Day Food Loss and Waste| Technical Platform on the  Measurement and Reduction of Food Loss and Waste | Food and Agriculture  Organization of the United Nations">
            <a:extLst>
              <a:ext uri="{FF2B5EF4-FFF2-40B4-BE49-F238E27FC236}">
                <a16:creationId xmlns:a16="http://schemas.microsoft.com/office/drawing/2014/main" id="{E41F82E2-03D2-E0F8-46D7-8B2E1127B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9409" y="298702"/>
            <a:ext cx="3532036" cy="181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What is the Difference Between Food Loss and Food Waste? - Population  Education">
            <a:extLst>
              <a:ext uri="{FF2B5EF4-FFF2-40B4-BE49-F238E27FC236}">
                <a16:creationId xmlns:a16="http://schemas.microsoft.com/office/drawing/2014/main" id="{B3420E43-DA62-3D2E-3099-BCFD71D4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01180" y="2310086"/>
            <a:ext cx="189022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ow Food Banks Reduce Food Loss and Waste | The Global FoodBanking Network">
            <a:extLst>
              <a:ext uri="{FF2B5EF4-FFF2-40B4-BE49-F238E27FC236}">
                <a16:creationId xmlns:a16="http://schemas.microsoft.com/office/drawing/2014/main" id="{CBF6B157-E436-0C82-3C5C-41E2943B9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9765" y="4358181"/>
            <a:ext cx="333305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721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E29E9E23-6EAE-4F81-F7D1-FBAA53EC53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   </a:t>
            </a:r>
            <a:r>
              <a:rPr lang="lo-LA" sz="2800" b="1" dirty="0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ຫຼີກ​ລ້ຽງ​ການ​ສິ່ງ​ເສດ​ເຫຼືອ -</a:t>
            </a:r>
            <a:r>
              <a:rPr lang="en-US" sz="2800" b="1" dirty="0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ສົ່ງການນຳໃຊ</a:t>
            </a:r>
            <a:r>
              <a:rPr lang="en-US" sz="2800" b="1" dirty="0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  <a:r>
              <a:rPr lang="lo-LA" sz="2800" b="1" dirty="0">
                <a:solidFill>
                  <a:srgbClr val="C0000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ພາກ​ສ່ວນ​</a:t>
            </a:r>
            <a:br>
              <a:rPr lang="en-US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endParaRPr lang="en-US" sz="20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38915" name="Picture 3">
            <a:extLst>
              <a:ext uri="{FF2B5EF4-FFF2-40B4-BE49-F238E27FC236}">
                <a16:creationId xmlns:a16="http://schemas.microsoft.com/office/drawing/2014/main" id="{5722FF85-FD00-839A-2D06-98BA621702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195251"/>
            <a:ext cx="4826000" cy="2895600"/>
          </a:xfrm>
        </p:spPr>
      </p:pic>
      <p:graphicFrame>
        <p:nvGraphicFramePr>
          <p:cNvPr id="38916" name="Object 2">
            <a:extLst>
              <a:ext uri="{FF2B5EF4-FFF2-40B4-BE49-F238E27FC236}">
                <a16:creationId xmlns:a16="http://schemas.microsoft.com/office/drawing/2014/main" id="{BA701689-004B-C651-C097-9B239C3293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7431915"/>
              </p:ext>
            </p:extLst>
          </p:nvPr>
        </p:nvGraphicFramePr>
        <p:xfrm>
          <a:off x="1513306" y="1177509"/>
          <a:ext cx="4267200" cy="260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866667" imgH="4238095" progId="">
                  <p:embed/>
                </p:oleObj>
              </mc:Choice>
              <mc:Fallback>
                <p:oleObj name="Photo Editor Photo" r:id="rId3" imgW="6866667" imgH="4238095" progId="">
                  <p:embed/>
                  <p:pic>
                    <p:nvPicPr>
                      <p:cNvPr id="38916" name="Object 2">
                        <a:extLst>
                          <a:ext uri="{FF2B5EF4-FFF2-40B4-BE49-F238E27FC236}">
                            <a16:creationId xmlns:a16="http://schemas.microsoft.com/office/drawing/2014/main" id="{BA701689-004B-C651-C097-9B239C3293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3306" y="1177509"/>
                        <a:ext cx="4267200" cy="260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Rectangle 4">
            <a:extLst>
              <a:ext uri="{FF2B5EF4-FFF2-40B4-BE49-F238E27FC236}">
                <a16:creationId xmlns:a16="http://schemas.microsoft.com/office/drawing/2014/main" id="{3D3CC9DD-AFCE-6592-2360-5CAF00840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1" y="1129752"/>
            <a:ext cx="462736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lo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ໃຊ້ໝາກຖົ່ວຍາວ ແລະ ແກ່ນ</a:t>
            </a:r>
          </a:p>
          <a:p>
            <a:pPr>
              <a:spcBef>
                <a:spcPct val="0"/>
              </a:spcBef>
              <a:buNone/>
            </a:pPr>
            <a:r>
              <a:rPr lang="lo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ໂພຊະນາການ</a:t>
            </a:r>
            <a:r>
              <a:rPr lang="en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alt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ຄ່າຕອບແທນ</a:t>
            </a:r>
            <a:endParaRPr lang="en-US" altLang="en-US" sz="18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38918" name="Picture 3" descr="E:\from old computer\Mydocument\IHNDP IV\Drumstick leaves\Nutritive value of drumstick leaves_files\x5425e0x.jpeg">
            <a:extLst>
              <a:ext uri="{FF2B5EF4-FFF2-40B4-BE49-F238E27FC236}">
                <a16:creationId xmlns:a16="http://schemas.microsoft.com/office/drawing/2014/main" id="{C5213DFB-D64C-0B52-20AA-6B65367C7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86200"/>
            <a:ext cx="4267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7">
            <a:extLst>
              <a:ext uri="{FF2B5EF4-FFF2-40B4-BE49-F238E27FC236}">
                <a16:creationId xmlns:a16="http://schemas.microsoft.com/office/drawing/2014/main" id="{3C7833F9-13D1-9064-6F92-A60A5BC8F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109" y="3886199"/>
            <a:ext cx="4239397" cy="738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400" b="1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ໄມ້ກ່ອງ</a:t>
            </a:r>
            <a:r>
              <a:rPr lang="en-US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ແລະໃບແມ່ນອຸດົມສົມບູນໃນ</a:t>
            </a:r>
            <a:r>
              <a:rPr lang="en-US" altLang="en-US" sz="1400" b="1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ແລະເສັ້ນໄຍ</a:t>
            </a:r>
            <a:r>
              <a:rPr lang="en-LA" altLang="en-US" sz="1400" b="1">
                <a:latin typeface="Phetsarath OT" panose="02000500000000020004" pitchFamily="2" charset="0"/>
                <a:cs typeface="Phetsarath OT" panose="02000500000000020004" pitchFamily="2" charset="0"/>
              </a:rPr>
              <a:t>ອາຫານ</a:t>
            </a:r>
            <a:r>
              <a:rPr lang="lo-LA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- ເຮັດຫນ້າທີ່ເປັນຮົ້ວທໍາມະຊາດສໍາລັບ</a:t>
            </a:r>
          </a:p>
          <a:p>
            <a:pPr>
              <a:spcBef>
                <a:spcPct val="0"/>
              </a:spcBef>
              <a:buNone/>
            </a:pPr>
            <a:r>
              <a:rPr lang="lo-LA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ສວນບ້ານ</a:t>
            </a:r>
            <a:r>
              <a:rPr lang="en-US" altLang="en-US" sz="14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pic>
        <p:nvPicPr>
          <p:cNvPr id="8194" name="Picture 2" descr="Food and Farming in Laos - Deep Harvest Farm">
            <a:extLst>
              <a:ext uri="{FF2B5EF4-FFF2-40B4-BE49-F238E27FC236}">
                <a16:creationId xmlns:a16="http://schemas.microsoft.com/office/drawing/2014/main" id="{367DE4D4-54EE-F59E-5690-31275CE2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090851"/>
            <a:ext cx="4836693" cy="27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02FABC-8C89-DE3B-03C8-9B5100FF9521}"/>
              </a:ext>
            </a:extLst>
          </p:cNvPr>
          <p:cNvSpPr txBox="1"/>
          <p:nvPr/>
        </p:nvSpPr>
        <p:spPr>
          <a:xfrm>
            <a:off x="1524000" y="1195251"/>
            <a:ext cx="385812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ຊຸກຍູ້ໃຫ້ໃຊ້</a:t>
            </a:r>
            <a:r>
              <a:rPr lang="en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ສ່ວນພື້ນ</a:t>
            </a:r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 ແລະ ໃບເຕີຍ - </a:t>
            </a:r>
            <a:endParaRPr lang="en-LA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r>
              <a:rPr lang="lo-LA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ລາຄາຖືກ ແລະ ມີທາດບໍາລຸງ</a:t>
            </a:r>
            <a:r>
              <a:rPr lang="en-US" sz="18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30DD0-EC19-5668-3E75-DF3D47515ED9}"/>
              </a:ext>
            </a:extLst>
          </p:cNvPr>
          <p:cNvSpPr txBox="1"/>
          <p:nvPr/>
        </p:nvSpPr>
        <p:spPr>
          <a:xfrm>
            <a:off x="5862673" y="4038600"/>
            <a:ext cx="460669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lo-LA" sz="16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ມີອາຫານຫຼາຍປະເພດໃນລາວ ທີ່ຄວາມໄດ້ຮັບການສົ່ງເລີມ</a:t>
            </a:r>
            <a:endParaRPr lang="en-US" sz="16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95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2E8BF-623C-5A4E-BCB3-CEB939B4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98"/>
            <a:ext cx="10515600" cy="1325563"/>
          </a:xfrm>
        </p:spPr>
        <p:txBody>
          <a:bodyPr>
            <a:normAutofit/>
          </a:bodyPr>
          <a:lstStyle/>
          <a:p>
            <a:r>
              <a:rPr lang="lo-LA" sz="3600" dirty="0">
                <a:latin typeface="Phetsarath OT" panose="02000500000000000000" pitchFamily="2" charset="77"/>
                <a:cs typeface="Phetsarath OT" panose="02000500000000000000" pitchFamily="2" charset="77"/>
              </a:rPr>
              <a:t>ອາຫານພື້ນບ້ານ ທີ່ອຸດົມສົມບູນທາງໂພຊະນາການ</a:t>
            </a:r>
            <a:endParaRPr lang="en-US" sz="36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1EA19E-582C-584A-9FB2-B25D925633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1799" y="1153660"/>
            <a:ext cx="3922627" cy="26055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329B51-D3C3-5744-9084-DEC968EE2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029" y="1106602"/>
            <a:ext cx="3483428" cy="2612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C49A88-2C35-A644-8018-F5EC001BB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255" y="1092088"/>
            <a:ext cx="3842657" cy="25617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7BFC66-9A58-6546-A706-05DEB3BF1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4455" y="4018643"/>
            <a:ext cx="3272831" cy="2679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794C2C-267A-714C-B889-CB1DE9620C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20" y="3879689"/>
            <a:ext cx="4476383" cy="29783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CB01A5-DF28-0D4A-8F3F-66AB2C35D87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900" t="10108" r="14201"/>
          <a:stretch/>
        </p:blipFill>
        <p:spPr>
          <a:xfrm>
            <a:off x="4514925" y="3879689"/>
            <a:ext cx="3655636" cy="275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4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o-LA" sz="7200" b="1" dirty="0">
                <a:latin typeface="Phetsarath OT" panose="02000500000000000000" pitchFamily="2" charset="77"/>
                <a:cs typeface="Phetsarath OT" panose="02000500000000000000" pitchFamily="2" charset="77"/>
              </a:rPr>
              <a:t>ກິດຈະກຳກ່ອນການຮຽນຮູ້</a:t>
            </a:r>
            <a:endParaRPr lang="en-US" sz="7200" b="1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  <a:p>
            <a:pPr marL="0" indent="0" algn="ctr">
              <a:buNone/>
            </a:pPr>
            <a:r>
              <a:rPr lang="en-US" sz="7200" b="1" dirty="0"/>
              <a:t>Pre-learning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31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E65D9-4073-6AF3-37DC-008F0E26C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378" y="206671"/>
            <a:ext cx="10509354" cy="955103"/>
          </a:xfrm>
        </p:spPr>
        <p:txBody>
          <a:bodyPr>
            <a:normAutofit/>
          </a:bodyPr>
          <a:lstStyle/>
          <a:p>
            <a:pPr algn="ctr"/>
            <a:r>
              <a:rPr lang="lo-LA" sz="2800" b="1" dirty="0">
                <a:solidFill>
                  <a:srgbClr val="0070C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ການຜະລິດອາຫານພາຍໃນພື້ນທີ່ຈໍາກັດໃນຄົວເຮືອນ</a:t>
            </a:r>
            <a:br>
              <a:rPr lang="en-US" sz="2800" b="1" dirty="0">
                <a:solidFill>
                  <a:srgbClr val="0070C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</a:br>
            <a:endParaRPr lang="en-US" sz="28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28A62-E19E-C398-044F-72049A36D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70" y="1001010"/>
            <a:ext cx="4660786" cy="5286273"/>
          </a:xfrm>
        </p:spPr>
        <p:txBody>
          <a:bodyPr>
            <a:noAutofit/>
          </a:bodyPr>
          <a:lstStyle/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ການປູກເຂົ້າສະເລ່ຍໃນລາວແມ່ນຂະຫນາດນ້ອຍ, ໂດຍສະເລ່ຍປະມານ 1–2 ເຮັກຕາ (2.5–4.9 ເຮັກຕາ)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ຄວາມບໍ່ໝັ້ນຄົງດ້ານສິ່ງແວດລ້ອມ ເຊັ່ນ: ໄພນໍ້າຖ້ວມເລື້ອຍໆ ແລະ ໄພແຫ້ງແລ້ງເຮັດໃຫ້ຜົນຜະລິດກະສິກໍາປີຕໍ່ປີມີການປ່ຽນແປງຢ່າງຫຼວງຫຼາຍ.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ຜູ້ຜະລິດອາຫານຂອງລາວສ່ວນຫຼາຍແມ່ນຊາວກະສິກອນ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ພືດຕົ້ນຕໍແມ່ນເຂົ້າ, ເຊິ່ງກວມເອົາ 50% ຂອງຜົນຜະລິດກະສິກໍາແຫ່ງຊາດ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ການປູກພືດເພີ່ມເຕີມປະກອບມີມັນ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ດ້າງ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ຫວານ, ອ້ອຍ, ສາລີ</a:t>
            </a:r>
            <a:r>
              <a:rPr lang="en-LA" sz="160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 ກາເຟ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ພືດທີ່ປູກໃນສວນຄົວ ລວມມີ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ໝາກໄມ້ (ໝາກຫຸ່ງ, ກ້ວຍ, ໝາກນາວ, ໝາກນັດ, ໝາກມ່ວງ ແລະ ໝາກຫຸ່ງ) ແລະ ພືດຜັກ (ໝາກອຶ, ໝາກເຜັດ, ກະລໍ່າປີ, ຖົ່ວ), ບວກກັບຂີງ, ເຜືອກ, ໄມ້ໄຜ່, ຖົ່ວດິນ ແລະ ພືດເປັນຢາ.</a:t>
            </a:r>
          </a:p>
          <a:p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80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% 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ຂອງປະຊາກອນໃນເຂດຊົນນະບົດ (&gt; 6 ລ້ານຄົນ) ແມ່ນຊາວກະສິກອນ</a:t>
            </a:r>
            <a:r>
              <a:rPr lang="en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ແລະ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ຂຶ້ນກັບການກະສິກໍາທີ່ອີງໃສ່ການປູກເຂົ້າ, ລ້ຽງສັດ, ແລະອີງໃສ່ການເກັບສະບຽງອາຫານຈາກທໍາມະຊາດເພື່ອສະຫນອງຄວາມຕ້ອງການດ້ານອາຫານຂອງພວກເຂົາ.</a:t>
            </a:r>
            <a:endParaRPr lang="en-US" sz="16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7176" name="Picture 8" descr="10 Great Laotian Dishes - What to Eat in Laos – Go Guides">
            <a:extLst>
              <a:ext uri="{FF2B5EF4-FFF2-40B4-BE49-F238E27FC236}">
                <a16:creationId xmlns:a16="http://schemas.microsoft.com/office/drawing/2014/main" id="{4F83BD11-B199-61C1-E3BA-C9F70AB26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5933" y="1690537"/>
            <a:ext cx="3325118" cy="22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Laos: New farming methods suited to climate change | The Lutheran World  Federation">
            <a:extLst>
              <a:ext uri="{FF2B5EF4-FFF2-40B4-BE49-F238E27FC236}">
                <a16:creationId xmlns:a16="http://schemas.microsoft.com/office/drawing/2014/main" id="{6B975ADF-EFBD-7495-D047-15B7C6AED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2469" y="1690537"/>
            <a:ext cx="3325118" cy="221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ood and Farming in Laos - Deep Harvest Farm">
            <a:extLst>
              <a:ext uri="{FF2B5EF4-FFF2-40B4-BE49-F238E27FC236}">
                <a16:creationId xmlns:a16="http://schemas.microsoft.com/office/drawing/2014/main" id="{F31559DF-BC8B-2A99-BAC1-F52E178FC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26074" b="-1"/>
          <a:stretch/>
        </p:blipFill>
        <p:spPr bwMode="auto">
          <a:xfrm>
            <a:off x="5192021" y="4063564"/>
            <a:ext cx="2151584" cy="222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AOS – A Story of change on organic production – CDAIS – Capacity  Development for Agricultural Innovation Systems">
            <a:extLst>
              <a:ext uri="{FF2B5EF4-FFF2-40B4-BE49-F238E27FC236}">
                <a16:creationId xmlns:a16="http://schemas.microsoft.com/office/drawing/2014/main" id="{B85798AB-AE6F-33C4-D17A-027C801AA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8164" y="4677181"/>
            <a:ext cx="2152419" cy="161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 Laotian woman with a piglet provided by the LWF. Photo: LWF ">
            <a:extLst>
              <a:ext uri="{FF2B5EF4-FFF2-40B4-BE49-F238E27FC236}">
                <a16:creationId xmlns:a16="http://schemas.microsoft.com/office/drawing/2014/main" id="{04372155-230A-5E04-C514-E5393D1082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107"/>
          <a:stretch/>
        </p:blipFill>
        <p:spPr bwMode="auto">
          <a:xfrm>
            <a:off x="9845167" y="4909565"/>
            <a:ext cx="2152419" cy="137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686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Post-learning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8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8372" descr="Different types of vegetables">
            <a:extLst>
              <a:ext uri="{FF2B5EF4-FFF2-40B4-BE49-F238E27FC236}">
                <a16:creationId xmlns:a16="http://schemas.microsoft.com/office/drawing/2014/main" id="{75AA8CC5-7BA5-5A84-45DE-C1541D61E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10" b="3802"/>
          <a:stretch/>
        </p:blipFill>
        <p:spPr>
          <a:xfrm>
            <a:off x="103294" y="3273806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664"/>
            <a:ext cx="10515600" cy="9233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lo-LA" sz="3600" dirty="0">
                <a:latin typeface="Phetsarath OT" panose="02000500000000000000" pitchFamily="2" charset="77"/>
                <a:cs typeface="Phetsarath OT" panose="02000500000000000000" pitchFamily="2" charset="77"/>
              </a:rPr>
              <a:t>ສະຫຼຸບ</a:t>
            </a:r>
            <a:endParaRPr lang="en-US" sz="36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752" y="1530604"/>
            <a:ext cx="10856495" cy="43235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ໂພຊະນາການຫຼັກໃນນະໂຍບາຍ ແລະ ໂຄງການຄວາມໝັ້ນຄົງດ້ານອາຫານ (ນະໂຍບາຍກະສິກຳ, ສຸຂະພາບ, ການປົກປ້ອງທາງສັງຄົມ ແລະ ໂຄງການການສຶກສາ)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ເລັ່ງການຜະລິດອາຫານການຫຼາກຫຼາຍໃນຮ່ວມກັບການສຶກສາດ້ານໂພຊະນາການ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ເຜີຍແຜ່ຂໍ້ຄວາມກ່ຽວກັບໂພຊະນາການຜ່ານການຂະຫຍາຍກະສິກຳ ແລະ ໂຮງຮຽນຊາວກະສິກອນ, ກຸ່ມແມ່ຍິງຊາວກະສິກອນ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ຮັບປະກັນຄວາມປອດໄພຂອງອາຫານ, ສຸຂະອະນາໄມ ແລະ ຄຸນນະພາບຜ່ານຍຸດທະສາດທີ່ຄົບຖ້ວນ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ແກ້ໄຂບັນຫາການປ່ຽນແປງຂອງດິນຟ້າອາກາດ, ສິ່ງແວດລ້ອມ, ຄວາມຫຼາກຫຼາຍທາງຊີວະພາບ ແລະ ອາຫານທີ່ຍືນຍົງ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ສ້າງວິທີການວັດແທກການສູນເສຍອາຫານ ແລະ ສິ່ງເສດເຫຼືອອາຫານ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ເພີ່ມການສະໜອງທຶນ ແລະ ການລົງທຶນສຳລັບໂຄງການກະສິກຳ ແລະ ຄວາມໝັ້ນຄົງດ້ານອາຫານທີ່ລະອຽດອ່ອນຕໍ່ໂພຊະນາການ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ເສີມສ້າງຄວາມສາມາດຂອງພະນັກງານກະສິກຳໃນການພັດທະນາ, ການຈັດຕັ້ງປະຕິບັດ, ການຕິດຕາມກວດກາ ແລະ ການປະເມີນຜົນຂອງໂຄງການຄວາມໝັ້ນຄົງດ້ານອາຫານ ແລະ ກະສິກຳເພື່ອໂພຊະນາການ</a:t>
            </a:r>
          </a:p>
          <a:p>
            <a:pPr>
              <a:buFont typeface="Wingdings" pitchFamily="2" charset="2"/>
              <a:buChar char="v"/>
            </a:pPr>
            <a:r>
              <a:rPr lang="lo-LA" altLang="en-US" sz="1800" dirty="0">
                <a:latin typeface="Phetsarath OT" panose="02000500000000000000" pitchFamily="2" charset="77"/>
                <a:cs typeface="Phetsarath OT" panose="02000500000000000000" pitchFamily="2" charset="77"/>
              </a:rPr>
              <a:t>ສະໜັບສະໜູນການຈັດຕັ້ງປະຕິບັດນະໂຍບາຍຄວາມໝັ້ນຄົງດ້ານອາຫານ ແລະ ໂພຊະນາການ ແລະ ແຜນການລົງທຶນຂອງປະເທດ</a:t>
            </a:r>
            <a:endParaRPr lang="en-US" altLang="en-US" sz="18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04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95250"/>
            <a:ext cx="10515600" cy="511175"/>
          </a:xfrm>
        </p:spPr>
        <p:txBody>
          <a:bodyPr>
            <a:noAutofit/>
          </a:bodyPr>
          <a:lstStyle/>
          <a:p>
            <a:r>
              <a:rPr lang="en-US" sz="2400" dirty="0"/>
              <a:t>Post quiz  (test)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302376-CA85-F9E6-5EA3-92D8B2573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922387"/>
              </p:ext>
            </p:extLst>
          </p:nvPr>
        </p:nvGraphicFramePr>
        <p:xfrm>
          <a:off x="545812" y="769432"/>
          <a:ext cx="11299825" cy="5106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4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8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7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9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69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6695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Q1: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ການຂາດຄວາມຫຼາກຫຼາຍໃນອາຫານຂອງມະນຸດສົ່ງຜົນກະທົບຕໍ່ໂພຊະນາການ ແລະ ສຸຂະພາບແນວໃດ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ມັນນຳໄປສູ່ການໄດ້ຮັບວິຕາມິນ ແລະ ແຮ່ທາດທີ່ຈຳເປັນຢ່າງກວ້າງຂວາງ.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ມັນສາມາດສົ່ງຜົນໃຫ້ເກີດການຂາດຈຸລະສານອາຫານ ແລະ ການເພິ່ງພາອາໄສແຫຼ່ງພະລັງງານຫຼາຍເກີນໄປ.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ມັນເຮັດໃຫ້ການຍ່ອຍອາຫານງ່າຍຂຶ້ນ ແລະ ປັບປຸງການດູດຊຶມສານອາຫານ.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ມັນຊ່ວຍຫຼຸດຜ່ອນຄວາມສ່ຽງຂອງພະຍາດທີ່ບໍ່ຕິດຕໍ່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.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ການຂາດຄວາມຫຼາກຫຼາຍທາງດ້ານອາຫານ ເຊິ່ງມັກຈະກ່ຽວຂ້ອງກັບການຂາດຄວາມຫຼາກຫຼາຍທາງດ້ານກະສິກຳ ສາມາດເຮັດໃຫ້ປະຊາຊົນພາດວິຕາມິນ ແລະ ແຮ່ທາດທີ່ສຳຄັນ ເຊິ່ງນຳໄປສູ່ບັນຫາສຸຂະພາບ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.</a:t>
                      </a:r>
                      <a:endParaRPr lang="en-LA" sz="12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44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Q2: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ມີຄວາມສຳພັນແນວໃດລະຫວ່າງການປ່ຽນແປງຂອງດິນຟ້າອາກາດ ແລະ ຄວາມຫຼາກຫຼາຍທາງດ້ານກະສິກຳ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ຄວາມຫຼາກຫຼາຍດ້ານກະສິກຳເຮັດໃຫ້ລະບົບອາຫານມີຄວາມທົນທານຕໍ່ການປ່ຽນແປງຂອງດິນຟ້າອາກາດໄດ້ດີຂຶ້ນ.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ຄວາມຫຼາກຫຼາຍດ້ານກະສິກຳປະກອບສ່ວນເຂົ້າໃນການປ່ຽນແປງຂອງດິນຟ້າອາກາດໂດຍການເພີ່ມການປ່ອຍອາຍພິດຄາບອນ.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ການປ່ຽນແປງຂອງດິນຟ້າອາກາດມີຜົນກະທົບຕໍ່ຟາມປູກພືດຊະນິດດຽວຂະໜາດໃຫຍ່ເທົ່ານັ້ນ.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ການປ່ຽນແປງຂອງດິນຟ້າອາກາດບໍ່ມີຜົນກະທົບຕໍ່ຄວາມຫຼາກຫຼາຍດ້ານກະສິກຳ.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ພືດພັນທີ່ຫຼາກຫຼາຍ, ລວມທັງແນວພັນທີ່ທົນທານຕໍ່ໄພແຫ້ງແລ້ງ ຫຼື ທົນທານຕໍ່ຄວາມຮ້ອນ, ເຮັດໃຫ້ລະບົບອາຫານມີຄວາມພ້ອມດີຂຶ້ນໃນການປັບຕົວເຂົ້າກັບຜົນກະທົບທີ່ບໍ່ສາມາດຄາດເດົາໄດ້ຂອງການປ່ຽນແປງຂອງດິນຟ້າອາກາດ.</a:t>
                      </a:r>
                      <a:endParaRPr lang="en-LA" sz="120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Q3: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ການສູນເສຍແນວພັນພືດພື້ນເມືອງຍ້ອນການສຸມໃສ່ພືດຜົນທີ່ໃຫ້ຜົນຜະລິດສູງຈຳນວນໜຶ່ງເອີ້ນວ່າ:</a:t>
                      </a:r>
                      <a:endParaRPr lang="en-US" sz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ການປັບປຸງຄວາມຫຼາກຫຼາຍທາງຊີວະພາບ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ວິສະວະກຳພັນທຸກໍາ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ພືດໝູນວຽນ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ການເສື່ອເສຍທາງພັນທຸກໍາ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ການເສື່ອມເສຍທາງພັນທຸກໍາໝາຍເຖິງການສູນເສຍຄວາມຫຼາກຫຼາຍທາງພັນທຸກໍາທີ່ບໍ່ສາມາດຟື້ນຟູຄືນມາໄດ້, ໂດຍສະເພາະໃນພືດ ແລະ ສັດທີ່ລ້ຽງໄວ້, ເຊິ່ງມັກຈະເກີດຂຶ້ນເມື່ອແນວພັນພື້ນເມືອງຖືກທົດແທນດ້ວຍແນວພັນທີ່ທັນສະໄໝ ແລະ ໃຫ້ຜົນຜະລິດສູງຈໍານວນໜ້ອຍ.</a:t>
                      </a:r>
                      <a:endParaRPr lang="en-US" sz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43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Q4: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ຕົວຢ່າງໜຶ່ງຂອງກະສິກຳທີ່ປະສົມປະສານການປູກພືດກັບການລ້ຽງສັດຄື:</a:t>
                      </a:r>
                      <a:endParaRPr lang="en-US" sz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ການກະສິກຳແບບສຸມ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ລະບົບການກະສິກຳແບບປະສົມປະສານ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ການປູກພືດຊະນິດດຽວ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ການກະສິກຳແບບກວ້າງຂວາງ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ລະບົບກະສິກຳປະສົມປະສານລວມເອົາອົງປະກອບກະສິກຳທີ່ແຕກຕ່າງກັນເຊັ່ນ: ພືດຜົນ ແລະ ສັດລ້ຽງ ເພື່ອສ້າງກະສິກຳທີ່ມີປະສິດທິພາບ, ຫຼາກຫຼາຍ ແລະ ຍືນຍົງຫຼາຍຂຶ້ນ.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24297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751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5F41-A268-7EF2-F707-245666CBA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o" dirty="0">
                <a:latin typeface="Phetsarath OT" panose="02000500000000000000" pitchFamily="2" charset="77"/>
                <a:cs typeface="Phetsarath OT" panose="02000500000000000000" pitchFamily="2" charset="77"/>
              </a:rPr>
              <a:t>ວຽກມອບໝາຍ/ວຽກບ້ານ/ການສຶກສາກໍລະນີ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456AC-3190-07D2-F5B6-BC6FE392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5" name="Group 135">
            <a:extLst>
              <a:ext uri="{FF2B5EF4-FFF2-40B4-BE49-F238E27FC236}">
                <a16:creationId xmlns:a16="http://schemas.microsoft.com/office/drawing/2014/main" id="{C9A95DD5-DB8A-8CA2-52DB-DC54D86878CB}"/>
              </a:ext>
            </a:extLst>
          </p:cNvPr>
          <p:cNvGraphicFramePr>
            <a:graphicFrameLocks noGrp="1"/>
          </p:cNvGraphicFramePr>
          <p:nvPr/>
        </p:nvGraphicFramePr>
        <p:xfrm>
          <a:off x="715617" y="1855303"/>
          <a:ext cx="9533283" cy="3481467"/>
        </p:xfrm>
        <a:graphic>
          <a:graphicData uri="http://schemas.openxmlformats.org/drawingml/2006/table">
            <a:tbl>
              <a:tblPr/>
              <a:tblGrid>
                <a:gridCol w="9533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41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lo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hetsarath OT" panose="02000500000000000000" pitchFamily="2" charset="77"/>
                          <a:ea typeface="Gulim" pitchFamily="34" charset="-127"/>
                          <a:cs typeface="Phetsarath OT" panose="02000500000000000000" pitchFamily="2" charset="77"/>
                        </a:rPr>
                        <a:t>ການມອບໝາຍ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363">
                <a:tc>
                  <a:txBody>
                    <a:bodyPr/>
                    <a:lstStyle>
                      <a:lvl1pPr marL="2286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285750" indent="-285750">
                        <a:buFontTx/>
                        <a:buChar char="-"/>
                      </a:pPr>
                      <a:r>
                        <a:rPr kumimoji="0" lang="lo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ທີມງານ: ສ້າງ 4 ທີມ (5-6 ນັກຮຽນ/ທີມ) ຕໍ່ກຸ່ມ A, B, C, 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kumimoji="0" lang="lo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ນັກຮຽນຕ້ອງໃຫ້ແນວຄວາມຄິດໃນການສ້າງ ແລະ ການຄັດເລືອກສວນໂຮງຮຽນເພື່ອຜະລິດອາຫານໃນສະພາບການຂອງບ້ານເກີດເມືອງນອນຂອງເຂົາເຈົ້າ.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755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64B15-2653-E84E-D6F7-CAFE9D14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DF9E1-FF07-682F-4B5D-70B33F39E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Lal, R. Home gardening and urban agriculture for advancing food and nutritional security in response to the COVID-19 pandemic.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Food Sec.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871–876 (2020). 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https://doi.org/10.1007/s12571-020-01058-3</a:t>
            </a:r>
            <a:endParaRPr lang="en-US" sz="18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Mazumdar, S. (2012). Assessing Vulnerability to Chronic Undernutrition among Under‐Five Children in Egypt: Contextual Determinants of an Individual Consequence.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Population Research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(1), 939541.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R. Balakrishnan. Widening Gaps in Technology Development and Technology Transfer in Support of Rural Women. In Human resources, agricultural and rural development. FAO, 2000.</a:t>
            </a:r>
          </a:p>
          <a:p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L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53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3808-2608-4F6E-1224-4111E0C9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18"/>
            <a:ext cx="10515600" cy="688975"/>
          </a:xfrm>
        </p:spPr>
        <p:txBody>
          <a:bodyPr>
            <a:noAutofit/>
          </a:bodyPr>
          <a:lstStyle/>
          <a:p>
            <a:r>
              <a:rPr lang="lo" sz="2800" dirty="0">
                <a:latin typeface="Phetsarath OT" panose="02000500000000000000" pitchFamily="2" charset="77"/>
                <a:cs typeface="Phetsarath OT" panose="02000500000000000000" pitchFamily="2" charset="77"/>
              </a:rPr>
              <a:t>ບົດຮຽນຕໍ່ໄປ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33712-21B9-E42A-F009-064E95834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8870"/>
            <a:ext cx="10515600" cy="812799"/>
          </a:xfrm>
        </p:spPr>
        <p:txBody>
          <a:bodyPr>
            <a:normAutofit fontScale="85000" lnSpcReduction="10000"/>
          </a:bodyPr>
          <a:lstStyle/>
          <a:p>
            <a:r>
              <a:rPr lang="en-US" sz="2000" i="1" dirty="0">
                <a:solidFill>
                  <a:srgbClr val="C00000"/>
                </a:solidFill>
              </a:rPr>
              <a:t>This is the end of the lesson. </a:t>
            </a:r>
          </a:p>
          <a:p>
            <a:r>
              <a:rPr lang="en-US" sz="2000" i="1" dirty="0">
                <a:solidFill>
                  <a:srgbClr val="C00000"/>
                </a:solidFill>
              </a:rPr>
              <a:t>Ending message and introduction to next lesson including lesson title and topics should be given</a:t>
            </a:r>
            <a:r>
              <a:rPr lang="en-US" sz="2000" i="1" dirty="0"/>
              <a:t>.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890E-50B2-C302-3EA7-FE2AC527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E12CDAA9-F648-99B8-595E-367AC0735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85433"/>
              </p:ext>
            </p:extLst>
          </p:nvPr>
        </p:nvGraphicFramePr>
        <p:xfrm>
          <a:off x="1363838" y="1710521"/>
          <a:ext cx="8668456" cy="3383280"/>
        </p:xfrm>
        <a:graphic>
          <a:graphicData uri="http://schemas.openxmlformats.org/drawingml/2006/table">
            <a:tbl>
              <a:tblPr/>
              <a:tblGrid>
                <a:gridCol w="1297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1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46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" altLang="ko-K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Arial Unicode MS" panose="020B0604020202020204" pitchFamily="34" charset="-128"/>
                          <a:cs typeface="Phetsarath OT" panose="02000500000000000000" pitchFamily="2" charset="77"/>
                        </a:rPr>
                        <a:t>ຫົວຂໍ້ບົດຮຽນຕໍ່ໄປ</a:t>
                      </a:r>
                      <a:endParaRPr kumimoji="0" lang="en-US" altLang="ko-KR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Gulim" pitchFamily="34" charset="-127"/>
                        <a:cs typeface="Phetsarath OT" panose="02000500000000000000" pitchFamily="2" charset="77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kumimoji="0" lang="en-US" altLang="ko-K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Gulim" pitchFamily="34" charset="-127"/>
                          <a:cs typeface="Times New Roman" panose="02020603050405020304" pitchFamily="18" charset="0"/>
                        </a:rPr>
                        <a:t>Next lesson Lesson 6: </a:t>
                      </a:r>
                      <a:r>
                        <a:rPr lang="en-LA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o-LA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ອົງປະກອບຫຼັກຂອງກະສິກຳເພື່ອໂພຊະນາການ ແລະ ອາຫານຕໍ່ສຸຂະພາບ</a:t>
                      </a:r>
                      <a:endParaRPr lang="en-LA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lang="lo-LA" sz="2400" b="1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ອາຫານທີ່ມີປະໂຫຍດ ແລະ ຄວາມສຳຄັນຂອງອາຫານທີ່ມີປະໂຫຍດຕໍ່ສຸຂະພາບ: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o-LA" sz="2400" b="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ຄຳນິຍາມຂອງອາຫານ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o-LA" sz="2400" b="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ຄວາມສຳຄັນຂອງສານອາຫານຈຸລະພາກ ແລະ ມະຫາພາກ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o-LA" sz="2400" b="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ຄວາມຕ້ອງການອາຫານ ແລະ ໂພຊະນາການໃນຊີວິດປະຈຳວັນ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  <a:p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06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84" y="411896"/>
            <a:ext cx="10058400" cy="1167523"/>
          </a:xfrm>
        </p:spPr>
        <p:txBody>
          <a:bodyPr/>
          <a:lstStyle/>
          <a:p>
            <a:r>
              <a:rPr lang="lo" b="1" dirty="0">
                <a:solidFill>
                  <a:srgbClr val="C00000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ຜົນໄດ້ຮັບຈາກການຮຽນຮູ້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7" y="2121408"/>
            <a:ext cx="10681681" cy="40507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o-LA" sz="2800" b="1" dirty="0">
                <a:latin typeface="Phetsarath OT" panose="02000500000000000000" pitchFamily="2" charset="77"/>
                <a:cs typeface="Phetsarath OT" panose="02000500000000000000" pitchFamily="2" charset="77"/>
              </a:rPr>
              <a:t>ຫຼັງຈາກຮຽນຈົບບົດຮຽນນີ້ແລ້ວ, ນັກຮຽນຈະສາມາດ:</a:t>
            </a:r>
          </a:p>
          <a:p>
            <a:pPr>
              <a:lnSpc>
                <a:spcPct val="150000"/>
              </a:lnSpc>
            </a:pPr>
            <a:r>
              <a:rPr lang="lo-LA" sz="2800" dirty="0">
                <a:latin typeface="Phetsarath OT" panose="02000500000000000000" pitchFamily="2" charset="77"/>
                <a:cs typeface="Phetsarath OT" panose="02000500000000000000" pitchFamily="2" charset="77"/>
              </a:rPr>
              <a:t>ສະໜອງຄູ່ມືທີ່ຄົບຖ້ວນ ໃນການຈັດຕັ້ງປະຕິບັດການຜະລິດກະສິກຳທີ່ຫຼາກຫຼາຍ.</a:t>
            </a:r>
          </a:p>
          <a:p>
            <a:pPr>
              <a:lnSpc>
                <a:spcPct val="150000"/>
              </a:lnSpc>
            </a:pPr>
            <a:r>
              <a:rPr lang="lo-LA" sz="2800" dirty="0">
                <a:latin typeface="Phetsarath OT" panose="02000500000000000000" pitchFamily="2" charset="77"/>
                <a:cs typeface="Phetsarath OT" panose="02000500000000000000" pitchFamily="2" charset="77"/>
              </a:rPr>
              <a:t>ການອອກແບບສຳລັບຊາວກະສິກອນ, ພະນັກງານສົ່ງເສີມກະສິກຳ, ຜູ້ນຳຊຸມຊົນ, ແລະ ຜູ້ຊ່ຽວຊານດ້ານການພັດທະນາຜູ້ທີ່ຕ້ອງການປັບປຸງທັງດ້ານໂພຊະນາການ ແລະ ຜົນໄດ້ຮັບທາງດ້ານເສດຖະກິດສຳລັບຄົວເຮືອນຊົນນະບົດ</a:t>
            </a:r>
            <a:endParaRPr lang="en-US" sz="2800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860"/>
            <a:ext cx="10515600" cy="923348"/>
          </a:xfrm>
        </p:spPr>
        <p:txBody>
          <a:bodyPr>
            <a:noAutofit/>
          </a:bodyPr>
          <a:lstStyle/>
          <a:p>
            <a:r>
              <a:rPr lang="lo" sz="4000" dirty="0">
                <a:solidFill>
                  <a:srgbClr val="C00000"/>
                </a:solidFill>
                <a:latin typeface="Phetsarath OT" panose="02000500000000000000" pitchFamily="2" charset="77"/>
                <a:cs typeface="Phetsarath OT" panose="02000500000000000000" pitchFamily="2" charset="77"/>
              </a:rPr>
              <a:t>ພາບລວມຂອງບົດຮຽນ (ນີ້ແມ່ນໂຄງຮ່າງຂອງບົດຮຽນນີ້)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475"/>
            <a:ext cx="10515600" cy="625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o" sz="3200" b="1" dirty="0">
                <a:latin typeface="Phetsarath OT" panose="02000500000000000000" pitchFamily="2" charset="77"/>
                <a:cs typeface="Phetsarath OT" panose="02000500000000000000" pitchFamily="2" charset="77"/>
              </a:rPr>
              <a:t>ໃນບົດຮຽນນີ້, ຜູ້ຮຽນຈະໄດ້ຮຽນຮູ້ກ່ຽວກັບ: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B5650F-20FF-8476-5A3C-CC6306F06646}"/>
              </a:ext>
            </a:extLst>
          </p:cNvPr>
          <p:cNvSpPr txBox="1">
            <a:spLocks/>
          </p:cNvSpPr>
          <p:nvPr/>
        </p:nvSpPr>
        <p:spPr>
          <a:xfrm>
            <a:off x="838200" y="2152891"/>
            <a:ext cx="10515600" cy="2488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Times New Roman" panose="02020603050405020304" pitchFamily="18" charset="0"/>
              <a:buAutoNum type="arabicPeriod"/>
            </a:pPr>
            <a:r>
              <a:rPr lang="lo-LA" dirty="0">
                <a:effectLst/>
                <a:latin typeface="Phetsarath OT" panose="02000500000000000000" pitchFamily="2" charset="77"/>
                <a:ea typeface="Times New Roman" panose="02020603050405020304" pitchFamily="18" charset="0"/>
                <a:cs typeface="Phetsarath OT" panose="02000500000000000000" pitchFamily="2" charset="77"/>
              </a:rPr>
              <a:t>ເຂົ້າໃຈການຜະລິດທີ່ຫຼາກຫຼາຍ</a:t>
            </a:r>
          </a:p>
          <a:p>
            <a:pPr marL="342900" indent="-342900">
              <a:buFont typeface="Times New Roman" panose="02020603050405020304" pitchFamily="18" charset="0"/>
              <a:buAutoNum type="arabicPeriod"/>
            </a:pPr>
            <a:r>
              <a:rPr lang="lo-LA" dirty="0">
                <a:effectLst/>
                <a:latin typeface="Phetsarath OT" panose="02000500000000000000" pitchFamily="2" charset="77"/>
                <a:ea typeface="Times New Roman" panose="02020603050405020304" pitchFamily="18" charset="0"/>
                <a:cs typeface="Phetsarath OT" panose="02000500000000000000" pitchFamily="2" charset="77"/>
              </a:rPr>
              <a:t>ການຜະລິດທີ່ຫຼາກຫຼາຍ ເພື່ອສຸຂະພາບ ແລະ ໂພຊະນາການ</a:t>
            </a:r>
          </a:p>
          <a:p>
            <a:pPr marL="342900" indent="-342900">
              <a:buFont typeface="Times New Roman" panose="02020603050405020304" pitchFamily="18" charset="0"/>
              <a:buAutoNum type="arabicPeriod"/>
            </a:pPr>
            <a:r>
              <a:rPr lang="lo-LA" dirty="0">
                <a:effectLst/>
                <a:latin typeface="Phetsarath OT" panose="02000500000000000000" pitchFamily="2" charset="77"/>
                <a:ea typeface="Times New Roman" panose="02020603050405020304" pitchFamily="18" charset="0"/>
                <a:cs typeface="Phetsarath OT" panose="02000500000000000000" pitchFamily="2" charset="77"/>
              </a:rPr>
              <a:t>ການຜະລິດທີ່ຫຼາກຫຼາຍເພື່ອລາຍຮັບ ແລະ </a:t>
            </a:r>
            <a:r>
              <a:rPr lang="lo-LA" dirty="0">
                <a:latin typeface="Phetsarath OT" panose="02000500000000000000" pitchFamily="2" charset="77"/>
                <a:ea typeface="Times New Roman" panose="02020603050405020304" pitchFamily="18" charset="0"/>
                <a:cs typeface="Phetsarath OT" panose="02000500000000000000" pitchFamily="2" charset="77"/>
              </a:rPr>
              <a:t>ສາມາດປັບຕົວກັບການປ່ຽນແປງສະພາບແວດລ້ອມ</a:t>
            </a:r>
            <a:endParaRPr lang="lo-LA" dirty="0">
              <a:effectLst/>
              <a:latin typeface="Phetsarath OT" panose="02000500000000000000" pitchFamily="2" charset="77"/>
              <a:ea typeface="Times New Roman" panose="02020603050405020304" pitchFamily="18" charset="0"/>
              <a:cs typeface="Phetsarath OT" panose="02000500000000000000" pitchFamily="2" charset="77"/>
            </a:endParaRPr>
          </a:p>
          <a:p>
            <a:pPr marL="342900" indent="-342900">
              <a:buFont typeface="Times New Roman" panose="02020603050405020304" pitchFamily="18" charset="0"/>
              <a:buAutoNum type="arabicPeriod"/>
            </a:pPr>
            <a:r>
              <a:rPr lang="lo-LA" dirty="0">
                <a:effectLst/>
                <a:latin typeface="Phetsarath OT" panose="02000500000000000000" pitchFamily="2" charset="77"/>
                <a:ea typeface="Times New Roman" panose="02020603050405020304" pitchFamily="18" charset="0"/>
                <a:cs typeface="Phetsarath OT" panose="02000500000000000000" pitchFamily="2" charset="77"/>
              </a:rPr>
              <a:t>ຍຸດທະສາດການຜະລິດທີ່ຫຼາກຫຼາຍ ໃນການປະຕິບັດຕົວຈິງ</a:t>
            </a:r>
            <a:endParaRPr lang="lo-LA" dirty="0">
              <a:latin typeface="Phetsarath OT" panose="02000500000000000000" pitchFamily="2" charset="77"/>
              <a:cs typeface="Phetsarath OT" panose="020005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2306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79933"/>
            <a:ext cx="10058400" cy="81173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Keywords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94A2C-2DE3-8334-FD42-2EB826B80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648259"/>
              </p:ext>
            </p:extLst>
          </p:nvPr>
        </p:nvGraphicFramePr>
        <p:xfrm>
          <a:off x="896074" y="977658"/>
          <a:ext cx="10415054" cy="5499150"/>
        </p:xfrm>
        <a:graphic>
          <a:graphicData uri="http://schemas.openxmlformats.org/drawingml/2006/table">
            <a:tbl>
              <a:tblPr/>
              <a:tblGrid>
                <a:gridCol w="2044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0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9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ຄໍາສັບ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ນິຍາມ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1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ການຜະລິດທີ່ຫຼັກຫຼາຍ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Crop diversification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ການປະຕິບັດການປູກພືດຫຼາກຫຼາຍຊະນິດໃນຟາມໃນໄລຍະເວລາ ຫຼື ພ້ອມໆກັນ, ແທນທີ່ຈະອາໄສພືດຊະນິດດຽວ. ມັນກ່ຽວຂ້ອງກັບການເພີ່ມຈຳນວນຊະນິດພືດ ຫຼື ແນວພັນທີ່ແຕກຕ່າງກັນ, ເຊິ່ງສາມາດບັນລຸໄດ້ຜ່ານວິທີການຕ່າງໆເຊັ່ນ: ການປູກພືດຫຼາຍຊະນິດສະຫຼັບກັນ (ການປູກພືດຫຼາຍຊະນິດໃນເວລາດຽວກັນ) ຫຼື ການປູກພືດໝູນວຽນ (ການປູກພືດທີ່ແຕກຕ່າງກັນຕາມລຳດັບ)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ອາຫານທີ່ມີໂພຊະນາການສູງ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nutrient-rich foods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ອາຫານທີ່ໃຫ້ວິຕາມິນ, ແຮ່ທາດ, ເສັ້ນໃຍ ແລະ ໂປຣຕີນທີ່ຈຳເປັນໃນປະລິມານສູງ ພ້ອມດ້ວຍພະລັງງານໜ້ອຍ ແລະ ມີນໍ້າຕານເພີ່ມ, ໄຂມັນອີ່ມຕົວ ແລະ ໂຊດຽມໜ້ອຍທີ່ສຸດ. ເປົ້າໝາຍແມ່ນເພື່ອໃຫ້ໄດ້ສານອາຫານທີ່ເປັນປະໂຫຍດສູງສຸດຈາກພະລັງງານທີ່ບໍລິໂພກ, ເຮັດໃຫ້ພວກມັນເປັນສ່ວນສຳຄັນຂອງອາຫານທີ່ມີສຸຂະພາບດີ.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260520"/>
                  </a:ext>
                </a:extLst>
              </a:tr>
              <a:tr h="5653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ສວນຄົວ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Homegarden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lo-LA" sz="1400" b="0" i="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ສວນຄົວແມ່ນພື້ນທີ່ໃກ້ກັບທີ່ຢູ່ອາໄສຂອງຄອບຄົວທີ່ໃຊ້ເພື່ອປູກພືດຫຼາກຫຼາຍຊະນິດ ແລະ ບາງຄັ້ງກໍ່ລ້ຽງສັດເພື່ອການນຳໃຊ້ສ່ວນຕົວ, ເພື່ອສ້າງຄວາມໝັ້ນຄົງດ້ານອາຫານ, ຫຼື ລາຍໄດ້, ເຊິ່ງມັກຈະມີພືດພັນຫຼາຍຊັ້ນ ແລະ ຮັບໃຊ້ໜ້າທີ່ທາງສັງຄົມ ແລະ ເສດຖະກິດສຳລັບຄົວເຮືອນ ແລະ ຊຸມຊົນ.</a:t>
                      </a:r>
                      <a:endParaRPr lang="en-LA" sz="1400" b="0" dirty="0">
                        <a:effectLst/>
                        <a:latin typeface="Phetsarath OT" panose="02000500000000000000" pitchFamily="2" charset="77"/>
                        <a:ea typeface="Calibri" panose="020F0502020204030204" pitchFamily="34" charset="0"/>
                        <a:cs typeface="Phetsarath OT" panose="02000500000000000000" pitchFamily="2" charset="7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8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ອາຫານທີ່ກາຍເປັນຂີ້ເຫື້ອ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Food waste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ອາຫານໃດໆກໍຕາມທີ່ມີຈຸດປະສົງເພື່ອການບໍລິໂພກຂອງມະນຸດແຕ່ຖືກຖິ້ມຢູ່ທຸກຈຸດຕາມລະບົບຕ່ອງໂສ້ການສະໜອງອາຫານ, ຈາກຟາມໄປຫາຜູ້ບໍລິໂພກ. ມັນກວມເອົາອາຫານທີ່ກິນໄດ້ທີ່ເນົ່າເປື່ອຍ ຫຼື ຖືກຖິ້ມ, ເຊັ່ນດຽວກັນກັບສ່ວນທີ່ບໍ່ຕ້ອງການເຊັ່ນ: ເປືອກ ແລະ ກ້ານ.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ການສູນເສຍອາຫານ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hetsarath OT" panose="02000500000000000000" pitchFamily="2" charset="77"/>
                          <a:ea typeface="MS PGothic" panose="020B0600070205080204" pitchFamily="34" charset="-128"/>
                          <a:cs typeface="Phetsarath OT" panose="02000500000000000000" pitchFamily="2" charset="77"/>
                        </a:rPr>
                        <a:t>Food loss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b="0" i="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ເກີດຂຶ້ນໃນຕອນຕົ້ນຂອງລະບົບຕ່ອງໂສ້ການສະໜອງ, ຕັ້ງແຕ່ການຜະລິດຂັ້ນຕົ້ນ, ການປຸງແຕ່ງ, ແລະ ການກະຈາຍສິນຄ້າ, ແລະ ກ່ຽວຂ້ອງກັບບັນຫາຕ່າງໆເຊັ່ນ: ການເນົ່າເປື່ອຍ ຫຼື ຄວາມເສຍຫາຍກ່ອນທີ່ຈະໄປເຖິງຜູ້ບໍລິໂພກ.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hetsarath OT" panose="02000500000000000000" pitchFamily="2" charset="77"/>
                        <a:ea typeface="MS PGothic" panose="020B0600070205080204" pitchFamily="34" charset="-128"/>
                        <a:cs typeface="Phetsarath OT" panose="02000500000000000000" pitchFamily="2" charset="7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90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90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132"/>
          </a:xfrm>
        </p:spPr>
        <p:txBody>
          <a:bodyPr>
            <a:normAutofit fontScale="90000"/>
          </a:bodyPr>
          <a:lstStyle/>
          <a:p>
            <a:r>
              <a:rPr lang="en-US" dirty="0"/>
              <a:t>Pre-quiz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FEF14-D174-CEEF-7277-F503ADB86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051928"/>
              </p:ext>
            </p:extLst>
          </p:nvPr>
        </p:nvGraphicFramePr>
        <p:xfrm>
          <a:off x="572229" y="1262008"/>
          <a:ext cx="10860505" cy="461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8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0044"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48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Q1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ຜົນປະໂຫຍດຕົ້ນຕໍຂອງການປູກພືດຫຼາຍຊະນິດຫຼາຍກວ່າການປູກພືດຊະນິດດຽວແມ່ນຫຍັງ?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?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ມັນນຳໄປສູ່ຜົນຜະລິດທີ່ສູງຂຶ້ນຂອງຜະລິດຕະພັນດຽວ ແລະ ມີມາດຕະຖານດຽວກັນ.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ມັນຕ້ອງການປຸ໋ຍເຄມີ ແລະ ຢາປາບສັດຕູພືດຫຼາຍຂຶ້ນ.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ມັນເພີ່ມຄວາມຕ້ານທານຕໍ່ສັດຕູພືດ ແລະ ພະຍາດຕ່າງໆໂດຍການສ້າງລະບົບນິເວດທີ່ສັບສົນຫຼາຍຂຶ້ນ.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ມັນເຮັດໃຫ້ການເກັບກ່ຽວ ແລະ ການໃຊ້ເຄື່ອງຈັກງ່າຍຂຶ້ນ.</a:t>
                      </a:r>
                      <a:endParaRPr lang="en-US" sz="12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ໃນລະບົບການປູກພືດຫຼາຍຊະນິດ, ການມີພືດຫຼາຍຊະນິດສາມາດເຮັດໃຫ້ສັດຕູພືດສັບສົນ ແລະ ມີສັດລ້າຕາມທຳມະຊາດ, ຫຼຸດຜ່ອນການແຜ່ລະບາດຂອງພະຍາດ ແລະ ລຸດຄວາມຕ້ອງການຢາປາບສັດຕູພືດ.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29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Q2: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ການຫຼຸດຜ່ອນຄວາມຫຼາກຫຼາຍດ້ານກະສິກຳສົ່ງຜົນກະທົບຕໍ່ຄວາມໝັ້ນຄົງດ້ານອາຫານຂອງໂລກແນວໃດ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?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ມັນເຮັດໃຫ້ລະບົບອາຫານມີຄວາມສ່ຽງຕໍ່ການລົ້ມເຫຼວຈາກການຜະລິດພືດຂະໜາດໃຫຍ່ຈາກໄພຂົ່ມຂູ່ດຽວ ຫຼື ພະຍາດລະບາດ.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ມັນເພີ່ມຄວາມພ້ອມຂອງອາຫານທີ່ມີທາດບຳລຸງຫຼາກຫຼາຍຊະນິດ.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ມັນເຮັດໃຫ້ການຜະລິດອາຫານມີຄວາມທົນທານຕໍ່ກັບການປ່ຽນແປງຂອງດິນຟ້າອາກາດ ແລະ ພະຍາດຕ່າງໆໄດ້ງ່າຍຂຶ້ນ.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ມັນເຮັດໃຫ້ລະບົບຕ່ອງໂສ້ການສະໜອງອາຫານທົ່ວໂລກງ່າຍຂຶ້ນ, ເຮັດໃຫ້ມັນມີປະສິດທິພາບຫຼາຍຂຶ້ນ.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A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ເມື່ອການຜະລິດອາຫານສຸມໃສ່ພັນທຸກໍາບໍ່ຫຼາຍປານໃດ, ສັດຕູພືດ, ພະຍາດ ຫຼື ເຫດການສະພາບອາກາດພຽງຊະນິດດຽວສາມາດເຮັດໃຫ້ເກີດຄວາມລົ້ມເຫຼວຢ່າງຮ້າຍແຮງຂອງພືດຜົນນັ້ນ, ເຊິ່ງເປັນໄພຂົ່ມຂູ່ຕໍ່ຄວາມໝັ້ນຄົງດ້ານອາຫານ.</a:t>
                      </a:r>
                      <a:endParaRPr lang="en-US" sz="12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0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Q3: </a:t>
                      </a: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ພືດຊະນິດໃດຕໍ່ໄປນີ້ມີແນວໂນ້ມທີ່ຈະມີຄວາມໜາແໜ້ນຂອງສານອາຫານສູງທີ່ສຸດ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?</a:t>
                      </a:r>
                      <a:endParaRPr lang="en-US" sz="1200" b="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ພືດຫຼັກເຊັ່ນ: ສາລີທີ່ປູກໃນການປູກພືດຊະນິດດຽວ.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ຜັກຫຼາກຫຼາຍຊະນິດທີ່ປູກໃນສວນທີ່ຫຼາກຫຼາຍ.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ຜະລິດຕະພັນເມັດພືດທີ່ຜ່ານການປຸງແຕ່ງສູງເຊັ່ນ: ແປ້ງຂາວ.</a:t>
                      </a:r>
                    </a:p>
                    <a:p>
                      <a:pPr marL="228600" indent="-228600">
                        <a:buFont typeface="+mj-lt"/>
                        <a:buAutoNum type="alphaUcPeriod"/>
                      </a:pPr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ພືດທີ່ຖືກດັດແປງພັນທຸກໍາທີ່ຖືກອອກແບບມາເພື່ອຕ້ານທານກັບສັດຕູພືດ.</a:t>
                      </a:r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.</a:t>
                      </a:r>
                    </a:p>
                    <a:p>
                      <a:pPr marL="228600" indent="-228600">
                        <a:buAutoNum type="alphaUcPeriod"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B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ແນວພັນທີ່ສືບທອດມາຈາກມໍລະດົກມັກຖືກຄັດເລືອກຍ້ອນລົດຊາດ ແລະ ປະລິມານສານອາຫານຂອງມັນ, ແລະ ສວນທີ່ຫຼາກຫຼາຍໃຫ້ສານອາຫານຈຸລະພາກຫຼາກຫຼາຍຊະນິດຈາກພືດທີ່ແຕກຕ່າງກັນ.</a:t>
                      </a:r>
                      <a:endParaRPr lang="en-US" sz="1200" dirty="0"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87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2B939-D09F-D63C-7C0A-230B5E6C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/>
              <a:t>Lesson body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43B7D-7FEE-4977-D972-808A3786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913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ຫົວຂໍ້ຫລັກ</a:t>
            </a:r>
            <a:r>
              <a:rPr lang="en-US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C03F5-2AEF-2A50-6719-43BB12CEF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88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ບົດນີ້ປະກອບມີ</a:t>
            </a:r>
            <a:r>
              <a:rPr lang="en-US" sz="2400" b="1" dirty="0">
                <a:solidFill>
                  <a:srgbClr val="00206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: 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ການຜະລິດສະບຽງອາຫານໃນລະດັບຄົວເຮືອນ</a:t>
            </a:r>
            <a:r>
              <a:rPr lang="en-LA" sz="240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ໃຫ້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ໄດ້</a:t>
            </a:r>
            <a:r>
              <a:rPr lang="en-US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ອາຫານ</a:t>
            </a:r>
            <a:r>
              <a:rPr lang="en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ເພື່ອ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ສຸຂະພາບ</a:t>
            </a:r>
            <a:r>
              <a:rPr lang="en-LA" sz="240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ແລະ</a:t>
            </a:r>
            <a:r>
              <a:rPr lang="en-US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ລາຍຮັບ (ຫມາຍເຫດ: ລາຍຮັບ</a:t>
            </a:r>
            <a:r>
              <a:rPr lang="en-US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ຫມາຍເຖິງລາຍຮັບຈາກ</a:t>
            </a:r>
            <a:r>
              <a:rPr lang="en-US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ກະສິກໍາ ແລະ</a:t>
            </a:r>
            <a:r>
              <a:rPr lang="en-US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ຄວາມສໍາຄັນຂອງລາຍຮັບ ຂອງແມ່ຍິງ).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ເສດອາຫານ ແລະ ການສູນເສຍ, ການ</a:t>
            </a:r>
            <a:r>
              <a:rPr lang="en-LA" sz="240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ແປຮູບ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, ວິທະຍາການຫຼັງການເກັບກ່ຽວ ແລະ ການເກັບຮັກສາອາຫານ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ການເຮັດສວນຄົວແບບປະສົມປະສານ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ການຜະລິດອາຫານພາຍໃນພື້ນທີ່ ທີ່ຈໍາກັດໃນຄົວເຮືອນ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ການຄ້ຳປະກັນສະບຽງອາຫານໃນຄົວເຮືອນ (ໝາຍເຫດ: ເນັ້ນໃສ່ສິ່ງທີ່ບໍ່ຄຸ້ມຄອງຕາມຂ້າງເທິງ)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ການນຳໃຊ້ສ່ວນຕ່າງໆພືດຜັກ - ກ້ານໃບ, ລຳຕົ້ນ, ແກ່ນ,  (ຄ</a:t>
            </a:r>
            <a:r>
              <a:rPr lang="en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ໍາ</a:t>
            </a:r>
            <a:r>
              <a:rPr lang="lo-LA" sz="24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ຖາມ: ປອກເປືອກ?) (ໝາຍເຫດ: ການສົ່ງເສີມອາຫານພື້ນເມືອງລາວທີ່ຍັງບໍ່ພວກເຮົາເບີ່ງຂ້າມ).</a:t>
            </a:r>
            <a:endParaRPr lang="en-US" sz="24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A8C0D-8497-D6B9-AF38-187C3F850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Autofit/>
          </a:bodyPr>
          <a:lstStyle/>
          <a:p>
            <a:r>
              <a:rPr lang="lo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ການຜະລິດສະບຽງອາຫານໃນຄົວເຮືອນ</a:t>
            </a:r>
            <a:r>
              <a:rPr lang="en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ໃຫ້ເປັນ</a:t>
            </a:r>
            <a:r>
              <a:rPr lang="lo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ອາຫານ</a:t>
            </a:r>
            <a:r>
              <a:rPr lang="en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ເພື່ອ</a:t>
            </a:r>
            <a:r>
              <a:rPr lang="lo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ສຸຂະພາບ</a:t>
            </a:r>
            <a:r>
              <a:rPr lang="en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r>
              <a:rPr lang="lo-LA" sz="4000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ແລະລາຍຮັບ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155E1-62B2-822A-9F04-899A0D44C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 lnSpcReduction="10000"/>
          </a:bodyPr>
          <a:lstStyle/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ການຜະລິດໃນຄົວເຮືອນເປັນວິທີໜຶ່ງເພື່ອຮັບປະກັນວ່າມີອາຫານພາຍໃນ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ຄົວ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ເຮືອນຢູ່ຕະຫຼອດເວລາ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ການຜະລິດສະບຽງອາຫານຫຼາກຫຼາຍຊະນິດໃນສວນຄົວ ແລະ ໃນພ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ຶ້ນທີ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ຕ້ອງການການເຂົ້າເຖິງຊັບພະຍາກອນຢ່າງພຽງພໍ ລວມທັງທີ່ດິນ, ນໍ້າ, ແກ່ນພືດ, ເຄື່ອງມື, ຄວາມຮູ້, ທັກສະ ແລະ ແຮງງານ.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ການຜະລິດສະບຽງອາຫານໃນຄົວເຮືອນຊ່ວຍໃນການຈໍາຫນ່າຍອາຫານທີ່ເຫມາະສົມ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ແລະເຮັດໃຫ້ອາຫານມີໃຫ້ແກ່ຄົວເຮືອນແລະຊຸມຊົນ</a:t>
            </a:r>
          </a:p>
          <a:p>
            <a:pPr algn="just"/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ການຜະລິດສະບຽງອາຫານໃນຄົວເຮືອນຍັງມີບົດບາດສໍາຄັນ</a:t>
            </a:r>
            <a:r>
              <a:rPr lang="en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ທາງດ້ານ</a:t>
            </a:r>
            <a:r>
              <a:rPr lang="lo-LA" sz="18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ເສດຖະກິດ.</a:t>
            </a:r>
            <a:endParaRPr lang="en-US" sz="18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026" name="Picture 2" descr="Home gardening and urban agriculture for advancing food and nutritional  security in response to the COVID-19 pandemic | SpringerLink">
            <a:extLst>
              <a:ext uri="{FF2B5EF4-FFF2-40B4-BE49-F238E27FC236}">
                <a16:creationId xmlns:a16="http://schemas.microsoft.com/office/drawing/2014/main" id="{656C5E4F-9EA9-FCF2-5203-45B2A19E1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6397" y="502825"/>
            <a:ext cx="2603605" cy="260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OS – A Story of change on organic production – CDAIS – Capacity  Development for Agricultural Innovation Systems">
            <a:extLst>
              <a:ext uri="{FF2B5EF4-FFF2-40B4-BE49-F238E27FC236}">
                <a16:creationId xmlns:a16="http://schemas.microsoft.com/office/drawing/2014/main" id="{62BC471D-4FCD-1BF4-5169-DAE993E7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24328" y="829532"/>
            <a:ext cx="2603605" cy="195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ປູກຜັກສວນຄົວໃນລາວ Vegetable gardening in Laos - YouTube">
            <a:extLst>
              <a:ext uri="{FF2B5EF4-FFF2-40B4-BE49-F238E27FC236}">
                <a16:creationId xmlns:a16="http://schemas.microsoft.com/office/drawing/2014/main" id="{14250C43-809E-3BE4-C0CF-815A8AF83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56178" y="3426258"/>
            <a:ext cx="4911973" cy="275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606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{E75F96AC-C855-BB4E-A7B3-711DCC113CD1}tf10001070</Template>
  <TotalTime>3779</TotalTime>
  <Words>3182</Words>
  <Application>Microsoft Macintosh PowerPoint</Application>
  <PresentationFormat>Widescreen</PresentationFormat>
  <Paragraphs>194</Paragraphs>
  <Slides>26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Calibri</vt:lpstr>
      <vt:lpstr>Phetsarath OT</vt:lpstr>
      <vt:lpstr>Rockwell</vt:lpstr>
      <vt:lpstr>Rockwell Condensed</vt:lpstr>
      <vt:lpstr>Rockwell Extra Bold</vt:lpstr>
      <vt:lpstr>Saysettha OT</vt:lpstr>
      <vt:lpstr>Symbol</vt:lpstr>
      <vt:lpstr>Times New Roman</vt:lpstr>
      <vt:lpstr>Wingdings</vt:lpstr>
      <vt:lpstr>Wood Type</vt:lpstr>
      <vt:lpstr>Photo Editor Photo</vt:lpstr>
      <vt:lpstr>ບົດທີ 4   ການ​ຜະ​ລິດ​ອາ​ຫານ​ທີ່​ຫຼາກ​ຫຼາຍ​ສໍາ​ລັບ​ອາ​ຫານ​ເພື່ອສຸ​ຂະ​ພາບ ​ແລະ ​ສ້າງລາຍ​ໄດ້ (ປັບ​ປຸງ​ການ​ເຂົ້າ​ເຖິງ​ອາຫານ)</vt:lpstr>
      <vt:lpstr>PowerPoint Presentation</vt:lpstr>
      <vt:lpstr>ຜົນໄດ້ຮັບຈາກການຮຽນຮູ້</vt:lpstr>
      <vt:lpstr>ພາບລວມຂອງບົດຮຽນ (ນີ້ແມ່ນໂຄງຮ່າງຂອງບົດຮຽນນີ້)</vt:lpstr>
      <vt:lpstr>Keywords</vt:lpstr>
      <vt:lpstr>Pre-quiz</vt:lpstr>
      <vt:lpstr>PowerPoint Presentation</vt:lpstr>
      <vt:lpstr>ຫົວຂໍ້ຫລັກ </vt:lpstr>
      <vt:lpstr>ການຜະລິດສະບຽງອາຫານໃນຄົວເຮືອນໃຫ້ເປັນອາຫານເພື່ອສຸຂະພາບ ແລະລາຍຮັບ</vt:lpstr>
      <vt:lpstr>PowerPoint Presentation</vt:lpstr>
      <vt:lpstr>ລາຍຮັບຈາກກະສິກໍາ, ແລະຄວາມສໍາຄັນຂອງລາຍຮັບຂອງແມ່ຍິງ</vt:lpstr>
      <vt:lpstr>ການ​ເຂົ້າ​ຮ່ວມ​ຂອງ​ແມ່​ຍິງ​ໃນ​ການ​ກະ​ສິ​ກໍາ​ແລະ​ລາຍ​ໄດ້​</vt:lpstr>
      <vt:lpstr>ເສັ້ນທາງການຜະລິດສະບຽງອາຫານຂອງຄົວເຮືອນຊົນນະບົດ ແລະ ການປະກອບສ່ວນເຂົ້າໃນການເຂົ້າເຖິງສະບຽງອາຫານ ແລະ ຊັບພະຍາກອນ (Source : FAO)  </vt:lpstr>
      <vt:lpstr>ເສັ້ນທາງການຜະລິດອາຫານໃນຄົວເຮືອນຊົນນະບົດ ແລະ ການປະກອບສ່ວນເຂົ້າໃນການເຂົ້າເຖິງອາຫານ ແລະ ຊັບພະຍາກອນຕ່າງໆ</vt:lpstr>
      <vt:lpstr>ສ.ປ.ປ.ລາວ: ສວນຄົວແບບປະສົມປະສານເພື່ອການປັບປຸງໂພຊະນາການ (FAO Project, 2005)</vt:lpstr>
      <vt:lpstr>PowerPoint Presentation</vt:lpstr>
      <vt:lpstr>Food loss and waste </vt:lpstr>
      <vt:lpstr>    ຫຼີກ​ລ້ຽງ​ການ​ສິ່ງ​ເສດ​ເຫຼືອ - ສົ່ງການນຳໃຊ້ພາກ​ສ່ວນ​ </vt:lpstr>
      <vt:lpstr>ອາຫານພື້ນບ້ານ ທີ່ອຸດົມສົມບູນທາງໂພຊະນາການ</vt:lpstr>
      <vt:lpstr>ການຜະລິດອາຫານພາຍໃນພື້ນທີ່ຈໍາກັດໃນຄົວເຮືອນ </vt:lpstr>
      <vt:lpstr>PowerPoint Presentation</vt:lpstr>
      <vt:lpstr>ສະຫຼຸບ</vt:lpstr>
      <vt:lpstr>Post quiz  (test)</vt:lpstr>
      <vt:lpstr>ວຽກມອບໝາຍ/ວຽກບ້ານ/ການສຶກສາກໍລະນີ</vt:lpstr>
      <vt:lpstr>References</vt:lpstr>
      <vt:lpstr>ບົດຮຽນຕໍ່ໄປ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Diversified food production for healthy diets and income (improve access) (1 Day) </dc:title>
  <dc:creator>Lalita Bhattacharjee</dc:creator>
  <cp:lastModifiedBy>Microsoft Office User</cp:lastModifiedBy>
  <cp:revision>41</cp:revision>
  <dcterms:created xsi:type="dcterms:W3CDTF">2023-08-29T10:12:30Z</dcterms:created>
  <dcterms:modified xsi:type="dcterms:W3CDTF">2025-12-29T04:11:50Z</dcterms:modified>
</cp:coreProperties>
</file>