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60" r:id="rId3"/>
    <p:sldId id="351" r:id="rId4"/>
    <p:sldId id="354" r:id="rId5"/>
    <p:sldId id="363" r:id="rId6"/>
    <p:sldId id="353" r:id="rId7"/>
    <p:sldId id="355" r:id="rId8"/>
    <p:sldId id="317" r:id="rId9"/>
    <p:sldId id="513" r:id="rId10"/>
    <p:sldId id="495" r:id="rId11"/>
    <p:sldId id="504" r:id="rId12"/>
    <p:sldId id="498" r:id="rId13"/>
    <p:sldId id="497" r:id="rId14"/>
    <p:sldId id="494" r:id="rId15"/>
    <p:sldId id="500" r:id="rId16"/>
    <p:sldId id="502" r:id="rId17"/>
    <p:sldId id="404" r:id="rId18"/>
    <p:sldId id="257" r:id="rId19"/>
    <p:sldId id="423" r:id="rId20"/>
    <p:sldId id="409" r:id="rId21"/>
    <p:sldId id="410" r:id="rId22"/>
    <p:sldId id="510" r:id="rId23"/>
    <p:sldId id="507" r:id="rId24"/>
    <p:sldId id="506" r:id="rId25"/>
    <p:sldId id="392" r:id="rId26"/>
    <p:sldId id="424" r:id="rId27"/>
    <p:sldId id="361" r:id="rId28"/>
    <p:sldId id="275" r:id="rId29"/>
    <p:sldId id="357" r:id="rId30"/>
    <p:sldId id="356" r:id="rId31"/>
    <p:sldId id="358" r:id="rId32"/>
    <p:sldId id="35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22D358F-4396-4D0E-89F0-EAACD14D8BFF}">
          <p14:sldIdLst>
            <p14:sldId id="256"/>
            <p14:sldId id="360"/>
            <p14:sldId id="351"/>
            <p14:sldId id="354"/>
            <p14:sldId id="363"/>
            <p14:sldId id="353"/>
            <p14:sldId id="355"/>
            <p14:sldId id="317"/>
            <p14:sldId id="513"/>
            <p14:sldId id="495"/>
            <p14:sldId id="504"/>
            <p14:sldId id="498"/>
            <p14:sldId id="497"/>
            <p14:sldId id="494"/>
            <p14:sldId id="500"/>
            <p14:sldId id="502"/>
          </p14:sldIdLst>
        </p14:section>
        <p14:section name="Untitled Section" id="{CDE0F48E-4A4B-463F-A74D-8BF53788C93A}">
          <p14:sldIdLst>
            <p14:sldId id="404"/>
            <p14:sldId id="257"/>
            <p14:sldId id="423"/>
            <p14:sldId id="409"/>
            <p14:sldId id="410"/>
            <p14:sldId id="510"/>
            <p14:sldId id="507"/>
            <p14:sldId id="506"/>
            <p14:sldId id="392"/>
            <p14:sldId id="424"/>
            <p14:sldId id="361"/>
            <p14:sldId id="275"/>
            <p14:sldId id="357"/>
            <p14:sldId id="356"/>
            <p14:sldId id="358"/>
            <p14:sldId id="3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D33A"/>
    <a:srgbClr val="C58693"/>
    <a:srgbClr val="2E7202"/>
    <a:srgbClr val="FF6C50"/>
    <a:srgbClr val="C5706F"/>
    <a:srgbClr val="C5A08D"/>
    <a:srgbClr val="C5726E"/>
    <a:srgbClr val="C55E6A"/>
    <a:srgbClr val="ED30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93" autoAdjust="0"/>
    <p:restoredTop sz="83878"/>
  </p:normalViewPr>
  <p:slideViewPr>
    <p:cSldViewPr snapToGrid="0">
      <p:cViewPr varScale="1">
        <p:scale>
          <a:sx n="130" d="100"/>
          <a:sy n="130" d="100"/>
        </p:scale>
        <p:origin x="2072" y="192"/>
      </p:cViewPr>
      <p:guideLst/>
    </p:cSldViewPr>
  </p:slideViewPr>
  <p:notesTextViewPr>
    <p:cViewPr>
      <p:scale>
        <a:sx n="1" d="1"/>
        <a:sy n="1" d="1"/>
      </p:scale>
      <p:origin x="0" y="0"/>
    </p:cViewPr>
  </p:notesTextViewPr>
  <p:sorterViewPr>
    <p:cViewPr>
      <p:scale>
        <a:sx n="100" d="100"/>
        <a:sy n="100" d="100"/>
      </p:scale>
      <p:origin x="0" y="-57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DB70E3-72E2-4BA5-984B-0083393D2D8E}"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B023FD3C-6FDF-4CAF-9254-0233A5A1B7FD}">
      <dgm:prSet custT="1"/>
      <dgm:spPr/>
      <dgm:t>
        <a:bodyPr/>
        <a:lstStyle/>
        <a:p>
          <a:r>
            <a:rPr lang="en-US" sz="1600" b="0" dirty="0" err="1">
              <a:latin typeface="Phetsarath OT" panose="02000500000000020004" pitchFamily="2" charset="0"/>
              <a:cs typeface="Phetsarath OT" panose="02000500000000020004" pitchFamily="2" charset="0"/>
            </a:rPr>
            <a:t>ປະມານ</a:t>
          </a:r>
          <a:r>
            <a:rPr lang="en-US" sz="1600" b="0" dirty="0">
              <a:latin typeface="Phetsarath OT" panose="02000500000000020004" pitchFamily="2" charset="0"/>
              <a:cs typeface="Phetsarath OT" panose="02000500000000020004" pitchFamily="2" charset="0"/>
            </a:rPr>
            <a:t> 45% ຂອງເດັກນ້ອຍທີ່ເສຍຊີິວິດໃນທົ່ວໂລກແມ່ນກ່ຽວຂ້ອງກັບໂພຊະນາການທີ່ບໍ່ພຽງພໍ</a:t>
          </a:r>
          <a:r>
            <a:rPr lang="en-US" sz="1600" b="0" dirty="0"/>
            <a:t>.</a:t>
          </a:r>
          <a:endParaRPr lang="en-US" sz="1600" dirty="0"/>
        </a:p>
      </dgm:t>
    </dgm:pt>
    <dgm:pt modelId="{A4C2BE8F-84A0-4B59-90E4-CBE2B2E8C61C}" type="parTrans" cxnId="{CD23AB85-520C-4DE0-8895-1F0E1BCED283}">
      <dgm:prSet/>
      <dgm:spPr/>
      <dgm:t>
        <a:bodyPr/>
        <a:lstStyle/>
        <a:p>
          <a:endParaRPr lang="en-US"/>
        </a:p>
      </dgm:t>
    </dgm:pt>
    <dgm:pt modelId="{4C81CD06-F5D6-4518-8725-35819B844359}" type="sibTrans" cxnId="{CD23AB85-520C-4DE0-8895-1F0E1BCED283}">
      <dgm:prSet/>
      <dgm:spPr/>
      <dgm:t>
        <a:bodyPr/>
        <a:lstStyle/>
        <a:p>
          <a:endParaRPr lang="en-US"/>
        </a:p>
      </dgm:t>
    </dgm:pt>
    <dgm:pt modelId="{576F1CD9-B9D9-48BE-A0D4-307A412E5CD9}">
      <dgm:prSet custT="1"/>
      <dgm:spPr/>
      <dgm:t>
        <a:bodyPr/>
        <a:lstStyle/>
        <a:p>
          <a:r>
            <a:rPr lang="lo-LA" sz="1600" b="0" i="0" dirty="0"/>
            <a:t>ຄວາມເຕ້ຍ ຈະເຮັດສະໝອງ ແລະ ຮ່າງກັນ ຂອງເດັກ ບໍ່ຂະຫຍາຍໂຕ ຖ້າເດັກບໍ່ໄດ້ຮັບສານອາຫານ ທີ່ພຽງພໍໃນຊ່ວງ 1000ວັນ</a:t>
          </a:r>
          <a:r>
            <a:rPr lang="en-US" sz="1600" b="0" i="0" dirty="0"/>
            <a:t>. </a:t>
          </a:r>
          <a:endParaRPr lang="en-US" sz="1600" dirty="0"/>
        </a:p>
      </dgm:t>
    </dgm:pt>
    <dgm:pt modelId="{62949B92-2101-4DAB-94E8-9F9EF62330C8}" type="parTrans" cxnId="{52AC5172-83F8-4D18-B9CF-0ACEB97765C6}">
      <dgm:prSet/>
      <dgm:spPr/>
      <dgm:t>
        <a:bodyPr/>
        <a:lstStyle/>
        <a:p>
          <a:endParaRPr lang="en-US"/>
        </a:p>
      </dgm:t>
    </dgm:pt>
    <dgm:pt modelId="{E3F53456-1344-4BAD-A052-88212C479DE9}" type="sibTrans" cxnId="{52AC5172-83F8-4D18-B9CF-0ACEB97765C6}">
      <dgm:prSet/>
      <dgm:spPr/>
      <dgm:t>
        <a:bodyPr/>
        <a:lstStyle/>
        <a:p>
          <a:endParaRPr lang="en-US"/>
        </a:p>
      </dgm:t>
    </dgm:pt>
    <dgm:pt modelId="{58D271E5-5162-4709-9BE8-250F91E81231}">
      <dgm:prSet custT="1"/>
      <dgm:spPr/>
      <dgm:t>
        <a:bodyPr/>
        <a:lstStyle/>
        <a:p>
          <a:r>
            <a:rPr lang="en-US" sz="1600" dirty="0"/>
            <a:t> </a:t>
          </a:r>
          <a:r>
            <a:rPr lang="en-US" sz="1600" dirty="0" err="1">
              <a:latin typeface="Phetsarath OT" panose="02000500000000020004" pitchFamily="2" charset="0"/>
              <a:cs typeface="Phetsarath OT" panose="02000500000000020004" pitchFamily="2" charset="0"/>
            </a:rPr>
            <a:t>ການຂາດໂພຊະນາການໃນໄວເດັກສາມາດປ້ອງກັນ</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ຫລືຮັກສາໄດ້ດ້ວຍມາດຕະການທີ່ມີຜົນກະທົບສູງ</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ຄ່າໃຊ້ຈ່າຍຕໍ່າ</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ເຊັ່ນ</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ການໃຫ້ຢາພູມຄຸ້ມກັນ</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ການບໍລິການດ້ານໂພຊະນາການ</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ແລະສຸຂະພາບເດັກ</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ກິດຈະກຳທີ່ມີຄວາມສຳຄັນຕໍ່ໂພຊະນາການ</a:t>
          </a:r>
          <a:endParaRPr lang="en-US" sz="1600" dirty="0">
            <a:latin typeface="Phetsarath OT" panose="02000500000000020004" pitchFamily="2" charset="0"/>
            <a:cs typeface="Phetsarath OT" panose="02000500000000020004" pitchFamily="2" charset="0"/>
          </a:endParaRPr>
        </a:p>
      </dgm:t>
    </dgm:pt>
    <dgm:pt modelId="{BD7E9AC1-4672-4509-BCC3-DE633D992919}" type="parTrans" cxnId="{CC77889E-8C42-4F98-9A69-F5FD2AC224C9}">
      <dgm:prSet/>
      <dgm:spPr/>
      <dgm:t>
        <a:bodyPr/>
        <a:lstStyle/>
        <a:p>
          <a:endParaRPr lang="en-US"/>
        </a:p>
      </dgm:t>
    </dgm:pt>
    <dgm:pt modelId="{79B5564F-C596-419D-94CA-E8E92E9235F1}" type="sibTrans" cxnId="{CC77889E-8C42-4F98-9A69-F5FD2AC224C9}">
      <dgm:prSet/>
      <dgm:spPr/>
      <dgm:t>
        <a:bodyPr/>
        <a:lstStyle/>
        <a:p>
          <a:endParaRPr lang="en-US"/>
        </a:p>
      </dgm:t>
    </dgm:pt>
    <dgm:pt modelId="{7419C046-3815-4E3F-9DF2-EBD00B86E8BE}">
      <dgm:prSet custT="1"/>
      <dgm:spPr/>
      <dgm:t>
        <a:bodyPr/>
        <a:lstStyle/>
        <a:p>
          <a:r>
            <a:rPr lang="en-US" sz="1600" b="0" i="0" dirty="0" err="1">
              <a:latin typeface="Phetsarath OT" panose="02000500000000020004" pitchFamily="2" charset="0"/>
              <a:cs typeface="Phetsarath OT" panose="02000500000000020004" pitchFamily="2" charset="0"/>
            </a:rPr>
            <a:t>ຜົນກະທົບຂອງກິດຈະກຳທີ່ມີຕໍ່ເດັກຈະມີຄວາມແຕກຕ່າງກັນສະພາບເສດຖະ</a:t>
          </a:r>
          <a:r>
            <a:rPr lang="en-US" sz="1600" b="0" i="0" dirty="0">
              <a:latin typeface="Phetsarath OT" panose="02000500000000020004" pitchFamily="2" charset="0"/>
              <a:cs typeface="Phetsarath OT" panose="02000500000000020004" pitchFamily="2" charset="0"/>
            </a:rPr>
            <a:t> </a:t>
          </a:r>
          <a:r>
            <a:rPr lang="en-US" sz="1600" b="0" i="0" dirty="0" err="1">
              <a:latin typeface="Phetsarath OT" panose="02000500000000020004" pitchFamily="2" charset="0"/>
              <a:cs typeface="Phetsarath OT" panose="02000500000000020004" pitchFamily="2" charset="0"/>
            </a:rPr>
            <a:t>ກິດ</a:t>
          </a:r>
          <a:r>
            <a:rPr lang="en-US" sz="1600" b="0" i="0" dirty="0">
              <a:latin typeface="Phetsarath OT" panose="02000500000000020004" pitchFamily="2" charset="0"/>
              <a:cs typeface="Phetsarath OT" panose="02000500000000020004" pitchFamily="2" charset="0"/>
            </a:rPr>
            <a:t> </a:t>
          </a:r>
          <a:r>
            <a:rPr lang="en-US" sz="1600" b="0" i="0" dirty="0" err="1">
              <a:latin typeface="Phetsarath OT" panose="02000500000000020004" pitchFamily="2" charset="0"/>
              <a:cs typeface="Phetsarath OT" panose="02000500000000020004" pitchFamily="2" charset="0"/>
            </a:rPr>
            <a:t>ແລະ</a:t>
          </a:r>
          <a:r>
            <a:rPr lang="en-US" sz="1600" b="0" i="0" dirty="0">
              <a:latin typeface="Phetsarath OT" panose="02000500000000020004" pitchFamily="2" charset="0"/>
              <a:cs typeface="Phetsarath OT" panose="02000500000000020004" pitchFamily="2" charset="0"/>
            </a:rPr>
            <a:t> </a:t>
          </a:r>
          <a:r>
            <a:rPr lang="en-US" sz="1600" b="0" i="0" dirty="0" err="1">
              <a:latin typeface="Phetsarath OT" panose="02000500000000020004" pitchFamily="2" charset="0"/>
              <a:cs typeface="Phetsarath OT" panose="02000500000000020004" pitchFamily="2" charset="0"/>
            </a:rPr>
            <a:t>ສັງຄົມ</a:t>
          </a:r>
          <a:r>
            <a:rPr lang="en-US" sz="1600" b="0" i="0" dirty="0">
              <a:latin typeface="Phetsarath OT" panose="02000500000000020004" pitchFamily="2" charset="0"/>
              <a:cs typeface="Phetsarath OT" panose="02000500000000020004" pitchFamily="2" charset="0"/>
            </a:rPr>
            <a:t>, </a:t>
          </a:r>
          <a:r>
            <a:rPr lang="en-US" sz="1600" b="0" i="0" dirty="0" err="1">
              <a:latin typeface="Phetsarath OT" panose="02000500000000020004" pitchFamily="2" charset="0"/>
              <a:cs typeface="Phetsarath OT" panose="02000500000000020004" pitchFamily="2" charset="0"/>
            </a:rPr>
            <a:t>ຊົນເຜົ່າ</a:t>
          </a:r>
          <a:r>
            <a:rPr lang="en-US" sz="1600" b="0" i="0" dirty="0">
              <a:latin typeface="Phetsarath OT" panose="02000500000000020004" pitchFamily="2" charset="0"/>
              <a:cs typeface="Phetsarath OT" panose="02000500000000020004" pitchFamily="2" charset="0"/>
            </a:rPr>
            <a:t>, </a:t>
          </a:r>
          <a:r>
            <a:rPr lang="en-US" sz="1600" b="0" i="0" dirty="0" err="1">
              <a:latin typeface="Phetsarath OT" panose="02000500000000020004" pitchFamily="2" charset="0"/>
              <a:cs typeface="Phetsarath OT" panose="02000500000000020004" pitchFamily="2" charset="0"/>
            </a:rPr>
            <a:t>ພູມສັນ</a:t>
          </a:r>
          <a:r>
            <a:rPr lang="en-US" sz="1600" b="0" i="0" dirty="0">
              <a:latin typeface="Phetsarath OT" panose="02000500000000020004" pitchFamily="2" charset="0"/>
              <a:cs typeface="Phetsarath OT" panose="02000500000000020004" pitchFamily="2" charset="0"/>
            </a:rPr>
            <a:t> </a:t>
          </a:r>
          <a:r>
            <a:rPr lang="en-US" sz="1600" b="0" i="0" dirty="0" err="1">
              <a:latin typeface="Phetsarath OT" panose="02000500000000020004" pitchFamily="2" charset="0"/>
              <a:cs typeface="Phetsarath OT" panose="02000500000000020004" pitchFamily="2" charset="0"/>
            </a:rPr>
            <a:t>ຖານ</a:t>
          </a:r>
          <a:r>
            <a:rPr lang="en-US" sz="1600" b="0" i="0" dirty="0">
              <a:latin typeface="Phetsarath OT" panose="02000500000000020004" pitchFamily="2" charset="0"/>
              <a:cs typeface="Phetsarath OT" panose="02000500000000020004" pitchFamily="2" charset="0"/>
            </a:rPr>
            <a:t> </a:t>
          </a:r>
          <a:r>
            <a:rPr lang="en-US" sz="1600" b="0" i="0" dirty="0" err="1">
              <a:latin typeface="Phetsarath OT" panose="02000500000000020004" pitchFamily="2" charset="0"/>
              <a:cs typeface="Phetsarath OT" panose="02000500000000020004" pitchFamily="2" charset="0"/>
            </a:rPr>
            <a:t>ແລະ</a:t>
          </a:r>
          <a:r>
            <a:rPr lang="en-US" sz="1600" b="0" i="0" dirty="0">
              <a:latin typeface="Phetsarath OT" panose="02000500000000020004" pitchFamily="2" charset="0"/>
              <a:cs typeface="Phetsarath OT" panose="02000500000000020004" pitchFamily="2" charset="0"/>
            </a:rPr>
            <a:t> </a:t>
          </a:r>
          <a:r>
            <a:rPr lang="en-US" sz="1600" b="0" i="0" dirty="0" err="1">
              <a:latin typeface="Phetsarath OT" panose="02000500000000020004" pitchFamily="2" charset="0"/>
              <a:cs typeface="Phetsarath OT" panose="02000500000000020004" pitchFamily="2" charset="0"/>
            </a:rPr>
            <a:t>ລະດັບການສຶກສາຂອງຜູ້ປົກຄອງ</a:t>
          </a:r>
          <a:endParaRPr lang="en-US" sz="1600" b="0" i="0" dirty="0">
            <a:latin typeface="Phetsarath OT" panose="02000500000000020004" pitchFamily="2" charset="0"/>
            <a:cs typeface="Phetsarath OT" panose="02000500000000020004" pitchFamily="2" charset="0"/>
          </a:endParaRPr>
        </a:p>
        <a:p>
          <a:endParaRPr lang="en-US" sz="1400" dirty="0">
            <a:latin typeface="Phetsarath OT" panose="02000500000000020004" pitchFamily="2" charset="0"/>
            <a:cs typeface="Phetsarath OT" panose="02000500000000020004" pitchFamily="2" charset="0"/>
          </a:endParaRPr>
        </a:p>
      </dgm:t>
    </dgm:pt>
    <dgm:pt modelId="{F846B3AA-0EB2-42C6-B291-FC051130622E}" type="parTrans" cxnId="{14571210-04D2-404D-AC7B-0DFE0C25BD99}">
      <dgm:prSet/>
      <dgm:spPr/>
      <dgm:t>
        <a:bodyPr/>
        <a:lstStyle/>
        <a:p>
          <a:endParaRPr lang="en-US"/>
        </a:p>
      </dgm:t>
    </dgm:pt>
    <dgm:pt modelId="{6A7E0BB5-FB53-4B69-8B64-1CE251E5872C}" type="sibTrans" cxnId="{14571210-04D2-404D-AC7B-0DFE0C25BD99}">
      <dgm:prSet/>
      <dgm:spPr/>
      <dgm:t>
        <a:bodyPr/>
        <a:lstStyle/>
        <a:p>
          <a:endParaRPr lang="en-US"/>
        </a:p>
      </dgm:t>
    </dgm:pt>
    <dgm:pt modelId="{6FCB4487-4FDF-4F43-A612-26856D7EB435}">
      <dgm:prSet custT="1"/>
      <dgm:spPr/>
      <dgm:t>
        <a:bodyPr/>
        <a:lstStyle/>
        <a:p>
          <a:r>
            <a:rPr lang="en-US" sz="1600" dirty="0" err="1">
              <a:latin typeface="Phetsarath OT" panose="02000500000000020004" pitchFamily="2" charset="0"/>
              <a:cs typeface="Phetsarath OT" panose="02000500000000020004" pitchFamily="2" charset="0"/>
            </a:rPr>
            <a:t>ເພາະການຂາດໂພຊະນາການຈະເຮັດໃຫ້ຄວາມສະຫລາດຫລຸດລົງ</a:t>
          </a:r>
          <a:r>
            <a:rPr lang="en-US" sz="1600" dirty="0">
              <a:latin typeface="Phetsarath OT" panose="02000500000000020004" pitchFamily="2" charset="0"/>
              <a:cs typeface="Phetsarath OT" panose="02000500000000020004" pitchFamily="2" charset="0"/>
            </a:rPr>
            <a:t> (IQ) </a:t>
          </a:r>
          <a:r>
            <a:rPr lang="en-US" sz="1600" dirty="0" err="1">
              <a:latin typeface="Phetsarath OT" panose="02000500000000020004" pitchFamily="2" charset="0"/>
              <a:cs typeface="Phetsarath OT" panose="02000500000000020004" pitchFamily="2" charset="0"/>
            </a:rPr>
            <a:t>ຜົນການຮຽນທີ່ຕໍ່າ</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ແລະສົ່ງຜົນຕໍ່ການພັດທະນາເສດຖະກິດ</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ເຮັດໃຫ້ຜະລິດຫລຸດລົງ</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ແລະມີລາຍຮັບທີ່ຕໍ່າ</a:t>
          </a:r>
          <a:endParaRPr lang="en-US" sz="1600" dirty="0">
            <a:latin typeface="Phetsarath OT" panose="02000500000000020004" pitchFamily="2" charset="0"/>
            <a:cs typeface="Phetsarath OT" panose="02000500000000020004" pitchFamily="2" charset="0"/>
          </a:endParaRPr>
        </a:p>
      </dgm:t>
    </dgm:pt>
    <dgm:pt modelId="{B38C1122-DB96-409D-A0F8-98DFE0FEE8A9}" type="parTrans" cxnId="{88FBBD17-6591-474B-87F2-A1D6C1C9612C}">
      <dgm:prSet/>
      <dgm:spPr/>
      <dgm:t>
        <a:bodyPr/>
        <a:lstStyle/>
        <a:p>
          <a:endParaRPr lang="en-US"/>
        </a:p>
      </dgm:t>
    </dgm:pt>
    <dgm:pt modelId="{76D00F2D-699C-43F7-8440-D6CFA6DBDDA0}" type="sibTrans" cxnId="{88FBBD17-6591-474B-87F2-A1D6C1C9612C}">
      <dgm:prSet/>
      <dgm:spPr/>
      <dgm:t>
        <a:bodyPr/>
        <a:lstStyle/>
        <a:p>
          <a:endParaRPr lang="en-US"/>
        </a:p>
      </dgm:t>
    </dgm:pt>
    <dgm:pt modelId="{FF1F6102-B9FC-4265-9A30-E6A566F49436}" type="pres">
      <dgm:prSet presAssocID="{F5DB70E3-72E2-4BA5-984B-0083393D2D8E}" presName="diagram" presStyleCnt="0">
        <dgm:presLayoutVars>
          <dgm:dir/>
          <dgm:resizeHandles val="exact"/>
        </dgm:presLayoutVars>
      </dgm:prSet>
      <dgm:spPr/>
    </dgm:pt>
    <dgm:pt modelId="{F5012196-0091-4536-ACA9-69B5078547F8}" type="pres">
      <dgm:prSet presAssocID="{B023FD3C-6FDF-4CAF-9254-0233A5A1B7FD}" presName="node" presStyleLbl="node1" presStyleIdx="0" presStyleCnt="5">
        <dgm:presLayoutVars>
          <dgm:bulletEnabled val="1"/>
        </dgm:presLayoutVars>
      </dgm:prSet>
      <dgm:spPr/>
    </dgm:pt>
    <dgm:pt modelId="{DFB36B30-4F9F-4444-840C-51838A550FD9}" type="pres">
      <dgm:prSet presAssocID="{4C81CD06-F5D6-4518-8725-35819B844359}" presName="sibTrans" presStyleCnt="0"/>
      <dgm:spPr/>
    </dgm:pt>
    <dgm:pt modelId="{50B2F46E-2E6B-4631-90EA-B08CB8A723A6}" type="pres">
      <dgm:prSet presAssocID="{576F1CD9-B9D9-48BE-A0D4-307A412E5CD9}" presName="node" presStyleLbl="node1" presStyleIdx="1" presStyleCnt="5">
        <dgm:presLayoutVars>
          <dgm:bulletEnabled val="1"/>
        </dgm:presLayoutVars>
      </dgm:prSet>
      <dgm:spPr/>
    </dgm:pt>
    <dgm:pt modelId="{DEFA715E-FD18-4C2D-B3D8-1B5F10BBD200}" type="pres">
      <dgm:prSet presAssocID="{E3F53456-1344-4BAD-A052-88212C479DE9}" presName="sibTrans" presStyleCnt="0"/>
      <dgm:spPr/>
    </dgm:pt>
    <dgm:pt modelId="{DB58689E-9F56-4AEF-95EF-DCAE248E719F}" type="pres">
      <dgm:prSet presAssocID="{58D271E5-5162-4709-9BE8-250F91E81231}" presName="node" presStyleLbl="node1" presStyleIdx="2" presStyleCnt="5" custScaleY="124486">
        <dgm:presLayoutVars>
          <dgm:bulletEnabled val="1"/>
        </dgm:presLayoutVars>
      </dgm:prSet>
      <dgm:spPr/>
    </dgm:pt>
    <dgm:pt modelId="{34417942-9E95-4ADD-9554-1DC4B273B1ED}" type="pres">
      <dgm:prSet presAssocID="{79B5564F-C596-419D-94CA-E8E92E9235F1}" presName="sibTrans" presStyleCnt="0"/>
      <dgm:spPr/>
    </dgm:pt>
    <dgm:pt modelId="{AFE1A1AC-4CDB-46FB-B6F6-58BF2E6B835A}" type="pres">
      <dgm:prSet presAssocID="{7419C046-3815-4E3F-9DF2-EBD00B86E8BE}" presName="node" presStyleLbl="node1" presStyleIdx="3" presStyleCnt="5" custScaleY="120236">
        <dgm:presLayoutVars>
          <dgm:bulletEnabled val="1"/>
        </dgm:presLayoutVars>
      </dgm:prSet>
      <dgm:spPr/>
    </dgm:pt>
    <dgm:pt modelId="{0E92EC7A-A9D3-472C-854D-029519C170E7}" type="pres">
      <dgm:prSet presAssocID="{6A7E0BB5-FB53-4B69-8B64-1CE251E5872C}" presName="sibTrans" presStyleCnt="0"/>
      <dgm:spPr/>
    </dgm:pt>
    <dgm:pt modelId="{9FEEFFCA-18CA-44E0-9E92-8E083D488982}" type="pres">
      <dgm:prSet presAssocID="{6FCB4487-4FDF-4F43-A612-26856D7EB435}" presName="node" presStyleLbl="node1" presStyleIdx="4" presStyleCnt="5" custScaleX="148879" custScaleY="123580" custLinFactNeighborX="2977" custLinFactNeighborY="-7938">
        <dgm:presLayoutVars>
          <dgm:bulletEnabled val="1"/>
        </dgm:presLayoutVars>
      </dgm:prSet>
      <dgm:spPr/>
    </dgm:pt>
  </dgm:ptLst>
  <dgm:cxnLst>
    <dgm:cxn modelId="{14571210-04D2-404D-AC7B-0DFE0C25BD99}" srcId="{F5DB70E3-72E2-4BA5-984B-0083393D2D8E}" destId="{7419C046-3815-4E3F-9DF2-EBD00B86E8BE}" srcOrd="3" destOrd="0" parTransId="{F846B3AA-0EB2-42C6-B291-FC051130622E}" sibTransId="{6A7E0BB5-FB53-4B69-8B64-1CE251E5872C}"/>
    <dgm:cxn modelId="{33C5C115-DEF6-4100-B5C4-C034A3714EB1}" type="presOf" srcId="{B023FD3C-6FDF-4CAF-9254-0233A5A1B7FD}" destId="{F5012196-0091-4536-ACA9-69B5078547F8}" srcOrd="0" destOrd="0" presId="urn:microsoft.com/office/officeart/2005/8/layout/default"/>
    <dgm:cxn modelId="{88FBBD17-6591-474B-87F2-A1D6C1C9612C}" srcId="{F5DB70E3-72E2-4BA5-984B-0083393D2D8E}" destId="{6FCB4487-4FDF-4F43-A612-26856D7EB435}" srcOrd="4" destOrd="0" parTransId="{B38C1122-DB96-409D-A0F8-98DFE0FEE8A9}" sibTransId="{76D00F2D-699C-43F7-8440-D6CFA6DBDDA0}"/>
    <dgm:cxn modelId="{3D10712D-93D5-47C9-8C4A-D08157604C75}" type="presOf" srcId="{F5DB70E3-72E2-4BA5-984B-0083393D2D8E}" destId="{FF1F6102-B9FC-4265-9A30-E6A566F49436}" srcOrd="0" destOrd="0" presId="urn:microsoft.com/office/officeart/2005/8/layout/default"/>
    <dgm:cxn modelId="{52AC5172-83F8-4D18-B9CF-0ACEB97765C6}" srcId="{F5DB70E3-72E2-4BA5-984B-0083393D2D8E}" destId="{576F1CD9-B9D9-48BE-A0D4-307A412E5CD9}" srcOrd="1" destOrd="0" parTransId="{62949B92-2101-4DAB-94E8-9F9EF62330C8}" sibTransId="{E3F53456-1344-4BAD-A052-88212C479DE9}"/>
    <dgm:cxn modelId="{B28C4E78-3691-4570-BDDC-3431E7C48893}" type="presOf" srcId="{576F1CD9-B9D9-48BE-A0D4-307A412E5CD9}" destId="{50B2F46E-2E6B-4631-90EA-B08CB8A723A6}" srcOrd="0" destOrd="0" presId="urn:microsoft.com/office/officeart/2005/8/layout/default"/>
    <dgm:cxn modelId="{F8EF9D7D-DA48-4F62-BAF7-0A799D9C2E69}" type="presOf" srcId="{6FCB4487-4FDF-4F43-A612-26856D7EB435}" destId="{9FEEFFCA-18CA-44E0-9E92-8E083D488982}" srcOrd="0" destOrd="0" presId="urn:microsoft.com/office/officeart/2005/8/layout/default"/>
    <dgm:cxn modelId="{CD23AB85-520C-4DE0-8895-1F0E1BCED283}" srcId="{F5DB70E3-72E2-4BA5-984B-0083393D2D8E}" destId="{B023FD3C-6FDF-4CAF-9254-0233A5A1B7FD}" srcOrd="0" destOrd="0" parTransId="{A4C2BE8F-84A0-4B59-90E4-CBE2B2E8C61C}" sibTransId="{4C81CD06-F5D6-4518-8725-35819B844359}"/>
    <dgm:cxn modelId="{CC77889E-8C42-4F98-9A69-F5FD2AC224C9}" srcId="{F5DB70E3-72E2-4BA5-984B-0083393D2D8E}" destId="{58D271E5-5162-4709-9BE8-250F91E81231}" srcOrd="2" destOrd="0" parTransId="{BD7E9AC1-4672-4509-BCC3-DE633D992919}" sibTransId="{79B5564F-C596-419D-94CA-E8E92E9235F1}"/>
    <dgm:cxn modelId="{4B3E80F0-A3E7-4527-8DF2-F188E7669B8B}" type="presOf" srcId="{7419C046-3815-4E3F-9DF2-EBD00B86E8BE}" destId="{AFE1A1AC-4CDB-46FB-B6F6-58BF2E6B835A}" srcOrd="0" destOrd="0" presId="urn:microsoft.com/office/officeart/2005/8/layout/default"/>
    <dgm:cxn modelId="{DEF3F9F6-2D96-47A6-AA42-BD52DE1D6A85}" type="presOf" srcId="{58D271E5-5162-4709-9BE8-250F91E81231}" destId="{DB58689E-9F56-4AEF-95EF-DCAE248E719F}" srcOrd="0" destOrd="0" presId="urn:microsoft.com/office/officeart/2005/8/layout/default"/>
    <dgm:cxn modelId="{6045A2CD-6B29-4547-8C0B-8074A4402F24}" type="presParOf" srcId="{FF1F6102-B9FC-4265-9A30-E6A566F49436}" destId="{F5012196-0091-4536-ACA9-69B5078547F8}" srcOrd="0" destOrd="0" presId="urn:microsoft.com/office/officeart/2005/8/layout/default"/>
    <dgm:cxn modelId="{C7572874-4D1D-46E8-93EA-08E6FD6F8329}" type="presParOf" srcId="{FF1F6102-B9FC-4265-9A30-E6A566F49436}" destId="{DFB36B30-4F9F-4444-840C-51838A550FD9}" srcOrd="1" destOrd="0" presId="urn:microsoft.com/office/officeart/2005/8/layout/default"/>
    <dgm:cxn modelId="{63A50E96-C979-4AFB-B0D2-38509F8B6803}" type="presParOf" srcId="{FF1F6102-B9FC-4265-9A30-E6A566F49436}" destId="{50B2F46E-2E6B-4631-90EA-B08CB8A723A6}" srcOrd="2" destOrd="0" presId="urn:microsoft.com/office/officeart/2005/8/layout/default"/>
    <dgm:cxn modelId="{25473926-3D76-412E-ACBB-5BE4D7363FD9}" type="presParOf" srcId="{FF1F6102-B9FC-4265-9A30-E6A566F49436}" destId="{DEFA715E-FD18-4C2D-B3D8-1B5F10BBD200}" srcOrd="3" destOrd="0" presId="urn:microsoft.com/office/officeart/2005/8/layout/default"/>
    <dgm:cxn modelId="{84B0266C-C0EE-45B8-9C88-5DD1EBB9323C}" type="presParOf" srcId="{FF1F6102-B9FC-4265-9A30-E6A566F49436}" destId="{DB58689E-9F56-4AEF-95EF-DCAE248E719F}" srcOrd="4" destOrd="0" presId="urn:microsoft.com/office/officeart/2005/8/layout/default"/>
    <dgm:cxn modelId="{F2941E08-3F54-4415-BEDB-8B973ADE2B91}" type="presParOf" srcId="{FF1F6102-B9FC-4265-9A30-E6A566F49436}" destId="{34417942-9E95-4ADD-9554-1DC4B273B1ED}" srcOrd="5" destOrd="0" presId="urn:microsoft.com/office/officeart/2005/8/layout/default"/>
    <dgm:cxn modelId="{E09CCF86-5223-4E73-B179-5FC140EC0CE4}" type="presParOf" srcId="{FF1F6102-B9FC-4265-9A30-E6A566F49436}" destId="{AFE1A1AC-4CDB-46FB-B6F6-58BF2E6B835A}" srcOrd="6" destOrd="0" presId="urn:microsoft.com/office/officeart/2005/8/layout/default"/>
    <dgm:cxn modelId="{9DDF43D2-4AB1-4CD3-AEA9-0E44E70EEDFB}" type="presParOf" srcId="{FF1F6102-B9FC-4265-9A30-E6A566F49436}" destId="{0E92EC7A-A9D3-472C-854D-029519C170E7}" srcOrd="7" destOrd="0" presId="urn:microsoft.com/office/officeart/2005/8/layout/default"/>
    <dgm:cxn modelId="{971AA6C5-2102-42A2-AD82-0D95B2379941}" type="presParOf" srcId="{FF1F6102-B9FC-4265-9A30-E6A566F49436}" destId="{9FEEFFCA-18CA-44E0-9E92-8E083D48898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E653F5-90AF-40E9-8A4E-4630C293689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FB562BE-BAF2-49E7-96F4-482F1DB6D608}">
      <dgm:prSet custT="1"/>
      <dgm:spPr/>
      <dgm:t>
        <a:bodyPr/>
        <a:lstStyle/>
        <a:p>
          <a:r>
            <a:rPr lang="en-US" sz="2000" dirty="0" err="1">
              <a:latin typeface="Phetsarath OT" panose="02000500000000020004" pitchFamily="2" charset="0"/>
              <a:cs typeface="Phetsarath OT" panose="02000500000000020004" pitchFamily="2" charset="0"/>
            </a:rPr>
            <a:t>ການວາງແຜນທີ່ມີເປົ້າໝາຍ</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ຈຸດປະສົງດ້ານໂພຊະນາການທີ່ຊັດເຈນ</a:t>
          </a:r>
          <a:endParaRPr lang="en-US" sz="2000" dirty="0">
            <a:latin typeface="Phetsarath OT" panose="02000500000000020004" pitchFamily="2" charset="0"/>
            <a:cs typeface="Phetsarath OT" panose="02000500000000020004" pitchFamily="2" charset="0"/>
          </a:endParaRPr>
        </a:p>
      </dgm:t>
    </dgm:pt>
    <dgm:pt modelId="{385D0F1F-646D-4925-9113-0FBE5AFDBDEE}" type="parTrans" cxnId="{BE1A942E-141E-470D-85AC-6BB6307C9378}">
      <dgm:prSet/>
      <dgm:spPr/>
      <dgm:t>
        <a:bodyPr/>
        <a:lstStyle/>
        <a:p>
          <a:endParaRPr lang="en-US" sz="2000">
            <a:latin typeface="Phetsarath OT" panose="02000500000000020004" pitchFamily="2" charset="0"/>
            <a:cs typeface="Phetsarath OT" panose="02000500000000020004" pitchFamily="2" charset="0"/>
          </a:endParaRPr>
        </a:p>
      </dgm:t>
    </dgm:pt>
    <dgm:pt modelId="{4DDA70A5-E634-41AA-A960-1F16E7FCB9F9}" type="sibTrans" cxnId="{BE1A942E-141E-470D-85AC-6BB6307C9378}">
      <dgm:prSet/>
      <dgm:spPr/>
      <dgm:t>
        <a:bodyPr/>
        <a:lstStyle/>
        <a:p>
          <a:endParaRPr lang="en-US" sz="2000">
            <a:latin typeface="Phetsarath OT" panose="02000500000000020004" pitchFamily="2" charset="0"/>
            <a:cs typeface="Phetsarath OT" panose="02000500000000020004" pitchFamily="2" charset="0"/>
          </a:endParaRPr>
        </a:p>
      </dgm:t>
    </dgm:pt>
    <dgm:pt modelId="{F7AC0AA0-4506-4058-AF68-236A5272E499}">
      <dgm:prSet custT="1"/>
      <dgm:spPr/>
      <dgm:t>
        <a:bodyPr/>
        <a:lstStyle/>
        <a:p>
          <a:r>
            <a:rPr lang="en-US" sz="2000" dirty="0" err="1">
              <a:latin typeface="Phetsarath OT" panose="02000500000000020004" pitchFamily="2" charset="0"/>
              <a:cs typeface="Phetsarath OT" panose="02000500000000020004" pitchFamily="2" charset="0"/>
            </a:rPr>
            <a:t>ຄຳແນະນຳກ່ຽວກັບສ່ວນປະກອບຂອງອາຫານ</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ແລະ</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ການບໍລິໂພກອາຫານ</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ຈະຕ້ອງໄດ້ຮັບຮູ້ໃນຂັ້ນນະໂຍບາຍ</a:t>
          </a:r>
          <a:endParaRPr lang="en-US" sz="2000" dirty="0">
            <a:latin typeface="Phetsarath OT" panose="02000500000000020004" pitchFamily="2" charset="0"/>
            <a:cs typeface="Phetsarath OT" panose="02000500000000020004" pitchFamily="2" charset="0"/>
          </a:endParaRPr>
        </a:p>
        <a:p>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ການຍູ້ການສະໜອງ</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ການດຶງຄວາມຕ້ອງການ</a:t>
          </a:r>
          <a:r>
            <a:rPr lang="en-US" sz="2000" dirty="0">
              <a:latin typeface="Phetsarath OT" panose="02000500000000020004" pitchFamily="2" charset="0"/>
              <a:cs typeface="Phetsarath OT" panose="02000500000000020004" pitchFamily="2" charset="0"/>
            </a:rPr>
            <a:t>)</a:t>
          </a:r>
        </a:p>
      </dgm:t>
    </dgm:pt>
    <dgm:pt modelId="{B6186A63-95EC-477D-9453-2ED791E34461}" type="parTrans" cxnId="{DFDE6D62-D62F-418E-A3B1-5AD453B7F62C}">
      <dgm:prSet/>
      <dgm:spPr/>
      <dgm:t>
        <a:bodyPr/>
        <a:lstStyle/>
        <a:p>
          <a:endParaRPr lang="en-US" sz="2000">
            <a:latin typeface="Phetsarath OT" panose="02000500000000020004" pitchFamily="2" charset="0"/>
            <a:cs typeface="Phetsarath OT" panose="02000500000000020004" pitchFamily="2" charset="0"/>
          </a:endParaRPr>
        </a:p>
      </dgm:t>
    </dgm:pt>
    <dgm:pt modelId="{8A0D7B43-18A0-404F-A115-13B543A95460}" type="sibTrans" cxnId="{DFDE6D62-D62F-418E-A3B1-5AD453B7F62C}">
      <dgm:prSet/>
      <dgm:spPr/>
      <dgm:t>
        <a:bodyPr/>
        <a:lstStyle/>
        <a:p>
          <a:endParaRPr lang="en-US" sz="2000">
            <a:latin typeface="Phetsarath OT" panose="02000500000000020004" pitchFamily="2" charset="0"/>
            <a:cs typeface="Phetsarath OT" panose="02000500000000020004" pitchFamily="2" charset="0"/>
          </a:endParaRPr>
        </a:p>
      </dgm:t>
    </dgm:pt>
    <dgm:pt modelId="{7929A4F5-673E-4151-BE6C-D1C19C4C8C8B}">
      <dgm:prSet custT="1"/>
      <dgm:spPr/>
      <dgm:t>
        <a:bodyPr/>
        <a:lstStyle/>
        <a:p>
          <a:r>
            <a:rPr lang="en-US" sz="2000" dirty="0" err="1">
              <a:latin typeface="Phetsarath OT" panose="02000500000000020004" pitchFamily="2" charset="0"/>
              <a:cs typeface="Phetsarath OT" panose="02000500000000020004" pitchFamily="2" charset="0"/>
            </a:rPr>
            <a:t>ກົນໄກການຕິດຕາມ</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ແລະ</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ປະເມີນຜົນ</a:t>
          </a:r>
          <a:endParaRPr lang="en-US" sz="2000" dirty="0">
            <a:latin typeface="Phetsarath OT" panose="02000500000000020004" pitchFamily="2" charset="0"/>
            <a:cs typeface="Phetsarath OT" panose="02000500000000020004" pitchFamily="2" charset="0"/>
          </a:endParaRPr>
        </a:p>
      </dgm:t>
    </dgm:pt>
    <dgm:pt modelId="{991B2B5B-9730-4FD8-8C81-62EF16201331}" type="parTrans" cxnId="{10B988C2-7BB4-4984-82F3-9E8421BE942D}">
      <dgm:prSet/>
      <dgm:spPr/>
      <dgm:t>
        <a:bodyPr/>
        <a:lstStyle/>
        <a:p>
          <a:endParaRPr lang="en-US" sz="2000">
            <a:latin typeface="Phetsarath OT" panose="02000500000000020004" pitchFamily="2" charset="0"/>
            <a:cs typeface="Phetsarath OT" panose="02000500000000020004" pitchFamily="2" charset="0"/>
          </a:endParaRPr>
        </a:p>
      </dgm:t>
    </dgm:pt>
    <dgm:pt modelId="{0346A35A-9947-49CA-9A5C-9F57586AF990}" type="sibTrans" cxnId="{10B988C2-7BB4-4984-82F3-9E8421BE942D}">
      <dgm:prSet/>
      <dgm:spPr/>
      <dgm:t>
        <a:bodyPr/>
        <a:lstStyle/>
        <a:p>
          <a:endParaRPr lang="en-US" sz="2000">
            <a:latin typeface="Phetsarath OT" panose="02000500000000020004" pitchFamily="2" charset="0"/>
            <a:cs typeface="Phetsarath OT" panose="02000500000000020004" pitchFamily="2" charset="0"/>
          </a:endParaRPr>
        </a:p>
      </dgm:t>
    </dgm:pt>
    <dgm:pt modelId="{6D736D30-3E53-4BE2-AA71-5A22CA9C16E6}">
      <dgm:prSet custT="1"/>
      <dgm:spPr/>
      <dgm:t>
        <a:bodyPr/>
        <a:lstStyle/>
        <a:p>
          <a:r>
            <a:rPr lang="en-US" sz="2000" dirty="0" err="1">
              <a:latin typeface="Phetsarath OT" panose="02000500000000020004" pitchFamily="2" charset="0"/>
              <a:cs typeface="Phetsarath OT" panose="02000500000000020004" pitchFamily="2" charset="0"/>
            </a:rPr>
            <a:t>ຄວາມສາມາດດ້ານໂພຊະນາການໃນຂະແໜງກະສິກຳ</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ຄວາມຊຽວຊານຂ້າມຂະແໜງການ</a:t>
          </a:r>
          <a:r>
            <a:rPr lang="en-US" sz="2000" dirty="0">
              <a:latin typeface="Phetsarath OT" panose="02000500000000020004" pitchFamily="2" charset="0"/>
              <a:cs typeface="Phetsarath OT" panose="02000500000000020004" pitchFamily="2" charset="0"/>
            </a:rPr>
            <a:t>)</a:t>
          </a:r>
        </a:p>
      </dgm:t>
    </dgm:pt>
    <dgm:pt modelId="{5F76DE69-69ED-4766-89F8-FC6445D1FBCD}" type="parTrans" cxnId="{A3FF471B-9D61-4F30-9021-F9DCE3BB7264}">
      <dgm:prSet/>
      <dgm:spPr/>
      <dgm:t>
        <a:bodyPr/>
        <a:lstStyle/>
        <a:p>
          <a:endParaRPr lang="en-US" sz="2000">
            <a:latin typeface="Phetsarath OT" panose="02000500000000020004" pitchFamily="2" charset="0"/>
            <a:cs typeface="Phetsarath OT" panose="02000500000000020004" pitchFamily="2" charset="0"/>
          </a:endParaRPr>
        </a:p>
      </dgm:t>
    </dgm:pt>
    <dgm:pt modelId="{BD63AE26-8645-4B36-9BD5-76C8CAFD1A7A}" type="sibTrans" cxnId="{A3FF471B-9D61-4F30-9021-F9DCE3BB7264}">
      <dgm:prSet/>
      <dgm:spPr/>
      <dgm:t>
        <a:bodyPr/>
        <a:lstStyle/>
        <a:p>
          <a:endParaRPr lang="en-US" sz="2000">
            <a:latin typeface="Phetsarath OT" panose="02000500000000020004" pitchFamily="2" charset="0"/>
            <a:cs typeface="Phetsarath OT" panose="02000500000000020004" pitchFamily="2" charset="0"/>
          </a:endParaRPr>
        </a:p>
      </dgm:t>
    </dgm:pt>
    <dgm:pt modelId="{47FBEEB1-1219-49F3-8DA6-EAA91FC67E46}" type="pres">
      <dgm:prSet presAssocID="{23E653F5-90AF-40E9-8A4E-4630C2936890}" presName="root" presStyleCnt="0">
        <dgm:presLayoutVars>
          <dgm:dir/>
          <dgm:resizeHandles val="exact"/>
        </dgm:presLayoutVars>
      </dgm:prSet>
      <dgm:spPr/>
    </dgm:pt>
    <dgm:pt modelId="{5E966509-5C27-4EA9-A81E-6E00111CC395}" type="pres">
      <dgm:prSet presAssocID="{23E653F5-90AF-40E9-8A4E-4630C2936890}" presName="container" presStyleCnt="0">
        <dgm:presLayoutVars>
          <dgm:dir/>
          <dgm:resizeHandles val="exact"/>
        </dgm:presLayoutVars>
      </dgm:prSet>
      <dgm:spPr/>
    </dgm:pt>
    <dgm:pt modelId="{FCC2D377-23B4-4C52-A663-B08ECF00B955}" type="pres">
      <dgm:prSet presAssocID="{8FB562BE-BAF2-49E7-96F4-482F1DB6D608}" presName="compNode" presStyleCnt="0"/>
      <dgm:spPr/>
    </dgm:pt>
    <dgm:pt modelId="{A279C1EC-7B35-4572-868C-3FD338555164}" type="pres">
      <dgm:prSet presAssocID="{8FB562BE-BAF2-49E7-96F4-482F1DB6D608}" presName="iconBgRect" presStyleLbl="bgShp" presStyleIdx="0" presStyleCnt="4"/>
      <dgm:spPr/>
    </dgm:pt>
    <dgm:pt modelId="{2909ADCF-5A7A-4D2F-8267-7FEA0B17382F}" type="pres">
      <dgm:prSet presAssocID="{8FB562BE-BAF2-49E7-96F4-482F1DB6D60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pple"/>
        </a:ext>
      </dgm:extLst>
    </dgm:pt>
    <dgm:pt modelId="{E5FDA45D-2BD7-4CC9-882E-25CD51B4DEB4}" type="pres">
      <dgm:prSet presAssocID="{8FB562BE-BAF2-49E7-96F4-482F1DB6D608}" presName="spaceRect" presStyleCnt="0"/>
      <dgm:spPr/>
    </dgm:pt>
    <dgm:pt modelId="{F3994FE5-196A-41DC-BE4B-C8CC4DD9E1A6}" type="pres">
      <dgm:prSet presAssocID="{8FB562BE-BAF2-49E7-96F4-482F1DB6D608}" presName="textRect" presStyleLbl="revTx" presStyleIdx="0" presStyleCnt="4">
        <dgm:presLayoutVars>
          <dgm:chMax val="1"/>
          <dgm:chPref val="1"/>
        </dgm:presLayoutVars>
      </dgm:prSet>
      <dgm:spPr/>
    </dgm:pt>
    <dgm:pt modelId="{72972296-F576-41F5-AD0F-D1C3CBDC0352}" type="pres">
      <dgm:prSet presAssocID="{4DDA70A5-E634-41AA-A960-1F16E7FCB9F9}" presName="sibTrans" presStyleLbl="sibTrans2D1" presStyleIdx="0" presStyleCnt="0"/>
      <dgm:spPr/>
    </dgm:pt>
    <dgm:pt modelId="{D5B672BA-26EB-4A92-A7E0-89D92AE9D8C8}" type="pres">
      <dgm:prSet presAssocID="{F7AC0AA0-4506-4058-AF68-236A5272E499}" presName="compNode" presStyleCnt="0"/>
      <dgm:spPr/>
    </dgm:pt>
    <dgm:pt modelId="{FD33AA23-583C-4F09-987A-58D4BF197B30}" type="pres">
      <dgm:prSet presAssocID="{F7AC0AA0-4506-4058-AF68-236A5272E499}" presName="iconBgRect" presStyleLbl="bgShp" presStyleIdx="1" presStyleCnt="4"/>
      <dgm:spPr/>
    </dgm:pt>
    <dgm:pt modelId="{3A93C3B1-C069-4567-8566-3725223CA366}" type="pres">
      <dgm:prSet presAssocID="{F7AC0AA0-4506-4058-AF68-236A5272E49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ruit Bowl"/>
        </a:ext>
      </dgm:extLst>
    </dgm:pt>
    <dgm:pt modelId="{361122D8-A61F-4B8F-BA39-E64C93472C55}" type="pres">
      <dgm:prSet presAssocID="{F7AC0AA0-4506-4058-AF68-236A5272E499}" presName="spaceRect" presStyleCnt="0"/>
      <dgm:spPr/>
    </dgm:pt>
    <dgm:pt modelId="{62F18990-BFEF-4FB8-ABF8-B197338BD02A}" type="pres">
      <dgm:prSet presAssocID="{F7AC0AA0-4506-4058-AF68-236A5272E499}" presName="textRect" presStyleLbl="revTx" presStyleIdx="1" presStyleCnt="4">
        <dgm:presLayoutVars>
          <dgm:chMax val="1"/>
          <dgm:chPref val="1"/>
        </dgm:presLayoutVars>
      </dgm:prSet>
      <dgm:spPr/>
    </dgm:pt>
    <dgm:pt modelId="{0E78E25B-5466-4A29-B532-DF48AAE8267E}" type="pres">
      <dgm:prSet presAssocID="{8A0D7B43-18A0-404F-A115-13B543A95460}" presName="sibTrans" presStyleLbl="sibTrans2D1" presStyleIdx="0" presStyleCnt="0"/>
      <dgm:spPr/>
    </dgm:pt>
    <dgm:pt modelId="{48FB99F7-2D77-4B6A-B2B8-337747234A5E}" type="pres">
      <dgm:prSet presAssocID="{7929A4F5-673E-4151-BE6C-D1C19C4C8C8B}" presName="compNode" presStyleCnt="0"/>
      <dgm:spPr/>
    </dgm:pt>
    <dgm:pt modelId="{F452AC90-E7F7-4094-BBA1-FF62DB12F7FD}" type="pres">
      <dgm:prSet presAssocID="{7929A4F5-673E-4151-BE6C-D1C19C4C8C8B}" presName="iconBgRect" presStyleLbl="bgShp" presStyleIdx="2" presStyleCnt="4"/>
      <dgm:spPr/>
    </dgm:pt>
    <dgm:pt modelId="{A851B16F-8894-4E84-AB79-5584EE3B840B}" type="pres">
      <dgm:prSet presAssocID="{7929A4F5-673E-4151-BE6C-D1C19C4C8C8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3C61B71C-5422-435F-BA8C-E5250CEF6D20}" type="pres">
      <dgm:prSet presAssocID="{7929A4F5-673E-4151-BE6C-D1C19C4C8C8B}" presName="spaceRect" presStyleCnt="0"/>
      <dgm:spPr/>
    </dgm:pt>
    <dgm:pt modelId="{D0A5D84C-7033-4AD5-B99F-0AF020744273}" type="pres">
      <dgm:prSet presAssocID="{7929A4F5-673E-4151-BE6C-D1C19C4C8C8B}" presName="textRect" presStyleLbl="revTx" presStyleIdx="2" presStyleCnt="4">
        <dgm:presLayoutVars>
          <dgm:chMax val="1"/>
          <dgm:chPref val="1"/>
        </dgm:presLayoutVars>
      </dgm:prSet>
      <dgm:spPr/>
    </dgm:pt>
    <dgm:pt modelId="{09F3103E-E24D-4D6F-A931-DB795DD0EEAC}" type="pres">
      <dgm:prSet presAssocID="{0346A35A-9947-49CA-9A5C-9F57586AF990}" presName="sibTrans" presStyleLbl="sibTrans2D1" presStyleIdx="0" presStyleCnt="0"/>
      <dgm:spPr/>
    </dgm:pt>
    <dgm:pt modelId="{1CADF2CF-FB24-4545-A75E-5B2DD230F124}" type="pres">
      <dgm:prSet presAssocID="{6D736D30-3E53-4BE2-AA71-5A22CA9C16E6}" presName="compNode" presStyleCnt="0"/>
      <dgm:spPr/>
    </dgm:pt>
    <dgm:pt modelId="{B6096FEB-72A4-4AAD-B58F-8CD21AF883EF}" type="pres">
      <dgm:prSet presAssocID="{6D736D30-3E53-4BE2-AA71-5A22CA9C16E6}" presName="iconBgRect" presStyleLbl="bgShp" presStyleIdx="3" presStyleCnt="4"/>
      <dgm:spPr/>
    </dgm:pt>
    <dgm:pt modelId="{4DC9EE97-6497-480D-9DBB-3B50A7FAE8B8}" type="pres">
      <dgm:prSet presAssocID="{6D736D30-3E53-4BE2-AA71-5A22CA9C16E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arm scene"/>
        </a:ext>
      </dgm:extLst>
    </dgm:pt>
    <dgm:pt modelId="{F4F88546-B953-4A9D-9889-97D95667E4AE}" type="pres">
      <dgm:prSet presAssocID="{6D736D30-3E53-4BE2-AA71-5A22CA9C16E6}" presName="spaceRect" presStyleCnt="0"/>
      <dgm:spPr/>
    </dgm:pt>
    <dgm:pt modelId="{F9C82D38-40DE-4B57-AD91-AD0D6C870E04}" type="pres">
      <dgm:prSet presAssocID="{6D736D30-3E53-4BE2-AA71-5A22CA9C16E6}" presName="textRect" presStyleLbl="revTx" presStyleIdx="3" presStyleCnt="4">
        <dgm:presLayoutVars>
          <dgm:chMax val="1"/>
          <dgm:chPref val="1"/>
        </dgm:presLayoutVars>
      </dgm:prSet>
      <dgm:spPr/>
    </dgm:pt>
  </dgm:ptLst>
  <dgm:cxnLst>
    <dgm:cxn modelId="{40AFA514-774F-4019-806F-FF840EE334C4}" type="presOf" srcId="{6D736D30-3E53-4BE2-AA71-5A22CA9C16E6}" destId="{F9C82D38-40DE-4B57-AD91-AD0D6C870E04}" srcOrd="0" destOrd="0" presId="urn:microsoft.com/office/officeart/2018/2/layout/IconCircleList"/>
    <dgm:cxn modelId="{A3FF471B-9D61-4F30-9021-F9DCE3BB7264}" srcId="{23E653F5-90AF-40E9-8A4E-4630C2936890}" destId="{6D736D30-3E53-4BE2-AA71-5A22CA9C16E6}" srcOrd="3" destOrd="0" parTransId="{5F76DE69-69ED-4766-89F8-FC6445D1FBCD}" sibTransId="{BD63AE26-8645-4B36-9BD5-76C8CAFD1A7A}"/>
    <dgm:cxn modelId="{BE1A942E-141E-470D-85AC-6BB6307C9378}" srcId="{23E653F5-90AF-40E9-8A4E-4630C2936890}" destId="{8FB562BE-BAF2-49E7-96F4-482F1DB6D608}" srcOrd="0" destOrd="0" parTransId="{385D0F1F-646D-4925-9113-0FBE5AFDBDEE}" sibTransId="{4DDA70A5-E634-41AA-A960-1F16E7FCB9F9}"/>
    <dgm:cxn modelId="{DFDE6D62-D62F-418E-A3B1-5AD453B7F62C}" srcId="{23E653F5-90AF-40E9-8A4E-4630C2936890}" destId="{F7AC0AA0-4506-4058-AF68-236A5272E499}" srcOrd="1" destOrd="0" parTransId="{B6186A63-95EC-477D-9453-2ED791E34461}" sibTransId="{8A0D7B43-18A0-404F-A115-13B543A95460}"/>
    <dgm:cxn modelId="{7F085465-E236-48F4-AC8A-C22D57EB9123}" type="presOf" srcId="{4DDA70A5-E634-41AA-A960-1F16E7FCB9F9}" destId="{72972296-F576-41F5-AD0F-D1C3CBDC0352}" srcOrd="0" destOrd="0" presId="urn:microsoft.com/office/officeart/2018/2/layout/IconCircleList"/>
    <dgm:cxn modelId="{11ED786D-6298-4213-8FEA-40F61AB90383}" type="presOf" srcId="{8FB562BE-BAF2-49E7-96F4-482F1DB6D608}" destId="{F3994FE5-196A-41DC-BE4B-C8CC4DD9E1A6}" srcOrd="0" destOrd="0" presId="urn:microsoft.com/office/officeart/2018/2/layout/IconCircleList"/>
    <dgm:cxn modelId="{ED99307E-5723-488A-9788-99FDF87BE81A}" type="presOf" srcId="{F7AC0AA0-4506-4058-AF68-236A5272E499}" destId="{62F18990-BFEF-4FB8-ABF8-B197338BD02A}" srcOrd="0" destOrd="0" presId="urn:microsoft.com/office/officeart/2018/2/layout/IconCircleList"/>
    <dgm:cxn modelId="{DCF91281-AE0C-429B-BC84-CAE9FB767F02}" type="presOf" srcId="{8A0D7B43-18A0-404F-A115-13B543A95460}" destId="{0E78E25B-5466-4A29-B532-DF48AAE8267E}" srcOrd="0" destOrd="0" presId="urn:microsoft.com/office/officeart/2018/2/layout/IconCircleList"/>
    <dgm:cxn modelId="{EA58CE9E-44B4-40BA-AF4F-89658EE81C12}" type="presOf" srcId="{0346A35A-9947-49CA-9A5C-9F57586AF990}" destId="{09F3103E-E24D-4D6F-A931-DB795DD0EEAC}" srcOrd="0" destOrd="0" presId="urn:microsoft.com/office/officeart/2018/2/layout/IconCircleList"/>
    <dgm:cxn modelId="{12973CB8-3CB5-494C-AB6E-C6CEBCCC5E4D}" type="presOf" srcId="{23E653F5-90AF-40E9-8A4E-4630C2936890}" destId="{47FBEEB1-1219-49F3-8DA6-EAA91FC67E46}" srcOrd="0" destOrd="0" presId="urn:microsoft.com/office/officeart/2018/2/layout/IconCircleList"/>
    <dgm:cxn modelId="{10B988C2-7BB4-4984-82F3-9E8421BE942D}" srcId="{23E653F5-90AF-40E9-8A4E-4630C2936890}" destId="{7929A4F5-673E-4151-BE6C-D1C19C4C8C8B}" srcOrd="2" destOrd="0" parTransId="{991B2B5B-9730-4FD8-8C81-62EF16201331}" sibTransId="{0346A35A-9947-49CA-9A5C-9F57586AF990}"/>
    <dgm:cxn modelId="{32EA26F2-8E3B-45F0-9ADA-5D4EBFCCDE1F}" type="presOf" srcId="{7929A4F5-673E-4151-BE6C-D1C19C4C8C8B}" destId="{D0A5D84C-7033-4AD5-B99F-0AF020744273}" srcOrd="0" destOrd="0" presId="urn:microsoft.com/office/officeart/2018/2/layout/IconCircleList"/>
    <dgm:cxn modelId="{14456C2D-C22C-4247-84F0-A8619919DE29}" type="presParOf" srcId="{47FBEEB1-1219-49F3-8DA6-EAA91FC67E46}" destId="{5E966509-5C27-4EA9-A81E-6E00111CC395}" srcOrd="0" destOrd="0" presId="urn:microsoft.com/office/officeart/2018/2/layout/IconCircleList"/>
    <dgm:cxn modelId="{AEC10419-2048-459E-A631-C5AD6D34D25F}" type="presParOf" srcId="{5E966509-5C27-4EA9-A81E-6E00111CC395}" destId="{FCC2D377-23B4-4C52-A663-B08ECF00B955}" srcOrd="0" destOrd="0" presId="urn:microsoft.com/office/officeart/2018/2/layout/IconCircleList"/>
    <dgm:cxn modelId="{6A4A6224-9B18-4240-8BE1-36036D9E6588}" type="presParOf" srcId="{FCC2D377-23B4-4C52-A663-B08ECF00B955}" destId="{A279C1EC-7B35-4572-868C-3FD338555164}" srcOrd="0" destOrd="0" presId="urn:microsoft.com/office/officeart/2018/2/layout/IconCircleList"/>
    <dgm:cxn modelId="{7293E21F-6BAB-462A-86EB-3E8A4E27AE4E}" type="presParOf" srcId="{FCC2D377-23B4-4C52-A663-B08ECF00B955}" destId="{2909ADCF-5A7A-4D2F-8267-7FEA0B17382F}" srcOrd="1" destOrd="0" presId="urn:microsoft.com/office/officeart/2018/2/layout/IconCircleList"/>
    <dgm:cxn modelId="{617C4F6E-0560-4794-BD74-B1364F19FC5B}" type="presParOf" srcId="{FCC2D377-23B4-4C52-A663-B08ECF00B955}" destId="{E5FDA45D-2BD7-4CC9-882E-25CD51B4DEB4}" srcOrd="2" destOrd="0" presId="urn:microsoft.com/office/officeart/2018/2/layout/IconCircleList"/>
    <dgm:cxn modelId="{02B817FB-C186-48F1-8C4C-9D22DCC232ED}" type="presParOf" srcId="{FCC2D377-23B4-4C52-A663-B08ECF00B955}" destId="{F3994FE5-196A-41DC-BE4B-C8CC4DD9E1A6}" srcOrd="3" destOrd="0" presId="urn:microsoft.com/office/officeart/2018/2/layout/IconCircleList"/>
    <dgm:cxn modelId="{37FF09AA-A87E-4D7B-9B0E-E4123038B1BB}" type="presParOf" srcId="{5E966509-5C27-4EA9-A81E-6E00111CC395}" destId="{72972296-F576-41F5-AD0F-D1C3CBDC0352}" srcOrd="1" destOrd="0" presId="urn:microsoft.com/office/officeart/2018/2/layout/IconCircleList"/>
    <dgm:cxn modelId="{9E001ACB-22D0-4712-B93E-AA3ABD83806F}" type="presParOf" srcId="{5E966509-5C27-4EA9-A81E-6E00111CC395}" destId="{D5B672BA-26EB-4A92-A7E0-89D92AE9D8C8}" srcOrd="2" destOrd="0" presId="urn:microsoft.com/office/officeart/2018/2/layout/IconCircleList"/>
    <dgm:cxn modelId="{0B4B956D-B822-44D9-B623-DB128891ABB6}" type="presParOf" srcId="{D5B672BA-26EB-4A92-A7E0-89D92AE9D8C8}" destId="{FD33AA23-583C-4F09-987A-58D4BF197B30}" srcOrd="0" destOrd="0" presId="urn:microsoft.com/office/officeart/2018/2/layout/IconCircleList"/>
    <dgm:cxn modelId="{813B420D-D375-49CE-9EAE-E398D989ACC5}" type="presParOf" srcId="{D5B672BA-26EB-4A92-A7E0-89D92AE9D8C8}" destId="{3A93C3B1-C069-4567-8566-3725223CA366}" srcOrd="1" destOrd="0" presId="urn:microsoft.com/office/officeart/2018/2/layout/IconCircleList"/>
    <dgm:cxn modelId="{C8F9EB00-2393-4521-AB48-D1AFBFD067CA}" type="presParOf" srcId="{D5B672BA-26EB-4A92-A7E0-89D92AE9D8C8}" destId="{361122D8-A61F-4B8F-BA39-E64C93472C55}" srcOrd="2" destOrd="0" presId="urn:microsoft.com/office/officeart/2018/2/layout/IconCircleList"/>
    <dgm:cxn modelId="{1900BC15-9F42-48AC-8B81-E9C34BE35462}" type="presParOf" srcId="{D5B672BA-26EB-4A92-A7E0-89D92AE9D8C8}" destId="{62F18990-BFEF-4FB8-ABF8-B197338BD02A}" srcOrd="3" destOrd="0" presId="urn:microsoft.com/office/officeart/2018/2/layout/IconCircleList"/>
    <dgm:cxn modelId="{92E2BF28-B59D-4360-823F-0CF3B00FC774}" type="presParOf" srcId="{5E966509-5C27-4EA9-A81E-6E00111CC395}" destId="{0E78E25B-5466-4A29-B532-DF48AAE8267E}" srcOrd="3" destOrd="0" presId="urn:microsoft.com/office/officeart/2018/2/layout/IconCircleList"/>
    <dgm:cxn modelId="{90CBEE0E-7909-4E18-B9A8-0EFBC4349549}" type="presParOf" srcId="{5E966509-5C27-4EA9-A81E-6E00111CC395}" destId="{48FB99F7-2D77-4B6A-B2B8-337747234A5E}" srcOrd="4" destOrd="0" presId="urn:microsoft.com/office/officeart/2018/2/layout/IconCircleList"/>
    <dgm:cxn modelId="{950F6117-B369-49CD-9B72-3E965888AA3B}" type="presParOf" srcId="{48FB99F7-2D77-4B6A-B2B8-337747234A5E}" destId="{F452AC90-E7F7-4094-BBA1-FF62DB12F7FD}" srcOrd="0" destOrd="0" presId="urn:microsoft.com/office/officeart/2018/2/layout/IconCircleList"/>
    <dgm:cxn modelId="{013AB036-C5FB-4098-8B25-478BE81B674F}" type="presParOf" srcId="{48FB99F7-2D77-4B6A-B2B8-337747234A5E}" destId="{A851B16F-8894-4E84-AB79-5584EE3B840B}" srcOrd="1" destOrd="0" presId="urn:microsoft.com/office/officeart/2018/2/layout/IconCircleList"/>
    <dgm:cxn modelId="{A40C2B29-001A-4E3F-8788-1C775BABD4BC}" type="presParOf" srcId="{48FB99F7-2D77-4B6A-B2B8-337747234A5E}" destId="{3C61B71C-5422-435F-BA8C-E5250CEF6D20}" srcOrd="2" destOrd="0" presId="urn:microsoft.com/office/officeart/2018/2/layout/IconCircleList"/>
    <dgm:cxn modelId="{5D706A7D-1AB5-41F0-90E2-0E018D842C82}" type="presParOf" srcId="{48FB99F7-2D77-4B6A-B2B8-337747234A5E}" destId="{D0A5D84C-7033-4AD5-B99F-0AF020744273}" srcOrd="3" destOrd="0" presId="urn:microsoft.com/office/officeart/2018/2/layout/IconCircleList"/>
    <dgm:cxn modelId="{CF6F5B6C-CBEA-4E5F-AC7D-AC95CEBEA45E}" type="presParOf" srcId="{5E966509-5C27-4EA9-A81E-6E00111CC395}" destId="{09F3103E-E24D-4D6F-A931-DB795DD0EEAC}" srcOrd="5" destOrd="0" presId="urn:microsoft.com/office/officeart/2018/2/layout/IconCircleList"/>
    <dgm:cxn modelId="{9989D7D5-C235-4528-85DD-0EA87104CC90}" type="presParOf" srcId="{5E966509-5C27-4EA9-A81E-6E00111CC395}" destId="{1CADF2CF-FB24-4545-A75E-5B2DD230F124}" srcOrd="6" destOrd="0" presId="urn:microsoft.com/office/officeart/2018/2/layout/IconCircleList"/>
    <dgm:cxn modelId="{9067B53E-5069-4513-9DF8-AEC1F39826D8}" type="presParOf" srcId="{1CADF2CF-FB24-4545-A75E-5B2DD230F124}" destId="{B6096FEB-72A4-4AAD-B58F-8CD21AF883EF}" srcOrd="0" destOrd="0" presId="urn:microsoft.com/office/officeart/2018/2/layout/IconCircleList"/>
    <dgm:cxn modelId="{7E1B3BD0-2589-40AF-8BB8-2FB3836DDCF1}" type="presParOf" srcId="{1CADF2CF-FB24-4545-A75E-5B2DD230F124}" destId="{4DC9EE97-6497-480D-9DBB-3B50A7FAE8B8}" srcOrd="1" destOrd="0" presId="urn:microsoft.com/office/officeart/2018/2/layout/IconCircleList"/>
    <dgm:cxn modelId="{13FC1B5E-A1EB-471B-9194-488B7247C7F1}" type="presParOf" srcId="{1CADF2CF-FB24-4545-A75E-5B2DD230F124}" destId="{F4F88546-B953-4A9D-9889-97D95667E4AE}" srcOrd="2" destOrd="0" presId="urn:microsoft.com/office/officeart/2018/2/layout/IconCircleList"/>
    <dgm:cxn modelId="{F9B27D03-ED8F-46BF-9910-7E4F839F9BB8}" type="presParOf" srcId="{1CADF2CF-FB24-4545-A75E-5B2DD230F124}" destId="{F9C82D38-40DE-4B57-AD91-AD0D6C870E0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4C6EC3-511F-441C-BE24-7ACAC098E7A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6183EF0-0260-4428-BB0F-F20EEC5B2B27}">
      <dgm:prSet custT="1"/>
      <dgm:spPr/>
      <dgm:t>
        <a:bodyPr/>
        <a:lstStyle/>
        <a:p>
          <a:pPr algn="just"/>
          <a:r>
            <a:rPr lang="lo-LA" sz="1600" dirty="0">
              <a:latin typeface="Phetsarath OT" panose="02000500000000020004" pitchFamily="2" charset="0"/>
              <a:cs typeface="Phetsarath OT" panose="02000500000000020004" pitchFamily="2" charset="0"/>
            </a:rPr>
            <a:t>ອົງປະກອບມີດັ່ງນີ້: (1) ແກ້ໄຂບັນຫາໂດຍກົງຂອງການຂາດສານອາຫານ (ທັນທີ)</a:t>
          </a:r>
          <a:r>
            <a:rPr lang="en-US" sz="1600" dirty="0">
              <a:latin typeface="Phetsarath OT" panose="02000500000000020004" pitchFamily="2" charset="0"/>
              <a:cs typeface="Phetsarath OT" panose="02000500000000020004" pitchFamily="2" charset="0"/>
            </a:rPr>
            <a:t>, (</a:t>
          </a:r>
          <a:r>
            <a:rPr lang="lo-LA" sz="1600" dirty="0">
              <a:latin typeface="Phetsarath OT" panose="02000500000000020004" pitchFamily="2" charset="0"/>
              <a:cs typeface="Phetsarath OT" panose="02000500000000020004" pitchFamily="2" charset="0"/>
            </a:rPr>
            <a:t>2) ແກ້ໄຂບັນຫາທາງອ້ອມ (ຕົ້ນຕໍ) ຂອງການຂາດສານອາຫານ ແລະ (3) ແກ້ໄຂສາເຫດ ພື້ນຖານຂອງການຂາດສານອາຫານ</a:t>
          </a:r>
          <a:r>
            <a:rPr lang="en-US" sz="1600" dirty="0">
              <a:latin typeface="Phetsarath OT" panose="02000500000000020004" pitchFamily="2" charset="0"/>
              <a:cs typeface="Phetsarath OT" panose="02000500000000020004" pitchFamily="2" charset="0"/>
            </a:rPr>
            <a:t>, </a:t>
          </a:r>
          <a:r>
            <a:rPr lang="lo-LA" sz="1600" dirty="0">
              <a:latin typeface="Phetsarath OT" panose="02000500000000020004" pitchFamily="2" charset="0"/>
              <a:cs typeface="Phetsarath OT" panose="02000500000000020004" pitchFamily="2" charset="0"/>
            </a:rPr>
            <a:t>ສ້າງສະພາບແວດລ້ອມທີ່ເອື້ອອຳນວຍ</a:t>
          </a:r>
          <a:r>
            <a:rPr lang="en-US" sz="1600" dirty="0">
              <a:latin typeface="Phetsarath OT" panose="02000500000000020004" pitchFamily="2" charset="0"/>
              <a:cs typeface="Phetsarath OT" panose="02000500000000020004" pitchFamily="2" charset="0"/>
            </a:rPr>
            <a:t>, </a:t>
          </a:r>
          <a:r>
            <a:rPr lang="lo-LA" sz="1600" dirty="0">
              <a:latin typeface="Phetsarath OT" panose="02000500000000020004" pitchFamily="2" charset="0"/>
              <a:cs typeface="Phetsarath OT" panose="02000500000000020004" pitchFamily="2" charset="0"/>
            </a:rPr>
            <a:t>ແລະສົ່ງເສີມການປະຕິບັດວຽກງານຂອງຫຼາຍຂະແໜງການ</a:t>
          </a:r>
          <a:endParaRPr lang="en-US" sz="1600" dirty="0">
            <a:latin typeface="Phetsarath OT" panose="02000500000000020004" pitchFamily="2" charset="0"/>
            <a:cs typeface="Phetsarath OT" panose="02000500000000020004" pitchFamily="2" charset="0"/>
          </a:endParaRPr>
        </a:p>
      </dgm:t>
    </dgm:pt>
    <dgm:pt modelId="{CAA18506-F2AE-4D42-A96D-53DDE4ADB630}" type="parTrans" cxnId="{BD33ADC1-070C-4E66-967E-5089F3575B43}">
      <dgm:prSet/>
      <dgm:spPr/>
      <dgm:t>
        <a:bodyPr/>
        <a:lstStyle/>
        <a:p>
          <a:endParaRPr lang="en-US"/>
        </a:p>
      </dgm:t>
    </dgm:pt>
    <dgm:pt modelId="{F4061482-7115-416B-8EB2-068CBD1F635A}" type="sibTrans" cxnId="{BD33ADC1-070C-4E66-967E-5089F3575B43}">
      <dgm:prSet/>
      <dgm:spPr/>
      <dgm:t>
        <a:bodyPr/>
        <a:lstStyle/>
        <a:p>
          <a:endParaRPr lang="en-US"/>
        </a:p>
      </dgm:t>
    </dgm:pt>
    <dgm:pt modelId="{BE171937-B37F-4BDD-A84B-C2FDD4E35EC5}">
      <dgm:prSet custT="1"/>
      <dgm:spPr/>
      <dgm:t>
        <a:bodyPr/>
        <a:lstStyle/>
        <a:p>
          <a:pPr algn="just"/>
          <a:r>
            <a:rPr lang="lo-LA" sz="1200" b="1" dirty="0">
              <a:latin typeface="Phetsarath OT" panose="02000500000000020004" pitchFamily="2" charset="0"/>
              <a:cs typeface="Phetsarath OT" panose="02000500000000020004" pitchFamily="2" charset="0"/>
            </a:rPr>
            <a:t>ຈຸດປະສົງຍຸດທະສາດປະກອບດ້ວຍ</a:t>
          </a:r>
          <a:r>
            <a:rPr lang="lo-LA" sz="1200" dirty="0">
              <a:latin typeface="Phetsarath OT" panose="02000500000000020004" pitchFamily="2" charset="0"/>
              <a:cs typeface="Phetsarath OT" panose="02000500000000020004" pitchFamily="2" charset="0"/>
            </a:rPr>
            <a:t>: (</a:t>
          </a:r>
          <a:r>
            <a:rPr lang="th-TH" sz="1200" dirty="0">
              <a:latin typeface="Phetsarath OT" panose="02000500000000020004" pitchFamily="2" charset="0"/>
              <a:cs typeface="Phetsarath OT" panose="02000500000000020004" pitchFamily="2" charset="0"/>
            </a:rPr>
            <a:t>1) </a:t>
          </a:r>
          <a:r>
            <a:rPr lang="lo-LA" sz="1200" dirty="0">
              <a:latin typeface="Phetsarath OT" panose="02000500000000020004" pitchFamily="2" charset="0"/>
              <a:cs typeface="Phetsarath OT" panose="02000500000000020004" pitchFamily="2" charset="0"/>
            </a:rPr>
            <a:t>ປັບປຸງການບໍລິໂພກອາຫານ</a:t>
          </a:r>
          <a:r>
            <a:rPr lang="en-US" sz="1200" dirty="0">
              <a:latin typeface="Phetsarath OT" panose="02000500000000020004" pitchFamily="2" charset="0"/>
              <a:cs typeface="Phetsarath OT" panose="02000500000000020004" pitchFamily="2" charset="0"/>
            </a:rPr>
            <a:t>, (</a:t>
          </a:r>
          <a:r>
            <a:rPr lang="th-TH" sz="1200" dirty="0">
              <a:latin typeface="Phetsarath OT" panose="02000500000000020004" pitchFamily="2" charset="0"/>
              <a:cs typeface="Phetsarath OT" panose="02000500000000020004" pitchFamily="2" charset="0"/>
            </a:rPr>
            <a:t>2) </a:t>
          </a:r>
          <a:r>
            <a:rPr lang="lo-LA" sz="1200" dirty="0">
              <a:latin typeface="Phetsarath OT" panose="02000500000000020004" pitchFamily="2" charset="0"/>
              <a:cs typeface="Phetsarath OT" panose="02000500000000020004" pitchFamily="2" charset="0"/>
            </a:rPr>
            <a:t>ປັບປຸງນໍ້າ ແລະ ສຸຂາພິບານ</a:t>
          </a:r>
          <a:r>
            <a:rPr lang="en-US" sz="1200" dirty="0">
              <a:latin typeface="Phetsarath OT" panose="02000500000000020004" pitchFamily="2" charset="0"/>
              <a:cs typeface="Phetsarath OT" panose="02000500000000020004" pitchFamily="2" charset="0"/>
            </a:rPr>
            <a:t>,</a:t>
          </a:r>
          <a:r>
            <a:rPr lang="lo-LA" sz="1200" dirty="0">
              <a:latin typeface="Phetsarath OT" panose="02000500000000020004" pitchFamily="2" charset="0"/>
              <a:cs typeface="Phetsarath OT" panose="02000500000000020004" pitchFamily="2" charset="0"/>
            </a:rPr>
            <a:t>ສົ່ງເສີມການອະນາໄມ, ກັນແລະຄວມຄຸມພະຍາດ </a:t>
          </a:r>
          <a:r>
            <a:rPr lang="en-US" sz="1200" dirty="0">
              <a:latin typeface="Phetsarath OT" panose="02000500000000020004" pitchFamily="2" charset="0"/>
              <a:cs typeface="Phetsarath OT" panose="02000500000000020004" pitchFamily="2" charset="0"/>
            </a:rPr>
            <a:t> (</a:t>
          </a:r>
          <a:r>
            <a:rPr lang="th-TH" sz="1200" dirty="0">
              <a:latin typeface="Phetsarath OT" panose="02000500000000020004" pitchFamily="2" charset="0"/>
              <a:cs typeface="Phetsarath OT" panose="02000500000000020004" pitchFamily="2" charset="0"/>
            </a:rPr>
            <a:t>3) </a:t>
          </a:r>
          <a:r>
            <a:rPr lang="lo-LA" sz="1200" dirty="0">
              <a:latin typeface="Phetsarath OT" panose="02000500000000020004" pitchFamily="2" charset="0"/>
              <a:cs typeface="Phetsarath OT" panose="02000500000000020004" pitchFamily="2" charset="0"/>
            </a:rPr>
            <a:t>ເພີ່ມການມີແລະເຂົ້າເຖິງອາຫານທີ່ມີຄຸນຄ່າທາງໂພຊະນາການ</a:t>
          </a:r>
          <a:r>
            <a:rPr lang="en-US" sz="1200" dirty="0">
              <a:latin typeface="Phetsarath OT" panose="02000500000000020004" pitchFamily="2" charset="0"/>
              <a:cs typeface="Phetsarath OT" panose="02000500000000020004" pitchFamily="2" charset="0"/>
            </a:rPr>
            <a:t>, (</a:t>
          </a:r>
          <a:r>
            <a:rPr lang="th-TH" sz="1200" dirty="0">
              <a:latin typeface="Phetsarath OT" panose="02000500000000020004" pitchFamily="2" charset="0"/>
              <a:cs typeface="Phetsarath OT" panose="02000500000000020004" pitchFamily="2" charset="0"/>
            </a:rPr>
            <a:t>4) </a:t>
          </a:r>
          <a:r>
            <a:rPr lang="lo-LA" sz="1200" dirty="0">
              <a:latin typeface="Phetsarath OT" panose="02000500000000020004" pitchFamily="2" charset="0"/>
              <a:cs typeface="Phetsarath OT" panose="02000500000000020004" pitchFamily="2" charset="0"/>
            </a:rPr>
            <a:t>ປັບປຸງຄວາມຮູ້ ແລະ ພຶດຕິກຳຂອງເດັກນ້ອຍ ແລະໄວໜຸ່ມກ່ຽວກັບອາຫານທີ່ມີຄຸນຄ່າທາງດ້ານໂພຊະນາການ</a:t>
          </a:r>
          <a:r>
            <a:rPr lang="en-US" sz="1200" dirty="0">
              <a:latin typeface="Phetsarath OT" panose="02000500000000020004" pitchFamily="2" charset="0"/>
              <a:cs typeface="Phetsarath OT" panose="02000500000000020004" pitchFamily="2" charset="0"/>
            </a:rPr>
            <a:t>, (</a:t>
          </a:r>
          <a:r>
            <a:rPr lang="th-TH" sz="1200" dirty="0">
              <a:latin typeface="Phetsarath OT" panose="02000500000000020004" pitchFamily="2" charset="0"/>
              <a:cs typeface="Phetsarath OT" panose="02000500000000020004" pitchFamily="2" charset="0"/>
            </a:rPr>
            <a:t>5) </a:t>
          </a:r>
          <a:r>
            <a:rPr lang="lo-LA" sz="1200" dirty="0">
              <a:latin typeface="Phetsarath OT" panose="02000500000000020004" pitchFamily="2" charset="0"/>
              <a:cs typeface="Phetsarath OT" panose="02000500000000020004" pitchFamily="2" charset="0"/>
            </a:rPr>
            <a:t>ປັບປຸງ ສຸຂະພາບ ແມ່ແລະເດັກ</a:t>
          </a:r>
          <a:r>
            <a:rPr lang="en-US" sz="1200" dirty="0">
              <a:latin typeface="Phetsarath OT" panose="02000500000000020004" pitchFamily="2" charset="0"/>
              <a:cs typeface="Phetsarath OT" panose="02000500000000020004" pitchFamily="2" charset="0"/>
            </a:rPr>
            <a:t>, (</a:t>
          </a:r>
          <a:r>
            <a:rPr lang="th-TH" sz="1200" dirty="0">
              <a:latin typeface="Phetsarath OT" panose="02000500000000020004" pitchFamily="2" charset="0"/>
              <a:cs typeface="Phetsarath OT" panose="02000500000000020004" pitchFamily="2" charset="0"/>
            </a:rPr>
            <a:t>6) </a:t>
          </a:r>
          <a:r>
            <a:rPr lang="lo-LA" sz="1200" dirty="0">
              <a:latin typeface="Phetsarath OT" panose="02000500000000020004" pitchFamily="2" charset="0"/>
              <a:cs typeface="Phetsarath OT" panose="02000500000000020004" pitchFamily="2" charset="0"/>
            </a:rPr>
            <a:t>ສ້າງຄວາມເຂັ້ມແຂງໃຫ້ແກ່ອົງກອນ</a:t>
          </a:r>
          <a:r>
            <a:rPr lang="en-US" sz="1200" dirty="0">
              <a:latin typeface="Phetsarath OT" panose="02000500000000020004" pitchFamily="2" charset="0"/>
              <a:cs typeface="Phetsarath OT" panose="02000500000000020004" pitchFamily="2" charset="0"/>
            </a:rPr>
            <a:t>, </a:t>
          </a:r>
          <a:r>
            <a:rPr lang="lo-LA" sz="1200" dirty="0">
              <a:latin typeface="Phetsarath OT" panose="02000500000000020004" pitchFamily="2" charset="0"/>
              <a:cs typeface="Phetsarath OT" panose="02000500000000020004" pitchFamily="2" charset="0"/>
            </a:rPr>
            <a:t>ການປົກຄອງ</a:t>
          </a:r>
          <a:r>
            <a:rPr lang="en-US" sz="1200" dirty="0">
              <a:latin typeface="Phetsarath OT" panose="02000500000000020004" pitchFamily="2" charset="0"/>
              <a:cs typeface="Phetsarath OT" panose="02000500000000020004" pitchFamily="2" charset="0"/>
            </a:rPr>
            <a:t>, </a:t>
          </a:r>
          <a:r>
            <a:rPr lang="lo-LA" sz="1200" dirty="0">
              <a:latin typeface="Phetsarath OT" panose="02000500000000020004" pitchFamily="2" charset="0"/>
              <a:cs typeface="Phetsarath OT" panose="02000500000000020004" pitchFamily="2" charset="0"/>
            </a:rPr>
            <a:t>ການຄຸ້ມຄອງ ແລະ ການປະສານງານ</a:t>
          </a:r>
          <a:r>
            <a:rPr lang="en-US" sz="1200" dirty="0">
              <a:latin typeface="Phetsarath OT" panose="02000500000000020004" pitchFamily="2" charset="0"/>
              <a:cs typeface="Phetsarath OT" panose="02000500000000020004" pitchFamily="2" charset="0"/>
            </a:rPr>
            <a:t>, (</a:t>
          </a:r>
          <a:r>
            <a:rPr lang="th-TH" sz="1200" dirty="0">
              <a:latin typeface="Phetsarath OT" panose="02000500000000020004" pitchFamily="2" charset="0"/>
              <a:cs typeface="Phetsarath OT" panose="02000500000000020004" pitchFamily="2" charset="0"/>
            </a:rPr>
            <a:t>7) </a:t>
          </a:r>
          <a:r>
            <a:rPr lang="lo-LA" sz="1200" dirty="0">
              <a:latin typeface="Phetsarath OT" panose="02000500000000020004" pitchFamily="2" charset="0"/>
              <a:cs typeface="Phetsarath OT" panose="02000500000000020004" pitchFamily="2" charset="0"/>
            </a:rPr>
            <a:t>ສ້າງຄວາມເຂັ້ມແຂງໃຫ້ແກ່ຊັບພະຍາກອນມະນຸດ</a:t>
          </a:r>
          <a:r>
            <a:rPr lang="en-US" sz="1200" dirty="0">
              <a:latin typeface="Phetsarath OT" panose="02000500000000020004" pitchFamily="2" charset="0"/>
              <a:cs typeface="Phetsarath OT" panose="02000500000000020004" pitchFamily="2" charset="0"/>
            </a:rPr>
            <a:t>, (</a:t>
          </a:r>
          <a:r>
            <a:rPr lang="th-TH" sz="1200" dirty="0">
              <a:latin typeface="Phetsarath OT" panose="02000500000000020004" pitchFamily="2" charset="0"/>
              <a:cs typeface="Phetsarath OT" panose="02000500000000020004" pitchFamily="2" charset="0"/>
            </a:rPr>
            <a:t>8) </a:t>
          </a:r>
          <a:r>
            <a:rPr lang="lo-LA" sz="1200" dirty="0">
              <a:latin typeface="Phetsarath OT" panose="02000500000000020004" pitchFamily="2" charset="0"/>
              <a:cs typeface="Phetsarath OT" panose="02000500000000020004" pitchFamily="2" charset="0"/>
            </a:rPr>
            <a:t>ປັບປຸງລະບົບການບໍລິການສຸຂະພາບໃຫ້ແກ່ຊຸມຊົນ</a:t>
          </a:r>
          <a:r>
            <a:rPr lang="en-US" sz="1200" dirty="0">
              <a:latin typeface="Phetsarath OT" panose="02000500000000020004" pitchFamily="2" charset="0"/>
              <a:cs typeface="Phetsarath OT" panose="02000500000000020004" pitchFamily="2" charset="0"/>
            </a:rPr>
            <a:t>, (</a:t>
          </a:r>
          <a:r>
            <a:rPr lang="th-TH" sz="1200" dirty="0">
              <a:latin typeface="Phetsarath OT" panose="02000500000000020004" pitchFamily="2" charset="0"/>
              <a:cs typeface="Phetsarath OT" panose="02000500000000020004" pitchFamily="2" charset="0"/>
            </a:rPr>
            <a:t>9) </a:t>
          </a:r>
          <a:r>
            <a:rPr lang="lo-LA" sz="1200" dirty="0">
              <a:latin typeface="Phetsarath OT" panose="02000500000000020004" pitchFamily="2" charset="0"/>
              <a:cs typeface="Phetsarath OT" panose="02000500000000020004" pitchFamily="2" charset="0"/>
            </a:rPr>
            <a:t>ປັບປຸງການຄຸ້ມຄອງຂໍ້ມູນຂ່າວສານແລະການ ນຳ ໃຊ້ຂໍ້ມູນຫຼັກຖານໃນການຕັດສິນໃຈ</a:t>
          </a:r>
          <a:r>
            <a:rPr lang="en-US" sz="1200" dirty="0">
              <a:latin typeface="Phetsarath OT" panose="02000500000000020004" pitchFamily="2" charset="0"/>
              <a:cs typeface="Phetsarath OT" panose="02000500000000020004" pitchFamily="2" charset="0"/>
            </a:rPr>
            <a:t>, (</a:t>
          </a:r>
          <a:r>
            <a:rPr lang="th-TH" sz="1200" dirty="0">
              <a:latin typeface="Phetsarath OT" panose="02000500000000020004" pitchFamily="2" charset="0"/>
              <a:cs typeface="Phetsarath OT" panose="02000500000000020004" pitchFamily="2" charset="0"/>
            </a:rPr>
            <a:t>10) </a:t>
          </a:r>
          <a:r>
            <a:rPr lang="lo-LA" sz="1200" dirty="0">
              <a:latin typeface="Phetsarath OT" panose="02000500000000020004" pitchFamily="2" charset="0"/>
              <a:cs typeface="Phetsarath OT" panose="02000500000000020004" pitchFamily="2" charset="0"/>
            </a:rPr>
            <a:t>ປັບປຸງການຄຸ້ມຄອງທາງດ້ານການເງິນ ແລະ ເພີ່ມການລົງທຶນ</a:t>
          </a:r>
          <a:r>
            <a:rPr lang="en-US" sz="1200" dirty="0">
              <a:latin typeface="Phetsarath OT" panose="02000500000000020004" pitchFamily="2" charset="0"/>
              <a:cs typeface="Phetsarath OT" panose="02000500000000020004" pitchFamily="2" charset="0"/>
            </a:rPr>
            <a:t>, (</a:t>
          </a:r>
          <a:r>
            <a:rPr lang="th-TH" sz="1200" dirty="0">
              <a:latin typeface="Phetsarath OT" panose="02000500000000020004" pitchFamily="2" charset="0"/>
              <a:cs typeface="Phetsarath OT" panose="02000500000000020004" pitchFamily="2" charset="0"/>
            </a:rPr>
            <a:t>11) </a:t>
          </a:r>
          <a:r>
            <a:rPr lang="lo-LA" sz="1200" dirty="0">
              <a:latin typeface="Phetsarath OT" panose="02000500000000020004" pitchFamily="2" charset="0"/>
              <a:cs typeface="Phetsarath OT" panose="02000500000000020004" pitchFamily="2" charset="0"/>
            </a:rPr>
            <a:t>ຮັບປະກັນຄວາມກຽມພ້ອມ ແລະ ການຕອບໂຕ້ຕໍ່ໄພພິບັດ ແລະ ເຫດການສຸກເສີນ ແລະ ການປ້ອງກັນສັງຄົມ (</a:t>
          </a:r>
          <a:r>
            <a:rPr lang="th-TH" sz="1200" dirty="0">
              <a:latin typeface="Phetsarath OT" panose="02000500000000020004" pitchFamily="2" charset="0"/>
              <a:cs typeface="Phetsarath OT" panose="02000500000000020004" pitchFamily="2" charset="0"/>
            </a:rPr>
            <a:t>12) </a:t>
          </a:r>
          <a:r>
            <a:rPr lang="lo-LA" sz="1200" dirty="0">
              <a:latin typeface="Phetsarath OT" panose="02000500000000020004" pitchFamily="2" charset="0"/>
              <a:cs typeface="Phetsarath OT" panose="02000500000000020004" pitchFamily="2" charset="0"/>
            </a:rPr>
            <a:t>ເພີ່ມທະວີວຽກງານການສື່ສານເພື່ອປ່ຽນແປງພຶດຕິກຳ ແລະ ຄວາມເຄີຍຊິນສັງຄົມດ້ານໂພຊະນາການ</a:t>
          </a:r>
          <a:r>
            <a:rPr lang="en-US" sz="1200" dirty="0">
              <a:latin typeface="Phetsarath OT" panose="02000500000000020004" pitchFamily="2" charset="0"/>
              <a:cs typeface="Phetsarath OT" panose="02000500000000020004" pitchFamily="2" charset="0"/>
            </a:rPr>
            <a:t>, </a:t>
          </a:r>
          <a:r>
            <a:rPr lang="lo-LA" sz="1200" dirty="0">
              <a:latin typeface="Phetsarath OT" panose="02000500000000020004" pitchFamily="2" charset="0"/>
              <a:cs typeface="Phetsarath OT" panose="02000500000000020004" pitchFamily="2" charset="0"/>
            </a:rPr>
            <a:t>ແລະ (</a:t>
          </a:r>
          <a:r>
            <a:rPr lang="th-TH" sz="1200" dirty="0">
              <a:latin typeface="Phetsarath OT" panose="02000500000000020004" pitchFamily="2" charset="0"/>
              <a:cs typeface="Phetsarath OT" panose="02000500000000020004" pitchFamily="2" charset="0"/>
            </a:rPr>
            <a:t>13) </a:t>
          </a:r>
          <a:r>
            <a:rPr lang="lo-LA" sz="1200" dirty="0">
              <a:latin typeface="Phetsarath OT" panose="02000500000000020004" pitchFamily="2" charset="0"/>
              <a:cs typeface="Phetsarath OT" panose="02000500000000020004" pitchFamily="2" charset="0"/>
            </a:rPr>
            <a:t>ສົ່ງເສີມຄວາມສະ ເໝີ ພາບລະຫວ່າງຍິງ - ຊາຍ.</a:t>
          </a:r>
          <a:endParaRPr lang="en-US" sz="1200" dirty="0">
            <a:latin typeface="Phetsarath OT" panose="02000500000000020004" pitchFamily="2" charset="0"/>
            <a:cs typeface="Phetsarath OT" panose="02000500000000020004" pitchFamily="2" charset="0"/>
          </a:endParaRPr>
        </a:p>
      </dgm:t>
    </dgm:pt>
    <dgm:pt modelId="{560D61CC-77AB-4785-8E3C-BC2F53016ED4}" type="parTrans" cxnId="{9D820336-898A-4469-9514-E303E9DE208A}">
      <dgm:prSet/>
      <dgm:spPr/>
      <dgm:t>
        <a:bodyPr/>
        <a:lstStyle/>
        <a:p>
          <a:endParaRPr lang="en-US"/>
        </a:p>
      </dgm:t>
    </dgm:pt>
    <dgm:pt modelId="{5A06C478-0FF5-4FEE-A0DA-23ACD471A2E3}" type="sibTrans" cxnId="{9D820336-898A-4469-9514-E303E9DE208A}">
      <dgm:prSet/>
      <dgm:spPr/>
      <dgm:t>
        <a:bodyPr/>
        <a:lstStyle/>
        <a:p>
          <a:endParaRPr lang="en-US"/>
        </a:p>
      </dgm:t>
    </dgm:pt>
    <dgm:pt modelId="{8463938D-B432-40CE-9401-0F5D5B501226}">
      <dgm:prSet custT="1"/>
      <dgm:spPr/>
      <dgm:t>
        <a:bodyPr/>
        <a:lstStyle/>
        <a:p>
          <a:pPr algn="just"/>
          <a:r>
            <a:rPr lang="en-US" sz="1600" b="1" i="0" baseline="0" dirty="0" err="1">
              <a:latin typeface="Phetsarath OT" panose="02000500000000020004" pitchFamily="2" charset="0"/>
              <a:cs typeface="Phetsarath OT" panose="02000500000000020004" pitchFamily="2" charset="0"/>
            </a:rPr>
            <a:t>ກອບຍຸດທະສາດ</a:t>
          </a:r>
          <a:r>
            <a:rPr lang="en-US" sz="1600" b="1" i="0" baseline="0" dirty="0"/>
            <a:t> : </a:t>
          </a:r>
          <a:r>
            <a:rPr lang="lo-LA" sz="1600" dirty="0">
              <a:latin typeface="Phetsarath OT" panose="02000500000000020004" pitchFamily="2" charset="0"/>
              <a:cs typeface="Phetsarath OT" panose="02000500000000020004" pitchFamily="2" charset="0"/>
            </a:rPr>
            <a:t>ກອບຍຸດທະສາດປະກອບດ້ວຍ 3 ອົງປະກອບ</a:t>
          </a:r>
          <a:r>
            <a:rPr lang="en-US" sz="1600" dirty="0">
              <a:latin typeface="Phetsarath OT" panose="02000500000000020004" pitchFamily="2" charset="0"/>
              <a:cs typeface="Phetsarath OT" panose="02000500000000020004" pitchFamily="2" charset="0"/>
            </a:rPr>
            <a:t>, </a:t>
          </a:r>
          <a:r>
            <a:rPr lang="lo-LA" sz="1600" dirty="0">
              <a:latin typeface="Phetsarath OT" panose="02000500000000020004" pitchFamily="2" charset="0"/>
              <a:cs typeface="Phetsarath OT" panose="02000500000000020004" pitchFamily="2" charset="0"/>
            </a:rPr>
            <a:t>13 ຈຸດປະສົງຍຸດທະສາດ</a:t>
          </a:r>
          <a:r>
            <a:rPr lang="en-US" sz="1600" dirty="0">
              <a:latin typeface="Phetsarath OT" panose="02000500000000020004" pitchFamily="2" charset="0"/>
              <a:cs typeface="Phetsarath OT" panose="02000500000000020004" pitchFamily="2" charset="0"/>
            </a:rPr>
            <a:t>, </a:t>
          </a:r>
          <a:r>
            <a:rPr lang="lo-LA" sz="1600" dirty="0">
              <a:latin typeface="Phetsarath OT" panose="02000500000000020004" pitchFamily="2" charset="0"/>
              <a:cs typeface="Phetsarath OT" panose="02000500000000020004" pitchFamily="2" charset="0"/>
            </a:rPr>
            <a:t>22 ກຸ່ມກິດຈະກໍາ</a:t>
          </a:r>
          <a:r>
            <a:rPr lang="en-US" sz="1600" dirty="0">
              <a:latin typeface="Phetsarath OT" panose="02000500000000020004" pitchFamily="2" charset="0"/>
              <a:cs typeface="Phetsarath OT" panose="02000500000000020004" pitchFamily="2" charset="0"/>
            </a:rPr>
            <a:t>, </a:t>
          </a:r>
          <a:r>
            <a:rPr lang="lo-LA" sz="1600" dirty="0">
              <a:latin typeface="Phetsarath OT" panose="02000500000000020004" pitchFamily="2" charset="0"/>
              <a:cs typeface="Phetsarath OT" panose="02000500000000020004" pitchFamily="2" charset="0"/>
            </a:rPr>
            <a:t>ແລະ 36 ຕົວຊີ້ບອກໃນລະດັບຜົນໄດ້ຮັບ - ແລະ ລະດັບຜົນຜະລິດ</a:t>
          </a:r>
          <a:r>
            <a:rPr lang="en-LA" sz="1600" dirty="0">
              <a:latin typeface="Phetsarath OT" panose="02000500000000020004" pitchFamily="2" charset="0"/>
              <a:cs typeface="Phetsarath OT" panose="02000500000000020004" pitchFamily="2" charset="0"/>
            </a:rPr>
            <a:t> (ຜົນສຳເລັດ)</a:t>
          </a:r>
          <a:r>
            <a:rPr lang="lo-LA" sz="1600" dirty="0">
              <a:latin typeface="Phetsarath OT" panose="02000500000000020004" pitchFamily="2" charset="0"/>
              <a:cs typeface="Phetsarath OT" panose="02000500000000020004" pitchFamily="2" charset="0"/>
            </a:rPr>
            <a:t>. </a:t>
          </a:r>
          <a:endParaRPr lang="en-US" sz="1600" dirty="0">
            <a:latin typeface="Phetsarath OT" panose="02000500000000020004" pitchFamily="2" charset="0"/>
            <a:cs typeface="Phetsarath OT" panose="02000500000000020004" pitchFamily="2" charset="0"/>
          </a:endParaRPr>
        </a:p>
      </dgm:t>
    </dgm:pt>
    <dgm:pt modelId="{CB93EB99-26E9-489E-8FC6-AF67C5994132}" type="sibTrans" cxnId="{497CD98E-CB74-4DAF-9DD0-6D5E05CF40EB}">
      <dgm:prSet/>
      <dgm:spPr/>
      <dgm:t>
        <a:bodyPr/>
        <a:lstStyle/>
        <a:p>
          <a:endParaRPr lang="en-US"/>
        </a:p>
      </dgm:t>
    </dgm:pt>
    <dgm:pt modelId="{659BEF66-F016-4666-B107-8E7E3BA7B075}" type="parTrans" cxnId="{497CD98E-CB74-4DAF-9DD0-6D5E05CF40EB}">
      <dgm:prSet/>
      <dgm:spPr/>
      <dgm:t>
        <a:bodyPr/>
        <a:lstStyle/>
        <a:p>
          <a:endParaRPr lang="en-US"/>
        </a:p>
      </dgm:t>
    </dgm:pt>
    <dgm:pt modelId="{FFEB61F5-5B55-4ACC-8F20-8136584B47E7}" type="pres">
      <dgm:prSet presAssocID="{C24C6EC3-511F-441C-BE24-7ACAC098E7AC}" presName="linear" presStyleCnt="0">
        <dgm:presLayoutVars>
          <dgm:animLvl val="lvl"/>
          <dgm:resizeHandles val="exact"/>
        </dgm:presLayoutVars>
      </dgm:prSet>
      <dgm:spPr/>
    </dgm:pt>
    <dgm:pt modelId="{183E2438-E340-4A01-9C94-F5EDA3B3D5C5}" type="pres">
      <dgm:prSet presAssocID="{8463938D-B432-40CE-9401-0F5D5B501226}" presName="parentText" presStyleLbl="node1" presStyleIdx="0" presStyleCnt="3" custLinFactY="-37693" custLinFactNeighborX="45" custLinFactNeighborY="-100000">
        <dgm:presLayoutVars>
          <dgm:chMax val="0"/>
          <dgm:bulletEnabled val="1"/>
        </dgm:presLayoutVars>
      </dgm:prSet>
      <dgm:spPr/>
    </dgm:pt>
    <dgm:pt modelId="{9E318AC9-BC15-4CCB-88AC-03FBA82A1E18}" type="pres">
      <dgm:prSet presAssocID="{CB93EB99-26E9-489E-8FC6-AF67C5994132}" presName="spacer" presStyleCnt="0"/>
      <dgm:spPr/>
    </dgm:pt>
    <dgm:pt modelId="{16096D82-3D31-4D25-8FC5-93BB1940382F}" type="pres">
      <dgm:prSet presAssocID="{C6183EF0-0260-4428-BB0F-F20EEC5B2B27}" presName="parentText" presStyleLbl="node1" presStyleIdx="1" presStyleCnt="3" custLinFactY="-31319" custLinFactNeighborX="45" custLinFactNeighborY="-100000">
        <dgm:presLayoutVars>
          <dgm:chMax val="0"/>
          <dgm:bulletEnabled val="1"/>
        </dgm:presLayoutVars>
      </dgm:prSet>
      <dgm:spPr/>
    </dgm:pt>
    <dgm:pt modelId="{97BDB8B3-B4AA-435D-9A71-8A01C24ED375}" type="pres">
      <dgm:prSet presAssocID="{F4061482-7115-416B-8EB2-068CBD1F635A}" presName="spacer" presStyleCnt="0"/>
      <dgm:spPr/>
    </dgm:pt>
    <dgm:pt modelId="{6F6785A4-3FF8-469E-8D8C-405A902AF3EC}" type="pres">
      <dgm:prSet presAssocID="{BE171937-B37F-4BDD-A84B-C2FDD4E35EC5}" presName="parentText" presStyleLbl="node1" presStyleIdx="2" presStyleCnt="3" custScaleY="129869" custLinFactY="-12106" custLinFactNeighborX="45" custLinFactNeighborY="-100000">
        <dgm:presLayoutVars>
          <dgm:chMax val="0"/>
          <dgm:bulletEnabled val="1"/>
        </dgm:presLayoutVars>
      </dgm:prSet>
      <dgm:spPr/>
    </dgm:pt>
  </dgm:ptLst>
  <dgm:cxnLst>
    <dgm:cxn modelId="{B001B11E-093B-4A03-A0AC-1F811C3182FC}" type="presOf" srcId="{BE171937-B37F-4BDD-A84B-C2FDD4E35EC5}" destId="{6F6785A4-3FF8-469E-8D8C-405A902AF3EC}" srcOrd="0" destOrd="0" presId="urn:microsoft.com/office/officeart/2005/8/layout/vList2"/>
    <dgm:cxn modelId="{9D820336-898A-4469-9514-E303E9DE208A}" srcId="{C24C6EC3-511F-441C-BE24-7ACAC098E7AC}" destId="{BE171937-B37F-4BDD-A84B-C2FDD4E35EC5}" srcOrd="2" destOrd="0" parTransId="{560D61CC-77AB-4785-8E3C-BC2F53016ED4}" sibTransId="{5A06C478-0FF5-4FEE-A0DA-23ACD471A2E3}"/>
    <dgm:cxn modelId="{7B42363F-A10F-46EE-A66C-FD5F87C7692F}" type="presOf" srcId="{8463938D-B432-40CE-9401-0F5D5B501226}" destId="{183E2438-E340-4A01-9C94-F5EDA3B3D5C5}" srcOrd="0" destOrd="0" presId="urn:microsoft.com/office/officeart/2005/8/layout/vList2"/>
    <dgm:cxn modelId="{497CD98E-CB74-4DAF-9DD0-6D5E05CF40EB}" srcId="{C24C6EC3-511F-441C-BE24-7ACAC098E7AC}" destId="{8463938D-B432-40CE-9401-0F5D5B501226}" srcOrd="0" destOrd="0" parTransId="{659BEF66-F016-4666-B107-8E7E3BA7B075}" sibTransId="{CB93EB99-26E9-489E-8FC6-AF67C5994132}"/>
    <dgm:cxn modelId="{882422A9-48D5-4D0A-A31C-3E229BD80D6F}" type="presOf" srcId="{C6183EF0-0260-4428-BB0F-F20EEC5B2B27}" destId="{16096D82-3D31-4D25-8FC5-93BB1940382F}" srcOrd="0" destOrd="0" presId="urn:microsoft.com/office/officeart/2005/8/layout/vList2"/>
    <dgm:cxn modelId="{BD33ADC1-070C-4E66-967E-5089F3575B43}" srcId="{C24C6EC3-511F-441C-BE24-7ACAC098E7AC}" destId="{C6183EF0-0260-4428-BB0F-F20EEC5B2B27}" srcOrd="1" destOrd="0" parTransId="{CAA18506-F2AE-4D42-A96D-53DDE4ADB630}" sibTransId="{F4061482-7115-416B-8EB2-068CBD1F635A}"/>
    <dgm:cxn modelId="{2B1B31CC-CE6A-47BD-8765-FAE18AFF02E8}" type="presOf" srcId="{C24C6EC3-511F-441C-BE24-7ACAC098E7AC}" destId="{FFEB61F5-5B55-4ACC-8F20-8136584B47E7}" srcOrd="0" destOrd="0" presId="urn:microsoft.com/office/officeart/2005/8/layout/vList2"/>
    <dgm:cxn modelId="{CA5F0C68-4229-4746-BE9C-017B978A7A5D}" type="presParOf" srcId="{FFEB61F5-5B55-4ACC-8F20-8136584B47E7}" destId="{183E2438-E340-4A01-9C94-F5EDA3B3D5C5}" srcOrd="0" destOrd="0" presId="urn:microsoft.com/office/officeart/2005/8/layout/vList2"/>
    <dgm:cxn modelId="{1CF1B470-8E30-4B17-8878-89C7C82D6214}" type="presParOf" srcId="{FFEB61F5-5B55-4ACC-8F20-8136584B47E7}" destId="{9E318AC9-BC15-4CCB-88AC-03FBA82A1E18}" srcOrd="1" destOrd="0" presId="urn:microsoft.com/office/officeart/2005/8/layout/vList2"/>
    <dgm:cxn modelId="{033978D5-9D76-4B32-A271-83D2FB51426F}" type="presParOf" srcId="{FFEB61F5-5B55-4ACC-8F20-8136584B47E7}" destId="{16096D82-3D31-4D25-8FC5-93BB1940382F}" srcOrd="2" destOrd="0" presId="urn:microsoft.com/office/officeart/2005/8/layout/vList2"/>
    <dgm:cxn modelId="{1E64A3EF-9DA6-4F93-B7CA-75C26672E7F9}" type="presParOf" srcId="{FFEB61F5-5B55-4ACC-8F20-8136584B47E7}" destId="{97BDB8B3-B4AA-435D-9A71-8A01C24ED375}" srcOrd="3" destOrd="0" presId="urn:microsoft.com/office/officeart/2005/8/layout/vList2"/>
    <dgm:cxn modelId="{BD945D8F-633F-4EA1-9409-16BEEF4FAB97}" type="presParOf" srcId="{FFEB61F5-5B55-4ACC-8F20-8136584B47E7}" destId="{6F6785A4-3FF8-469E-8D8C-405A902AF3E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26A03E-77A4-44EE-A150-F3578CD1958F}"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8A41992C-2B7D-4F22-8291-7FC918F4385B}">
      <dgm:prSet custT="1"/>
      <dgm:spPr/>
      <dgm:t>
        <a:bodyPr/>
        <a:lstStyle/>
        <a:p>
          <a:r>
            <a:rPr lang="en-US" sz="1600" dirty="0" err="1">
              <a:solidFill>
                <a:schemeClr val="tx1"/>
              </a:solidFill>
              <a:latin typeface="Phetsarath OT" panose="02000500000000020004" pitchFamily="2" charset="0"/>
              <a:cs typeface="Phetsarath OT" panose="02000500000000020004" pitchFamily="2" charset="0"/>
            </a:rPr>
            <a:t>ລວມຈຸດປະສົງ</a:t>
          </a:r>
          <a:r>
            <a:rPr lang="en-US" sz="1600" dirty="0">
              <a:solidFill>
                <a:schemeClr val="tx1"/>
              </a:solidFill>
              <a:latin typeface="Phetsarath OT" panose="02000500000000020004" pitchFamily="2" charset="0"/>
              <a:cs typeface="Phetsarath OT" panose="02000500000000020004" pitchFamily="2" charset="0"/>
            </a:rPr>
            <a:t> </a:t>
          </a:r>
          <a:r>
            <a:rPr lang="en-US" sz="1600" dirty="0" err="1">
              <a:solidFill>
                <a:schemeClr val="tx1"/>
              </a:solidFill>
              <a:latin typeface="Phetsarath OT" panose="02000500000000020004" pitchFamily="2" charset="0"/>
              <a:cs typeface="Phetsarath OT" panose="02000500000000020004" pitchFamily="2" charset="0"/>
            </a:rPr>
            <a:t>ແລະຕົວຊີ້ບອກດ້ານໂພຊະນາການເຂົ້າໃນການອອກແບບ</a:t>
          </a:r>
          <a:r>
            <a:rPr lang="en-US" sz="1600" dirty="0">
              <a:solidFill>
                <a:schemeClr val="tx1"/>
              </a:solidFill>
              <a:latin typeface="Phetsarath OT" panose="02000500000000020004" pitchFamily="2" charset="0"/>
              <a:cs typeface="Phetsarath OT" panose="02000500000000020004" pitchFamily="2" charset="0"/>
            </a:rPr>
            <a:t>, </a:t>
          </a:r>
          <a:r>
            <a:rPr lang="en-US" sz="1600" dirty="0" err="1">
              <a:solidFill>
                <a:schemeClr val="tx1"/>
              </a:solidFill>
              <a:latin typeface="Phetsarath OT" panose="02000500000000020004" pitchFamily="2" charset="0"/>
              <a:cs typeface="Phetsarath OT" panose="02000500000000020004" pitchFamily="2" charset="0"/>
            </a:rPr>
            <a:t>ການຕິດຕາມ</a:t>
          </a:r>
          <a:r>
            <a:rPr lang="en-US" sz="1600" dirty="0">
              <a:solidFill>
                <a:schemeClr val="tx1"/>
              </a:solidFill>
              <a:latin typeface="Phetsarath OT" panose="02000500000000020004" pitchFamily="2" charset="0"/>
              <a:cs typeface="Phetsarath OT" panose="02000500000000020004" pitchFamily="2" charset="0"/>
            </a:rPr>
            <a:t>, </a:t>
          </a:r>
          <a:r>
            <a:rPr lang="en-US" sz="1600" dirty="0" err="1">
              <a:solidFill>
                <a:schemeClr val="tx1"/>
              </a:solidFill>
              <a:latin typeface="Phetsarath OT" panose="02000500000000020004" pitchFamily="2" charset="0"/>
              <a:cs typeface="Phetsarath OT" panose="02000500000000020004" pitchFamily="2" charset="0"/>
            </a:rPr>
            <a:t>ການການຫລຸດຜ່ອນຄວາມສຳຄັນ</a:t>
          </a:r>
          <a:endParaRPr lang="en-US" sz="1600" dirty="0">
            <a:solidFill>
              <a:schemeClr val="tx1"/>
            </a:solidFill>
            <a:latin typeface="Phetsarath OT" panose="02000500000000020004" pitchFamily="2" charset="0"/>
            <a:cs typeface="Phetsarath OT" panose="02000500000000020004" pitchFamily="2" charset="0"/>
          </a:endParaRPr>
        </a:p>
      </dgm:t>
    </dgm:pt>
    <dgm:pt modelId="{C44945DC-9F52-42FA-94B2-AAEB43DD7CAF}" type="parTrans" cxnId="{9932A62E-9AF3-45FF-8DD0-CEE6E0D8829D}">
      <dgm:prSet/>
      <dgm:spPr/>
      <dgm:t>
        <a:bodyPr/>
        <a:lstStyle/>
        <a:p>
          <a:endParaRPr lang="en-US"/>
        </a:p>
      </dgm:t>
    </dgm:pt>
    <dgm:pt modelId="{F6B8D530-ECD5-4F49-ADBA-B9F14A314687}" type="sibTrans" cxnId="{9932A62E-9AF3-45FF-8DD0-CEE6E0D8829D}">
      <dgm:prSet/>
      <dgm:spPr/>
      <dgm:t>
        <a:bodyPr/>
        <a:lstStyle/>
        <a:p>
          <a:endParaRPr lang="en-US"/>
        </a:p>
      </dgm:t>
    </dgm:pt>
    <dgm:pt modelId="{6F7B8EC6-44FC-4945-B114-1235A21B1F23}">
      <dgm:prSet custT="1"/>
      <dgm:spPr/>
      <dgm:t>
        <a:bodyPr/>
        <a:lstStyle/>
        <a:p>
          <a:r>
            <a:rPr lang="en-US" sz="1600" dirty="0" err="1">
              <a:solidFill>
                <a:schemeClr val="tx1"/>
              </a:solidFill>
              <a:latin typeface="Phetsarath OT" panose="02000500000000020004" pitchFamily="2" charset="0"/>
              <a:cs typeface="Phetsarath OT" panose="02000500000000020004" pitchFamily="2" charset="0"/>
            </a:rPr>
            <a:t>ຮ່ວມມືກັບຫລາຍຂະແໜງ</a:t>
          </a:r>
          <a:r>
            <a:rPr lang="en-US" sz="1600" dirty="0">
              <a:solidFill>
                <a:schemeClr val="tx1"/>
              </a:solidFill>
              <a:latin typeface="Phetsarath OT" panose="02000500000000020004" pitchFamily="2" charset="0"/>
              <a:cs typeface="Phetsarath OT" panose="02000500000000020004" pitchFamily="2" charset="0"/>
            </a:rPr>
            <a:t> </a:t>
          </a:r>
          <a:r>
            <a:rPr lang="en-US" sz="1600" dirty="0" err="1">
              <a:solidFill>
                <a:schemeClr val="tx1"/>
              </a:solidFill>
              <a:latin typeface="Phetsarath OT" panose="02000500000000020004" pitchFamily="2" charset="0"/>
              <a:cs typeface="Phetsarath OT" panose="02000500000000020004" pitchFamily="2" charset="0"/>
            </a:rPr>
            <a:t>ການ</a:t>
          </a:r>
          <a:r>
            <a:rPr lang="en-US" sz="1600" dirty="0">
              <a:solidFill>
                <a:schemeClr val="tx1"/>
              </a:solidFill>
              <a:latin typeface="Phetsarath OT" panose="02000500000000020004" pitchFamily="2" charset="0"/>
              <a:cs typeface="Phetsarath OT" panose="02000500000000020004" pitchFamily="2" charset="0"/>
            </a:rPr>
            <a:t> </a:t>
          </a:r>
          <a:r>
            <a:rPr lang="en-US" sz="1600" dirty="0" err="1">
              <a:solidFill>
                <a:schemeClr val="tx1"/>
              </a:solidFill>
              <a:latin typeface="Phetsarath OT" panose="02000500000000020004" pitchFamily="2" charset="0"/>
              <a:cs typeface="Phetsarath OT" panose="02000500000000020004" pitchFamily="2" charset="0"/>
            </a:rPr>
            <a:t>ແລະພາກສ່ວນ</a:t>
          </a:r>
          <a:endParaRPr lang="en-US" sz="1600" dirty="0">
            <a:solidFill>
              <a:schemeClr val="tx1"/>
            </a:solidFill>
            <a:latin typeface="Phetsarath OT" panose="02000500000000020004" pitchFamily="2" charset="0"/>
            <a:cs typeface="Phetsarath OT" panose="02000500000000020004" pitchFamily="2" charset="0"/>
          </a:endParaRPr>
        </a:p>
      </dgm:t>
    </dgm:pt>
    <dgm:pt modelId="{6A9F6B2D-239A-4425-8935-45DB6F2C6F72}" type="parTrans" cxnId="{72EB8F37-4217-4A8D-BB68-8537E1460AE0}">
      <dgm:prSet/>
      <dgm:spPr/>
      <dgm:t>
        <a:bodyPr/>
        <a:lstStyle/>
        <a:p>
          <a:endParaRPr lang="en-US"/>
        </a:p>
      </dgm:t>
    </dgm:pt>
    <dgm:pt modelId="{AB269782-9010-479C-82D4-EBC6D45C4C8E}" type="sibTrans" cxnId="{72EB8F37-4217-4A8D-BB68-8537E1460AE0}">
      <dgm:prSet/>
      <dgm:spPr/>
      <dgm:t>
        <a:bodyPr/>
        <a:lstStyle/>
        <a:p>
          <a:endParaRPr lang="en-US"/>
        </a:p>
      </dgm:t>
    </dgm:pt>
    <dgm:pt modelId="{A5A46FE2-E422-4517-B12C-11CE605D3E07}">
      <dgm:prSet custT="1"/>
      <dgm:spPr/>
      <dgm:t>
        <a:bodyPr/>
        <a:lstStyle/>
        <a:p>
          <a:r>
            <a:rPr lang="en-US" sz="1600" dirty="0" err="1">
              <a:solidFill>
                <a:schemeClr val="tx1"/>
              </a:solidFill>
              <a:latin typeface="Phetsarath OT" panose="02000500000000020004" pitchFamily="2" charset="0"/>
              <a:cs typeface="Phetsarath OT" panose="02000500000000020004" pitchFamily="2" charset="0"/>
            </a:rPr>
            <a:t>ສ້າງຄວາມເຂັ້ມແຂງແກ່ແມ່ຍິງ</a:t>
          </a:r>
          <a:r>
            <a:rPr lang="en-US" sz="1600" dirty="0">
              <a:solidFill>
                <a:schemeClr val="tx1"/>
              </a:solidFill>
              <a:latin typeface="Phetsarath OT" panose="02000500000000020004" pitchFamily="2" charset="0"/>
              <a:cs typeface="Phetsarath OT" panose="02000500000000020004" pitchFamily="2" charset="0"/>
            </a:rPr>
            <a:t>.</a:t>
          </a:r>
        </a:p>
      </dgm:t>
    </dgm:pt>
    <dgm:pt modelId="{634A774E-6389-45A8-BD98-39BDD34D75D3}" type="parTrans" cxnId="{85E2C5F0-9725-4A48-AAF0-586844C15680}">
      <dgm:prSet/>
      <dgm:spPr/>
      <dgm:t>
        <a:bodyPr/>
        <a:lstStyle/>
        <a:p>
          <a:endParaRPr lang="en-US"/>
        </a:p>
      </dgm:t>
    </dgm:pt>
    <dgm:pt modelId="{35E85566-FE61-45D2-870C-5ACBC18FA37F}" type="sibTrans" cxnId="{85E2C5F0-9725-4A48-AAF0-586844C15680}">
      <dgm:prSet/>
      <dgm:spPr/>
      <dgm:t>
        <a:bodyPr/>
        <a:lstStyle/>
        <a:p>
          <a:endParaRPr lang="en-US"/>
        </a:p>
      </dgm:t>
    </dgm:pt>
    <dgm:pt modelId="{CBF6C83B-3E86-44F3-AA83-ADD9CBE13E6C}">
      <dgm:prSet custT="1"/>
      <dgm:spPr/>
      <dgm:t>
        <a:bodyPr/>
        <a:lstStyle/>
        <a:p>
          <a:r>
            <a:rPr lang="en-US" sz="1600" dirty="0" err="1">
              <a:solidFill>
                <a:schemeClr val="tx1"/>
              </a:solidFill>
              <a:latin typeface="Phetsarath OT" panose="02000500000000020004" pitchFamily="2" charset="0"/>
              <a:cs typeface="Phetsarath OT" panose="02000500000000020004" pitchFamily="2" charset="0"/>
            </a:rPr>
            <a:t>ອຳນວຍຄວາມສະດວກໃຫ້ມີການຜະລິດທີ່ຫລາກຫລາຍ</a:t>
          </a:r>
          <a:r>
            <a:rPr lang="en-US" sz="1600" dirty="0">
              <a:solidFill>
                <a:schemeClr val="tx1"/>
              </a:solidFill>
              <a:latin typeface="Phetsarath OT" panose="02000500000000020004" pitchFamily="2" charset="0"/>
              <a:cs typeface="Phetsarath OT" panose="02000500000000020004" pitchFamily="2" charset="0"/>
            </a:rPr>
            <a:t> </a:t>
          </a:r>
          <a:r>
            <a:rPr lang="en-US" sz="1600" dirty="0" err="1">
              <a:solidFill>
                <a:schemeClr val="tx1"/>
              </a:solidFill>
              <a:latin typeface="Phetsarath OT" panose="02000500000000020004" pitchFamily="2" charset="0"/>
              <a:cs typeface="Phetsarath OT" panose="02000500000000020004" pitchFamily="2" charset="0"/>
            </a:rPr>
            <a:t>ແລະ</a:t>
          </a:r>
          <a:r>
            <a:rPr lang="en-US" sz="1600" dirty="0">
              <a:solidFill>
                <a:schemeClr val="tx1"/>
              </a:solidFill>
              <a:latin typeface="Phetsarath OT" panose="02000500000000020004" pitchFamily="2" charset="0"/>
              <a:cs typeface="Phetsarath OT" panose="02000500000000020004" pitchFamily="2" charset="0"/>
            </a:rPr>
            <a:t> </a:t>
          </a:r>
          <a:r>
            <a:rPr lang="en-US" sz="1600" dirty="0" err="1">
              <a:solidFill>
                <a:schemeClr val="tx1"/>
              </a:solidFill>
              <a:latin typeface="Phetsarath OT" panose="02000500000000020004" pitchFamily="2" charset="0"/>
              <a:cs typeface="Phetsarath OT" panose="02000500000000020004" pitchFamily="2" charset="0"/>
            </a:rPr>
            <a:t>ເພີ່ມສານອາຫານໃນຜົນຜະລິດໃຫ້ຫລາຍຂຶ້ນ</a:t>
          </a:r>
          <a:r>
            <a:rPr lang="en-US" sz="1600" dirty="0">
              <a:solidFill>
                <a:schemeClr val="tx1"/>
              </a:solidFill>
              <a:latin typeface="Phetsarath OT" panose="02000500000000020004" pitchFamily="2" charset="0"/>
              <a:cs typeface="Phetsarath OT" panose="02000500000000020004" pitchFamily="2" charset="0"/>
            </a:rPr>
            <a:t>.</a:t>
          </a:r>
        </a:p>
      </dgm:t>
    </dgm:pt>
    <dgm:pt modelId="{3A2B1CE7-64C4-40A2-B149-F8A19C529665}" type="parTrans" cxnId="{0FE3D95B-D7C1-4E30-A0A6-A9B05724A491}">
      <dgm:prSet/>
      <dgm:spPr/>
      <dgm:t>
        <a:bodyPr/>
        <a:lstStyle/>
        <a:p>
          <a:endParaRPr lang="en-US"/>
        </a:p>
      </dgm:t>
    </dgm:pt>
    <dgm:pt modelId="{C8394ADC-40DF-40EA-871E-40BBB4A100C6}" type="sibTrans" cxnId="{0FE3D95B-D7C1-4E30-A0A6-A9B05724A491}">
      <dgm:prSet/>
      <dgm:spPr/>
      <dgm:t>
        <a:bodyPr/>
        <a:lstStyle/>
        <a:p>
          <a:endParaRPr lang="en-US"/>
        </a:p>
      </dgm:t>
    </dgm:pt>
    <dgm:pt modelId="{8F970B4B-C81E-4B0C-9D5C-2650ABEEE3C1}">
      <dgm:prSet/>
      <dgm:spPr/>
      <dgm:t>
        <a:bodyPr/>
        <a:lstStyle/>
        <a:p>
          <a:r>
            <a:rPr lang="en-US" b="1" dirty="0" err="1">
              <a:solidFill>
                <a:schemeClr val="tx1"/>
              </a:solidFill>
              <a:latin typeface="Phetsarath OT" panose="02000500000000020004" pitchFamily="2" charset="0"/>
              <a:cs typeface="Phetsarath OT" panose="02000500000000020004" pitchFamily="2" charset="0"/>
            </a:rPr>
            <a:t>ປັບປຸງການແປຮູບ</a:t>
          </a:r>
          <a:r>
            <a:rPr lang="en-US" b="1" dirty="0">
              <a:solidFill>
                <a:schemeClr val="tx1"/>
              </a:solidFill>
              <a:latin typeface="Phetsarath OT" panose="02000500000000020004" pitchFamily="2" charset="0"/>
              <a:cs typeface="Phetsarath OT" panose="02000500000000020004" pitchFamily="2" charset="0"/>
            </a:rPr>
            <a:t>, </a:t>
          </a:r>
          <a:r>
            <a:rPr lang="en-US" b="1" dirty="0" err="1">
              <a:solidFill>
                <a:schemeClr val="tx1"/>
              </a:solidFill>
              <a:latin typeface="Phetsarath OT" panose="02000500000000020004" pitchFamily="2" charset="0"/>
              <a:cs typeface="Phetsarath OT" panose="02000500000000020004" pitchFamily="2" charset="0"/>
            </a:rPr>
            <a:t>ການເກັບຮັກມ້ຽງ</a:t>
          </a:r>
          <a:r>
            <a:rPr lang="en-US" b="1" dirty="0">
              <a:solidFill>
                <a:schemeClr val="tx1"/>
              </a:solidFill>
              <a:latin typeface="Phetsarath OT" panose="02000500000000020004" pitchFamily="2" charset="0"/>
              <a:cs typeface="Phetsarath OT" panose="02000500000000020004" pitchFamily="2" charset="0"/>
            </a:rPr>
            <a:t> </a:t>
          </a:r>
          <a:r>
            <a:rPr lang="en-US" b="1" dirty="0" err="1">
              <a:solidFill>
                <a:schemeClr val="tx1"/>
              </a:solidFill>
              <a:latin typeface="Phetsarath OT" panose="02000500000000020004" pitchFamily="2" charset="0"/>
              <a:cs typeface="Phetsarath OT" panose="02000500000000020004" pitchFamily="2" charset="0"/>
            </a:rPr>
            <a:t>ແລະ</a:t>
          </a:r>
          <a:r>
            <a:rPr lang="en-US" b="1" dirty="0">
              <a:solidFill>
                <a:schemeClr val="tx1"/>
              </a:solidFill>
              <a:latin typeface="Phetsarath OT" panose="02000500000000020004" pitchFamily="2" charset="0"/>
              <a:cs typeface="Phetsarath OT" panose="02000500000000020004" pitchFamily="2" charset="0"/>
            </a:rPr>
            <a:t> </a:t>
          </a:r>
          <a:r>
            <a:rPr lang="en-US" b="1" dirty="0" err="1">
              <a:solidFill>
                <a:schemeClr val="tx1"/>
              </a:solidFill>
              <a:latin typeface="Phetsarath OT" panose="02000500000000020004" pitchFamily="2" charset="0"/>
              <a:cs typeface="Phetsarath OT" panose="02000500000000020004" pitchFamily="2" charset="0"/>
            </a:rPr>
            <a:t>ເກັບຮັກສາ</a:t>
          </a:r>
          <a:r>
            <a:rPr lang="en-US" b="1" dirty="0">
              <a:solidFill>
                <a:schemeClr val="tx1"/>
              </a:solidFill>
              <a:latin typeface="Phetsarath OT" panose="02000500000000020004" pitchFamily="2" charset="0"/>
              <a:cs typeface="Phetsarath OT" panose="02000500000000020004" pitchFamily="2" charset="0"/>
            </a:rPr>
            <a:t> </a:t>
          </a:r>
          <a:r>
            <a:rPr lang="en-US" b="1" dirty="0" err="1">
              <a:solidFill>
                <a:schemeClr val="tx1"/>
              </a:solidFill>
              <a:latin typeface="Phetsarath OT" panose="02000500000000020004" pitchFamily="2" charset="0"/>
              <a:cs typeface="Phetsarath OT" panose="02000500000000020004" pitchFamily="2" charset="0"/>
            </a:rPr>
            <a:t>ເພື່ອຮັກສາໄວ້ເຊິ່ງຄຸນຄ່າໂພຊະນາການ</a:t>
          </a:r>
          <a:r>
            <a:rPr lang="en-US" b="1" dirty="0">
              <a:solidFill>
                <a:schemeClr val="tx1"/>
              </a:solidFill>
              <a:latin typeface="Phetsarath OT" panose="02000500000000020004" pitchFamily="2" charset="0"/>
              <a:cs typeface="Phetsarath OT" panose="02000500000000020004" pitchFamily="2" charset="0"/>
            </a:rPr>
            <a:t> </a:t>
          </a:r>
          <a:r>
            <a:rPr lang="en-US" b="1" dirty="0" err="1">
              <a:solidFill>
                <a:schemeClr val="tx1"/>
              </a:solidFill>
              <a:latin typeface="Phetsarath OT" panose="02000500000000020004" pitchFamily="2" charset="0"/>
              <a:cs typeface="Phetsarath OT" panose="02000500000000020004" pitchFamily="2" charset="0"/>
            </a:rPr>
            <a:t>ແລະ</a:t>
          </a:r>
          <a:r>
            <a:rPr lang="en-US" b="1" dirty="0">
              <a:solidFill>
                <a:schemeClr val="tx1"/>
              </a:solidFill>
              <a:latin typeface="Phetsarath OT" panose="02000500000000020004" pitchFamily="2" charset="0"/>
              <a:cs typeface="Phetsarath OT" panose="02000500000000020004" pitchFamily="2" charset="0"/>
            </a:rPr>
            <a:t> </a:t>
          </a:r>
          <a:r>
            <a:rPr lang="en-US" b="1" dirty="0" err="1">
              <a:solidFill>
                <a:schemeClr val="tx1"/>
              </a:solidFill>
              <a:latin typeface="Phetsarath OT" panose="02000500000000020004" pitchFamily="2" charset="0"/>
              <a:cs typeface="Phetsarath OT" panose="02000500000000020004" pitchFamily="2" charset="0"/>
            </a:rPr>
            <a:t>ຄວາມປອດໄພຂອງອາຫານ</a:t>
          </a:r>
          <a:r>
            <a:rPr lang="en-US" b="1" dirty="0">
              <a:solidFill>
                <a:schemeClr val="tx1"/>
              </a:solidFill>
              <a:latin typeface="Phetsarath OT" panose="02000500000000020004" pitchFamily="2" charset="0"/>
              <a:cs typeface="Phetsarath OT" panose="02000500000000020004" pitchFamily="2" charset="0"/>
            </a:rPr>
            <a:t> </a:t>
          </a:r>
          <a:r>
            <a:rPr lang="en-US" b="1" dirty="0" err="1">
              <a:solidFill>
                <a:schemeClr val="tx1"/>
              </a:solidFill>
              <a:latin typeface="Phetsarath OT" panose="02000500000000020004" pitchFamily="2" charset="0"/>
              <a:cs typeface="Phetsarath OT" panose="02000500000000020004" pitchFamily="2" charset="0"/>
            </a:rPr>
            <a:t>ເພື່ອໃຫ້ມີອາຫານຕະຫລອດປີ</a:t>
          </a:r>
          <a:r>
            <a:rPr lang="en-US" b="1" dirty="0">
              <a:solidFill>
                <a:schemeClr val="tx1"/>
              </a:solidFill>
              <a:latin typeface="Phetsarath OT" panose="02000500000000020004" pitchFamily="2" charset="0"/>
              <a:cs typeface="Phetsarath OT" panose="02000500000000020004" pitchFamily="2" charset="0"/>
            </a:rPr>
            <a:t> </a:t>
          </a:r>
          <a:r>
            <a:rPr lang="en-US" b="1" dirty="0" err="1">
              <a:solidFill>
                <a:schemeClr val="tx1"/>
              </a:solidFill>
              <a:latin typeface="Phetsarath OT" panose="02000500000000020004" pitchFamily="2" charset="0"/>
              <a:cs typeface="Phetsarath OT" panose="02000500000000020004" pitchFamily="2" charset="0"/>
            </a:rPr>
            <a:t>ແລະຫລຸດຜອນ</a:t>
          </a:r>
          <a:r>
            <a:rPr lang="en-US" b="1" dirty="0">
              <a:solidFill>
                <a:schemeClr val="tx1"/>
              </a:solidFill>
              <a:latin typeface="Phetsarath OT" panose="02000500000000020004" pitchFamily="2" charset="0"/>
              <a:cs typeface="Phetsarath OT" panose="02000500000000020004" pitchFamily="2" charset="0"/>
            </a:rPr>
            <a:t> </a:t>
          </a:r>
          <a:r>
            <a:rPr lang="en-US" b="1" dirty="0" err="1">
              <a:solidFill>
                <a:schemeClr val="tx1"/>
              </a:solidFill>
              <a:latin typeface="Phetsarath OT" panose="02000500000000020004" pitchFamily="2" charset="0"/>
              <a:cs typeface="Phetsarath OT" panose="02000500000000020004" pitchFamily="2" charset="0"/>
            </a:rPr>
            <a:t>ການສູນເສຍພາຍຫລັງການເກັບກູ</a:t>
          </a:r>
          <a:r>
            <a:rPr lang="en-US" b="1" dirty="0">
              <a:solidFill>
                <a:schemeClr val="tx1"/>
              </a:solidFill>
              <a:latin typeface="Phetsarath OT" panose="02000500000000020004" pitchFamily="2" charset="0"/>
              <a:cs typeface="Phetsarath OT" panose="02000500000000020004" pitchFamily="2" charset="0"/>
            </a:rPr>
            <a:t>້</a:t>
          </a:r>
          <a:r>
            <a:rPr lang="en-US" dirty="0">
              <a:solidFill>
                <a:schemeClr val="tx1"/>
              </a:solidFill>
              <a:latin typeface="Phetsarath OT" panose="02000500000000020004" pitchFamily="2" charset="0"/>
              <a:cs typeface="Phetsarath OT" panose="02000500000000020004" pitchFamily="2" charset="0"/>
            </a:rPr>
            <a:t>, </a:t>
          </a:r>
          <a:r>
            <a:rPr lang="en-US" dirty="0" err="1">
              <a:solidFill>
                <a:schemeClr val="tx1"/>
              </a:solidFill>
              <a:latin typeface="Phetsarath OT" panose="02000500000000020004" pitchFamily="2" charset="0"/>
              <a:cs typeface="Phetsarath OT" panose="02000500000000020004" pitchFamily="2" charset="0"/>
            </a:rPr>
            <a:t>ແລະ</a:t>
          </a:r>
          <a:r>
            <a:rPr lang="en-US" dirty="0">
              <a:solidFill>
                <a:schemeClr val="tx1"/>
              </a:solidFill>
              <a:latin typeface="Phetsarath OT" panose="02000500000000020004" pitchFamily="2" charset="0"/>
              <a:cs typeface="Phetsarath OT" panose="02000500000000020004" pitchFamily="2" charset="0"/>
            </a:rPr>
            <a:t> </a:t>
          </a:r>
          <a:r>
            <a:rPr lang="en-US" dirty="0" err="1">
              <a:solidFill>
                <a:schemeClr val="tx1"/>
              </a:solidFill>
              <a:latin typeface="Phetsarath OT" panose="02000500000000020004" pitchFamily="2" charset="0"/>
              <a:cs typeface="Phetsarath OT" panose="02000500000000020004" pitchFamily="2" charset="0"/>
            </a:rPr>
            <a:t>ການຮັກສາໄວ້ເວລາປຸງແຕ່ງ</a:t>
          </a:r>
          <a:endParaRPr lang="en-US" dirty="0">
            <a:solidFill>
              <a:schemeClr val="tx1"/>
            </a:solidFill>
            <a:latin typeface="Phetsarath OT" panose="02000500000000020004" pitchFamily="2" charset="0"/>
            <a:cs typeface="Phetsarath OT" panose="02000500000000020004" pitchFamily="2" charset="0"/>
          </a:endParaRPr>
        </a:p>
      </dgm:t>
    </dgm:pt>
    <dgm:pt modelId="{E229AD60-019D-4502-833D-33F335739C9F}" type="parTrans" cxnId="{579101AF-4281-4CC4-ACEE-AC628BE28E88}">
      <dgm:prSet/>
      <dgm:spPr/>
      <dgm:t>
        <a:bodyPr/>
        <a:lstStyle/>
        <a:p>
          <a:endParaRPr lang="en-US"/>
        </a:p>
      </dgm:t>
    </dgm:pt>
    <dgm:pt modelId="{9B6DFE25-574B-4E1F-849F-687EF139C351}" type="sibTrans" cxnId="{579101AF-4281-4CC4-ACEE-AC628BE28E88}">
      <dgm:prSet/>
      <dgm:spPr/>
      <dgm:t>
        <a:bodyPr/>
        <a:lstStyle/>
        <a:p>
          <a:endParaRPr lang="en-US"/>
        </a:p>
      </dgm:t>
    </dgm:pt>
    <dgm:pt modelId="{AC58B58F-0F64-45B9-BD03-00AF039B1D49}">
      <dgm:prSet custT="1"/>
      <dgm:spPr/>
      <dgm:t>
        <a:bodyPr/>
        <a:lstStyle/>
        <a:p>
          <a:r>
            <a:rPr lang="en-US" sz="1400" b="1" dirty="0">
              <a:solidFill>
                <a:schemeClr val="tx1"/>
              </a:solidFill>
              <a:latin typeface="Phetsarath OT" panose="02000500000000020004" pitchFamily="2" charset="0"/>
              <a:cs typeface="Phetsarath OT" panose="02000500000000020004" pitchFamily="2" charset="0"/>
            </a:rPr>
            <a:t>ຂະຫຍາຍການເຂົ້າເຖິງການຕະຫລາດສຳລັບກຸ່ມຜູ້ດ້ອຍໂອກາດໂດຍສະເພາະການຕະຫລາດດ້ານອາຫານເພື່ອໂພຊະນາການ</a:t>
          </a:r>
        </a:p>
      </dgm:t>
    </dgm:pt>
    <dgm:pt modelId="{82574DF5-3969-493B-8885-7B9134EC995E}" type="parTrans" cxnId="{3D8B3ADD-0A39-4C17-B567-0053248056B7}">
      <dgm:prSet/>
      <dgm:spPr/>
      <dgm:t>
        <a:bodyPr/>
        <a:lstStyle/>
        <a:p>
          <a:endParaRPr lang="en-US"/>
        </a:p>
      </dgm:t>
    </dgm:pt>
    <dgm:pt modelId="{80D8C50B-7685-4099-B960-7B59B33DC391}" type="sibTrans" cxnId="{3D8B3ADD-0A39-4C17-B567-0053248056B7}">
      <dgm:prSet/>
      <dgm:spPr/>
      <dgm:t>
        <a:bodyPr/>
        <a:lstStyle/>
        <a:p>
          <a:endParaRPr lang="en-US"/>
        </a:p>
      </dgm:t>
    </dgm:pt>
    <dgm:pt modelId="{59E544A0-8584-4904-A954-96F855C9024F}">
      <dgm:prSet custT="1"/>
      <dgm:spPr/>
      <dgm:t>
        <a:bodyPr/>
        <a:lstStyle/>
        <a:p>
          <a:r>
            <a:rPr lang="en-US" sz="1600" dirty="0" err="1">
              <a:solidFill>
                <a:schemeClr val="tx1"/>
              </a:solidFill>
              <a:latin typeface="Phetsarath OT" panose="02000500000000020004" pitchFamily="2" charset="0"/>
              <a:cs typeface="Phetsarath OT" panose="02000500000000020004" pitchFamily="2" charset="0"/>
            </a:rPr>
            <a:t>ລວມວຽກງານການສົ່ງເສີມໂພຊະນາການເຂົ້າກັບການສຶກສາ</a:t>
          </a:r>
          <a:endParaRPr lang="en-US" sz="1600" dirty="0">
            <a:solidFill>
              <a:schemeClr val="tx1"/>
            </a:solidFill>
            <a:latin typeface="Phetsarath OT" panose="02000500000000020004" pitchFamily="2" charset="0"/>
            <a:cs typeface="Phetsarath OT" panose="02000500000000020004" pitchFamily="2" charset="0"/>
          </a:endParaRPr>
        </a:p>
      </dgm:t>
    </dgm:pt>
    <dgm:pt modelId="{5A1C55D2-B26D-4BB1-A9D3-7FA39B50CFFC}" type="parTrans" cxnId="{8EB9206D-6214-4DD9-A985-6CA1BA86842A}">
      <dgm:prSet/>
      <dgm:spPr/>
      <dgm:t>
        <a:bodyPr/>
        <a:lstStyle/>
        <a:p>
          <a:endParaRPr lang="en-US"/>
        </a:p>
      </dgm:t>
    </dgm:pt>
    <dgm:pt modelId="{21318E6B-866D-4CE6-9268-100ED03E208B}" type="sibTrans" cxnId="{8EB9206D-6214-4DD9-A985-6CA1BA86842A}">
      <dgm:prSet/>
      <dgm:spPr/>
      <dgm:t>
        <a:bodyPr/>
        <a:lstStyle/>
        <a:p>
          <a:endParaRPr lang="en-US"/>
        </a:p>
      </dgm:t>
    </dgm:pt>
    <dgm:pt modelId="{3ADED384-C7E9-4128-9D6C-AAADB05527FC}" type="pres">
      <dgm:prSet presAssocID="{1B26A03E-77A4-44EE-A150-F3578CD1958F}" presName="Name0" presStyleCnt="0">
        <dgm:presLayoutVars>
          <dgm:dir/>
          <dgm:resizeHandles val="exact"/>
        </dgm:presLayoutVars>
      </dgm:prSet>
      <dgm:spPr/>
    </dgm:pt>
    <dgm:pt modelId="{34D32A1E-48EE-4043-A12C-7DC5F06F0819}" type="pres">
      <dgm:prSet presAssocID="{8A41992C-2B7D-4F22-8291-7FC918F4385B}" presName="node" presStyleLbl="node1" presStyleIdx="0" presStyleCnt="7" custScaleY="123357">
        <dgm:presLayoutVars>
          <dgm:bulletEnabled val="1"/>
        </dgm:presLayoutVars>
      </dgm:prSet>
      <dgm:spPr/>
    </dgm:pt>
    <dgm:pt modelId="{FD6E9E70-0E77-45E7-BBFC-A8780600D75E}" type="pres">
      <dgm:prSet presAssocID="{F6B8D530-ECD5-4F49-ADBA-B9F14A314687}" presName="sibTrans" presStyleLbl="sibTrans1D1" presStyleIdx="0" presStyleCnt="6"/>
      <dgm:spPr/>
    </dgm:pt>
    <dgm:pt modelId="{056F90C0-A4A1-422F-8B6F-43E6AA1A7AEF}" type="pres">
      <dgm:prSet presAssocID="{F6B8D530-ECD5-4F49-ADBA-B9F14A314687}" presName="connectorText" presStyleLbl="sibTrans1D1" presStyleIdx="0" presStyleCnt="6"/>
      <dgm:spPr/>
    </dgm:pt>
    <dgm:pt modelId="{428720BA-BEE3-4A90-B709-5C14BF736156}" type="pres">
      <dgm:prSet presAssocID="{6F7B8EC6-44FC-4945-B114-1235A21B1F23}" presName="node" presStyleLbl="node1" presStyleIdx="1" presStyleCnt="7">
        <dgm:presLayoutVars>
          <dgm:bulletEnabled val="1"/>
        </dgm:presLayoutVars>
      </dgm:prSet>
      <dgm:spPr/>
    </dgm:pt>
    <dgm:pt modelId="{B9E1C97E-C466-4C93-BC2A-A0537F398927}" type="pres">
      <dgm:prSet presAssocID="{AB269782-9010-479C-82D4-EBC6D45C4C8E}" presName="sibTrans" presStyleLbl="sibTrans1D1" presStyleIdx="1" presStyleCnt="6"/>
      <dgm:spPr/>
    </dgm:pt>
    <dgm:pt modelId="{F23D190B-5E97-4B48-BF4C-4810822ABD67}" type="pres">
      <dgm:prSet presAssocID="{AB269782-9010-479C-82D4-EBC6D45C4C8E}" presName="connectorText" presStyleLbl="sibTrans1D1" presStyleIdx="1" presStyleCnt="6"/>
      <dgm:spPr/>
    </dgm:pt>
    <dgm:pt modelId="{C33BC251-81E2-4B79-B403-C4069086CAAF}" type="pres">
      <dgm:prSet presAssocID="{A5A46FE2-E422-4517-B12C-11CE605D3E07}" presName="node" presStyleLbl="node1" presStyleIdx="2" presStyleCnt="7">
        <dgm:presLayoutVars>
          <dgm:bulletEnabled val="1"/>
        </dgm:presLayoutVars>
      </dgm:prSet>
      <dgm:spPr/>
    </dgm:pt>
    <dgm:pt modelId="{C0AB6C28-B436-47F2-9C2D-E3097B524FE4}" type="pres">
      <dgm:prSet presAssocID="{35E85566-FE61-45D2-870C-5ACBC18FA37F}" presName="sibTrans" presStyleLbl="sibTrans1D1" presStyleIdx="2" presStyleCnt="6"/>
      <dgm:spPr/>
    </dgm:pt>
    <dgm:pt modelId="{79A813FE-5633-4DCE-B4D8-4589D2567F21}" type="pres">
      <dgm:prSet presAssocID="{35E85566-FE61-45D2-870C-5ACBC18FA37F}" presName="connectorText" presStyleLbl="sibTrans1D1" presStyleIdx="2" presStyleCnt="6"/>
      <dgm:spPr/>
    </dgm:pt>
    <dgm:pt modelId="{677554BE-3551-492E-9B5D-8867B200FEC1}" type="pres">
      <dgm:prSet presAssocID="{CBF6C83B-3E86-44F3-AA83-ADD9CBE13E6C}" presName="node" presStyleLbl="node1" presStyleIdx="3" presStyleCnt="7">
        <dgm:presLayoutVars>
          <dgm:bulletEnabled val="1"/>
        </dgm:presLayoutVars>
      </dgm:prSet>
      <dgm:spPr/>
    </dgm:pt>
    <dgm:pt modelId="{B22D6E62-FDF2-4D44-9FE7-D545399B124C}" type="pres">
      <dgm:prSet presAssocID="{C8394ADC-40DF-40EA-871E-40BBB4A100C6}" presName="sibTrans" presStyleLbl="sibTrans1D1" presStyleIdx="3" presStyleCnt="6"/>
      <dgm:spPr/>
    </dgm:pt>
    <dgm:pt modelId="{E2638EC3-48C7-4629-9434-672178D81070}" type="pres">
      <dgm:prSet presAssocID="{C8394ADC-40DF-40EA-871E-40BBB4A100C6}" presName="connectorText" presStyleLbl="sibTrans1D1" presStyleIdx="3" presStyleCnt="6"/>
      <dgm:spPr/>
    </dgm:pt>
    <dgm:pt modelId="{5E810FF3-E41D-463E-96E1-B4C3F5E5F35D}" type="pres">
      <dgm:prSet presAssocID="{8F970B4B-C81E-4B0C-9D5C-2650ABEEE3C1}" presName="node" presStyleLbl="node1" presStyleIdx="4" presStyleCnt="7" custScaleX="111631" custScaleY="122110">
        <dgm:presLayoutVars>
          <dgm:bulletEnabled val="1"/>
        </dgm:presLayoutVars>
      </dgm:prSet>
      <dgm:spPr/>
    </dgm:pt>
    <dgm:pt modelId="{3E914F96-6D04-4F15-B436-5E4DA6D25227}" type="pres">
      <dgm:prSet presAssocID="{9B6DFE25-574B-4E1F-849F-687EF139C351}" presName="sibTrans" presStyleLbl="sibTrans1D1" presStyleIdx="4" presStyleCnt="6"/>
      <dgm:spPr/>
    </dgm:pt>
    <dgm:pt modelId="{242D8C77-C749-490B-AB09-A60AACC6864E}" type="pres">
      <dgm:prSet presAssocID="{9B6DFE25-574B-4E1F-849F-687EF139C351}" presName="connectorText" presStyleLbl="sibTrans1D1" presStyleIdx="4" presStyleCnt="6"/>
      <dgm:spPr/>
    </dgm:pt>
    <dgm:pt modelId="{E00F29B9-42FC-4F2D-9BBC-B0AF8680E941}" type="pres">
      <dgm:prSet presAssocID="{AC58B58F-0F64-45B9-BD03-00AF039B1D49}" presName="node" presStyleLbl="node1" presStyleIdx="5" presStyleCnt="7">
        <dgm:presLayoutVars>
          <dgm:bulletEnabled val="1"/>
        </dgm:presLayoutVars>
      </dgm:prSet>
      <dgm:spPr/>
    </dgm:pt>
    <dgm:pt modelId="{F8E30728-CA5B-41E3-AF37-ADA3CFDB34D5}" type="pres">
      <dgm:prSet presAssocID="{80D8C50B-7685-4099-B960-7B59B33DC391}" presName="sibTrans" presStyleLbl="sibTrans1D1" presStyleIdx="5" presStyleCnt="6"/>
      <dgm:spPr/>
    </dgm:pt>
    <dgm:pt modelId="{0F3BC870-A3B4-4ABF-A08C-8E3CD86200CB}" type="pres">
      <dgm:prSet presAssocID="{80D8C50B-7685-4099-B960-7B59B33DC391}" presName="connectorText" presStyleLbl="sibTrans1D1" presStyleIdx="5" presStyleCnt="6"/>
      <dgm:spPr/>
    </dgm:pt>
    <dgm:pt modelId="{47BF8CAE-BFB1-454E-81CD-494A5B340EC4}" type="pres">
      <dgm:prSet presAssocID="{59E544A0-8584-4904-A954-96F855C9024F}" presName="node" presStyleLbl="node1" presStyleIdx="6" presStyleCnt="7" custScaleX="113184">
        <dgm:presLayoutVars>
          <dgm:bulletEnabled val="1"/>
        </dgm:presLayoutVars>
      </dgm:prSet>
      <dgm:spPr/>
    </dgm:pt>
  </dgm:ptLst>
  <dgm:cxnLst>
    <dgm:cxn modelId="{41BD5602-7ED6-4EC8-B1F8-661A45A42EE1}" type="presOf" srcId="{AB269782-9010-479C-82D4-EBC6D45C4C8E}" destId="{F23D190B-5E97-4B48-BF4C-4810822ABD67}" srcOrd="1" destOrd="0" presId="urn:microsoft.com/office/officeart/2016/7/layout/RepeatingBendingProcessNew"/>
    <dgm:cxn modelId="{448C5326-7934-40F3-86A2-39E6C1081084}" type="presOf" srcId="{CBF6C83B-3E86-44F3-AA83-ADD9CBE13E6C}" destId="{677554BE-3551-492E-9B5D-8867B200FEC1}" srcOrd="0" destOrd="0" presId="urn:microsoft.com/office/officeart/2016/7/layout/RepeatingBendingProcessNew"/>
    <dgm:cxn modelId="{5BB0F926-8C00-474A-BDE2-0B813DB88713}" type="presOf" srcId="{9B6DFE25-574B-4E1F-849F-687EF139C351}" destId="{242D8C77-C749-490B-AB09-A60AACC6864E}" srcOrd="1" destOrd="0" presId="urn:microsoft.com/office/officeart/2016/7/layout/RepeatingBendingProcessNew"/>
    <dgm:cxn modelId="{C74D8727-E566-4333-BAC2-84071AB73A25}" type="presOf" srcId="{AB269782-9010-479C-82D4-EBC6D45C4C8E}" destId="{B9E1C97E-C466-4C93-BC2A-A0537F398927}" srcOrd="0" destOrd="0" presId="urn:microsoft.com/office/officeart/2016/7/layout/RepeatingBendingProcessNew"/>
    <dgm:cxn modelId="{9932A62E-9AF3-45FF-8DD0-CEE6E0D8829D}" srcId="{1B26A03E-77A4-44EE-A150-F3578CD1958F}" destId="{8A41992C-2B7D-4F22-8291-7FC918F4385B}" srcOrd="0" destOrd="0" parTransId="{C44945DC-9F52-42FA-94B2-AAEB43DD7CAF}" sibTransId="{F6B8D530-ECD5-4F49-ADBA-B9F14A314687}"/>
    <dgm:cxn modelId="{370F5331-0BD7-44A4-A70F-80C6E0DD168A}" type="presOf" srcId="{A5A46FE2-E422-4517-B12C-11CE605D3E07}" destId="{C33BC251-81E2-4B79-B403-C4069086CAAF}" srcOrd="0" destOrd="0" presId="urn:microsoft.com/office/officeart/2016/7/layout/RepeatingBendingProcessNew"/>
    <dgm:cxn modelId="{72EB8F37-4217-4A8D-BB68-8537E1460AE0}" srcId="{1B26A03E-77A4-44EE-A150-F3578CD1958F}" destId="{6F7B8EC6-44FC-4945-B114-1235A21B1F23}" srcOrd="1" destOrd="0" parTransId="{6A9F6B2D-239A-4425-8935-45DB6F2C6F72}" sibTransId="{AB269782-9010-479C-82D4-EBC6D45C4C8E}"/>
    <dgm:cxn modelId="{C1767B40-7770-4C94-8606-A93135CE53DB}" type="presOf" srcId="{F6B8D530-ECD5-4F49-ADBA-B9F14A314687}" destId="{FD6E9E70-0E77-45E7-BBFC-A8780600D75E}" srcOrd="0" destOrd="0" presId="urn:microsoft.com/office/officeart/2016/7/layout/RepeatingBendingProcessNew"/>
    <dgm:cxn modelId="{0FE3D95B-D7C1-4E30-A0A6-A9B05724A491}" srcId="{1B26A03E-77A4-44EE-A150-F3578CD1958F}" destId="{CBF6C83B-3E86-44F3-AA83-ADD9CBE13E6C}" srcOrd="3" destOrd="0" parTransId="{3A2B1CE7-64C4-40A2-B149-F8A19C529665}" sibTransId="{C8394ADC-40DF-40EA-871E-40BBB4A100C6}"/>
    <dgm:cxn modelId="{06D3F16A-A37D-43E5-820C-25D7239AC907}" type="presOf" srcId="{8F970B4B-C81E-4B0C-9D5C-2650ABEEE3C1}" destId="{5E810FF3-E41D-463E-96E1-B4C3F5E5F35D}" srcOrd="0" destOrd="0" presId="urn:microsoft.com/office/officeart/2016/7/layout/RepeatingBendingProcessNew"/>
    <dgm:cxn modelId="{8EB9206D-6214-4DD9-A985-6CA1BA86842A}" srcId="{1B26A03E-77A4-44EE-A150-F3578CD1958F}" destId="{59E544A0-8584-4904-A954-96F855C9024F}" srcOrd="6" destOrd="0" parTransId="{5A1C55D2-B26D-4BB1-A9D3-7FA39B50CFFC}" sibTransId="{21318E6B-866D-4CE6-9268-100ED03E208B}"/>
    <dgm:cxn modelId="{582B066E-1F47-4723-AFF1-4BD7C4996ED9}" type="presOf" srcId="{35E85566-FE61-45D2-870C-5ACBC18FA37F}" destId="{C0AB6C28-B436-47F2-9C2D-E3097B524FE4}" srcOrd="0" destOrd="0" presId="urn:microsoft.com/office/officeart/2016/7/layout/RepeatingBendingProcessNew"/>
    <dgm:cxn modelId="{A772B39A-F146-4D83-BA85-37F37771BC9E}" type="presOf" srcId="{80D8C50B-7685-4099-B960-7B59B33DC391}" destId="{F8E30728-CA5B-41E3-AF37-ADA3CFDB34D5}" srcOrd="0" destOrd="0" presId="urn:microsoft.com/office/officeart/2016/7/layout/RepeatingBendingProcessNew"/>
    <dgm:cxn modelId="{2BF9B4A7-08F0-48EC-9004-EBFE7F1E0EC3}" type="presOf" srcId="{35E85566-FE61-45D2-870C-5ACBC18FA37F}" destId="{79A813FE-5633-4DCE-B4D8-4589D2567F21}" srcOrd="1" destOrd="0" presId="urn:microsoft.com/office/officeart/2016/7/layout/RepeatingBendingProcessNew"/>
    <dgm:cxn modelId="{579101AF-4281-4CC4-ACEE-AC628BE28E88}" srcId="{1B26A03E-77A4-44EE-A150-F3578CD1958F}" destId="{8F970B4B-C81E-4B0C-9D5C-2650ABEEE3C1}" srcOrd="4" destOrd="0" parTransId="{E229AD60-019D-4502-833D-33F335739C9F}" sibTransId="{9B6DFE25-574B-4E1F-849F-687EF139C351}"/>
    <dgm:cxn modelId="{3B838CB3-9514-4C70-A9B6-7B54833AC77E}" type="presOf" srcId="{1B26A03E-77A4-44EE-A150-F3578CD1958F}" destId="{3ADED384-C7E9-4128-9D6C-AAADB05527FC}" srcOrd="0" destOrd="0" presId="urn:microsoft.com/office/officeart/2016/7/layout/RepeatingBendingProcessNew"/>
    <dgm:cxn modelId="{12449FB6-BB59-4AAF-A8F2-6146DD91298B}" type="presOf" srcId="{6F7B8EC6-44FC-4945-B114-1235A21B1F23}" destId="{428720BA-BEE3-4A90-B709-5C14BF736156}" srcOrd="0" destOrd="0" presId="urn:microsoft.com/office/officeart/2016/7/layout/RepeatingBendingProcessNew"/>
    <dgm:cxn modelId="{DABAC1C3-E731-4F6A-88C1-D8A21C8D7D1D}" type="presOf" srcId="{C8394ADC-40DF-40EA-871E-40BBB4A100C6}" destId="{E2638EC3-48C7-4629-9434-672178D81070}" srcOrd="1" destOrd="0" presId="urn:microsoft.com/office/officeart/2016/7/layout/RepeatingBendingProcessNew"/>
    <dgm:cxn modelId="{8DDC2FC9-F38E-4DEF-8310-69803EE676C0}" type="presOf" srcId="{80D8C50B-7685-4099-B960-7B59B33DC391}" destId="{0F3BC870-A3B4-4ABF-A08C-8E3CD86200CB}" srcOrd="1" destOrd="0" presId="urn:microsoft.com/office/officeart/2016/7/layout/RepeatingBendingProcessNew"/>
    <dgm:cxn modelId="{486B41D0-DFEF-4B3A-83CC-F4B1ABC38790}" type="presOf" srcId="{59E544A0-8584-4904-A954-96F855C9024F}" destId="{47BF8CAE-BFB1-454E-81CD-494A5B340EC4}" srcOrd="0" destOrd="0" presId="urn:microsoft.com/office/officeart/2016/7/layout/RepeatingBendingProcessNew"/>
    <dgm:cxn modelId="{C695B7D9-5FA6-414C-B51B-F96EEFFEEA4A}" type="presOf" srcId="{8A41992C-2B7D-4F22-8291-7FC918F4385B}" destId="{34D32A1E-48EE-4043-A12C-7DC5F06F0819}" srcOrd="0" destOrd="0" presId="urn:microsoft.com/office/officeart/2016/7/layout/RepeatingBendingProcessNew"/>
    <dgm:cxn modelId="{5E8A84DC-CB37-4D79-8DA0-F0EE216900A7}" type="presOf" srcId="{AC58B58F-0F64-45B9-BD03-00AF039B1D49}" destId="{E00F29B9-42FC-4F2D-9BBC-B0AF8680E941}" srcOrd="0" destOrd="0" presId="urn:microsoft.com/office/officeart/2016/7/layout/RepeatingBendingProcessNew"/>
    <dgm:cxn modelId="{3D8B3ADD-0A39-4C17-B567-0053248056B7}" srcId="{1B26A03E-77A4-44EE-A150-F3578CD1958F}" destId="{AC58B58F-0F64-45B9-BD03-00AF039B1D49}" srcOrd="5" destOrd="0" parTransId="{82574DF5-3969-493B-8885-7B9134EC995E}" sibTransId="{80D8C50B-7685-4099-B960-7B59B33DC391}"/>
    <dgm:cxn modelId="{F5F4EBDF-3243-4F6B-9D4C-AF695EA2CEF0}" type="presOf" srcId="{F6B8D530-ECD5-4F49-ADBA-B9F14A314687}" destId="{056F90C0-A4A1-422F-8B6F-43E6AA1A7AEF}" srcOrd="1" destOrd="0" presId="urn:microsoft.com/office/officeart/2016/7/layout/RepeatingBendingProcessNew"/>
    <dgm:cxn modelId="{85E2C5F0-9725-4A48-AAF0-586844C15680}" srcId="{1B26A03E-77A4-44EE-A150-F3578CD1958F}" destId="{A5A46FE2-E422-4517-B12C-11CE605D3E07}" srcOrd="2" destOrd="0" parTransId="{634A774E-6389-45A8-BD98-39BDD34D75D3}" sibTransId="{35E85566-FE61-45D2-870C-5ACBC18FA37F}"/>
    <dgm:cxn modelId="{F09754F4-9235-4ECC-9CE1-6FF071AE6775}" type="presOf" srcId="{C8394ADC-40DF-40EA-871E-40BBB4A100C6}" destId="{B22D6E62-FDF2-4D44-9FE7-D545399B124C}" srcOrd="0" destOrd="0" presId="urn:microsoft.com/office/officeart/2016/7/layout/RepeatingBendingProcessNew"/>
    <dgm:cxn modelId="{831D34F5-2F18-4745-B482-F22B0FE54A26}" type="presOf" srcId="{9B6DFE25-574B-4E1F-849F-687EF139C351}" destId="{3E914F96-6D04-4F15-B436-5E4DA6D25227}" srcOrd="0" destOrd="0" presId="urn:microsoft.com/office/officeart/2016/7/layout/RepeatingBendingProcessNew"/>
    <dgm:cxn modelId="{269D47EA-5C96-4FF2-AA49-C633FBB76F20}" type="presParOf" srcId="{3ADED384-C7E9-4128-9D6C-AAADB05527FC}" destId="{34D32A1E-48EE-4043-A12C-7DC5F06F0819}" srcOrd="0" destOrd="0" presId="urn:microsoft.com/office/officeart/2016/7/layout/RepeatingBendingProcessNew"/>
    <dgm:cxn modelId="{6FAF251A-109D-4F6A-AF45-5A2D8D717A9C}" type="presParOf" srcId="{3ADED384-C7E9-4128-9D6C-AAADB05527FC}" destId="{FD6E9E70-0E77-45E7-BBFC-A8780600D75E}" srcOrd="1" destOrd="0" presId="urn:microsoft.com/office/officeart/2016/7/layout/RepeatingBendingProcessNew"/>
    <dgm:cxn modelId="{1D072D9C-FCA8-4296-9B22-9F467E996D31}" type="presParOf" srcId="{FD6E9E70-0E77-45E7-BBFC-A8780600D75E}" destId="{056F90C0-A4A1-422F-8B6F-43E6AA1A7AEF}" srcOrd="0" destOrd="0" presId="urn:microsoft.com/office/officeart/2016/7/layout/RepeatingBendingProcessNew"/>
    <dgm:cxn modelId="{74777310-4B4E-486D-81F8-A197CD8229AA}" type="presParOf" srcId="{3ADED384-C7E9-4128-9D6C-AAADB05527FC}" destId="{428720BA-BEE3-4A90-B709-5C14BF736156}" srcOrd="2" destOrd="0" presId="urn:microsoft.com/office/officeart/2016/7/layout/RepeatingBendingProcessNew"/>
    <dgm:cxn modelId="{E01EF31B-8726-499C-9618-5D280BB92B09}" type="presParOf" srcId="{3ADED384-C7E9-4128-9D6C-AAADB05527FC}" destId="{B9E1C97E-C466-4C93-BC2A-A0537F398927}" srcOrd="3" destOrd="0" presId="urn:microsoft.com/office/officeart/2016/7/layout/RepeatingBendingProcessNew"/>
    <dgm:cxn modelId="{83F7E626-FF09-4535-96F7-2C4F77E9A38C}" type="presParOf" srcId="{B9E1C97E-C466-4C93-BC2A-A0537F398927}" destId="{F23D190B-5E97-4B48-BF4C-4810822ABD67}" srcOrd="0" destOrd="0" presId="urn:microsoft.com/office/officeart/2016/7/layout/RepeatingBendingProcessNew"/>
    <dgm:cxn modelId="{B51ACA02-5A72-43C4-B952-671D4DAD694C}" type="presParOf" srcId="{3ADED384-C7E9-4128-9D6C-AAADB05527FC}" destId="{C33BC251-81E2-4B79-B403-C4069086CAAF}" srcOrd="4" destOrd="0" presId="urn:microsoft.com/office/officeart/2016/7/layout/RepeatingBendingProcessNew"/>
    <dgm:cxn modelId="{7B821FEA-28CF-407C-8508-3D7C87086673}" type="presParOf" srcId="{3ADED384-C7E9-4128-9D6C-AAADB05527FC}" destId="{C0AB6C28-B436-47F2-9C2D-E3097B524FE4}" srcOrd="5" destOrd="0" presId="urn:microsoft.com/office/officeart/2016/7/layout/RepeatingBendingProcessNew"/>
    <dgm:cxn modelId="{F93E1A53-4A8D-42EF-B832-DB5A68874835}" type="presParOf" srcId="{C0AB6C28-B436-47F2-9C2D-E3097B524FE4}" destId="{79A813FE-5633-4DCE-B4D8-4589D2567F21}" srcOrd="0" destOrd="0" presId="urn:microsoft.com/office/officeart/2016/7/layout/RepeatingBendingProcessNew"/>
    <dgm:cxn modelId="{BB4AF5F0-A90B-4002-BE99-3E1ECBB261B2}" type="presParOf" srcId="{3ADED384-C7E9-4128-9D6C-AAADB05527FC}" destId="{677554BE-3551-492E-9B5D-8867B200FEC1}" srcOrd="6" destOrd="0" presId="urn:microsoft.com/office/officeart/2016/7/layout/RepeatingBendingProcessNew"/>
    <dgm:cxn modelId="{5E902834-7110-4F30-815B-FE35CC8C760B}" type="presParOf" srcId="{3ADED384-C7E9-4128-9D6C-AAADB05527FC}" destId="{B22D6E62-FDF2-4D44-9FE7-D545399B124C}" srcOrd="7" destOrd="0" presId="urn:microsoft.com/office/officeart/2016/7/layout/RepeatingBendingProcessNew"/>
    <dgm:cxn modelId="{D26E93B4-36DC-4390-929A-46FC8F0957C5}" type="presParOf" srcId="{B22D6E62-FDF2-4D44-9FE7-D545399B124C}" destId="{E2638EC3-48C7-4629-9434-672178D81070}" srcOrd="0" destOrd="0" presId="urn:microsoft.com/office/officeart/2016/7/layout/RepeatingBendingProcessNew"/>
    <dgm:cxn modelId="{240BC2F0-2336-4D98-ACC5-D38892EEE138}" type="presParOf" srcId="{3ADED384-C7E9-4128-9D6C-AAADB05527FC}" destId="{5E810FF3-E41D-463E-96E1-B4C3F5E5F35D}" srcOrd="8" destOrd="0" presId="urn:microsoft.com/office/officeart/2016/7/layout/RepeatingBendingProcessNew"/>
    <dgm:cxn modelId="{BA058D19-B3B1-467A-AC73-BF70317241FB}" type="presParOf" srcId="{3ADED384-C7E9-4128-9D6C-AAADB05527FC}" destId="{3E914F96-6D04-4F15-B436-5E4DA6D25227}" srcOrd="9" destOrd="0" presId="urn:microsoft.com/office/officeart/2016/7/layout/RepeatingBendingProcessNew"/>
    <dgm:cxn modelId="{617E29D5-B849-4155-A7F7-9D2E49E5025E}" type="presParOf" srcId="{3E914F96-6D04-4F15-B436-5E4DA6D25227}" destId="{242D8C77-C749-490B-AB09-A60AACC6864E}" srcOrd="0" destOrd="0" presId="urn:microsoft.com/office/officeart/2016/7/layout/RepeatingBendingProcessNew"/>
    <dgm:cxn modelId="{578C2382-49E1-4307-88DC-AEFC9625BC14}" type="presParOf" srcId="{3ADED384-C7E9-4128-9D6C-AAADB05527FC}" destId="{E00F29B9-42FC-4F2D-9BBC-B0AF8680E941}" srcOrd="10" destOrd="0" presId="urn:microsoft.com/office/officeart/2016/7/layout/RepeatingBendingProcessNew"/>
    <dgm:cxn modelId="{0F365BE4-52C7-4492-A8DA-513D44C513FD}" type="presParOf" srcId="{3ADED384-C7E9-4128-9D6C-AAADB05527FC}" destId="{F8E30728-CA5B-41E3-AF37-ADA3CFDB34D5}" srcOrd="11" destOrd="0" presId="urn:microsoft.com/office/officeart/2016/7/layout/RepeatingBendingProcessNew"/>
    <dgm:cxn modelId="{22EB1693-C1EC-42FB-B85B-08CA680C1FE0}" type="presParOf" srcId="{F8E30728-CA5B-41E3-AF37-ADA3CFDB34D5}" destId="{0F3BC870-A3B4-4ABF-A08C-8E3CD86200CB}" srcOrd="0" destOrd="0" presId="urn:microsoft.com/office/officeart/2016/7/layout/RepeatingBendingProcessNew"/>
    <dgm:cxn modelId="{8D83D5FF-7FEC-4C87-B5BE-AF36510F195E}" type="presParOf" srcId="{3ADED384-C7E9-4128-9D6C-AAADB05527FC}" destId="{47BF8CAE-BFB1-454E-81CD-494A5B340EC4}"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12196-0091-4536-ACA9-69B5078547F8}">
      <dsp:nvSpPr>
        <dsp:cNvPr id="0" name=""/>
        <dsp:cNvSpPr/>
      </dsp:nvSpPr>
      <dsp:spPr>
        <a:xfrm>
          <a:off x="197309" y="256"/>
          <a:ext cx="2804679" cy="168280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err="1">
              <a:latin typeface="Phetsarath OT" panose="02000500000000020004" pitchFamily="2" charset="0"/>
              <a:cs typeface="Phetsarath OT" panose="02000500000000020004" pitchFamily="2" charset="0"/>
            </a:rPr>
            <a:t>ປະມານ</a:t>
          </a:r>
          <a:r>
            <a:rPr lang="en-US" sz="1600" b="0" kern="1200" dirty="0">
              <a:latin typeface="Phetsarath OT" panose="02000500000000020004" pitchFamily="2" charset="0"/>
              <a:cs typeface="Phetsarath OT" panose="02000500000000020004" pitchFamily="2" charset="0"/>
            </a:rPr>
            <a:t> 45% ຂອງເດັກນ້ອຍທີ່ເສຍຊີິວິດໃນທົ່ວໂລກແມ່ນກ່ຽວຂ້ອງກັບໂພຊະນາການທີ່ບໍ່ພຽງພໍ</a:t>
          </a:r>
          <a:r>
            <a:rPr lang="en-US" sz="1600" b="0" kern="1200" dirty="0"/>
            <a:t>.</a:t>
          </a:r>
          <a:endParaRPr lang="en-US" sz="1600" kern="1200" dirty="0"/>
        </a:p>
      </dsp:txBody>
      <dsp:txXfrm>
        <a:off x="197309" y="256"/>
        <a:ext cx="2804679" cy="1682807"/>
      </dsp:txXfrm>
    </dsp:sp>
    <dsp:sp modelId="{50B2F46E-2E6B-4631-90EA-B08CB8A723A6}">
      <dsp:nvSpPr>
        <dsp:cNvPr id="0" name=""/>
        <dsp:cNvSpPr/>
      </dsp:nvSpPr>
      <dsp:spPr>
        <a:xfrm>
          <a:off x="3282456" y="256"/>
          <a:ext cx="2804679" cy="1682807"/>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o-LA" sz="1600" b="0" i="0" kern="1200" dirty="0"/>
            <a:t>ຄວາມເຕ້ຍ ຈະເຮັດສະໝອງ ແລະ ຮ່າງກັນ ຂອງເດັກ ບໍ່ຂະຫຍາຍໂຕ ຖ້າເດັກບໍ່ໄດ້ຮັບສານອາຫານ ທີ່ພຽງພໍໃນຊ່ວງ 1000ວັນ</a:t>
          </a:r>
          <a:r>
            <a:rPr lang="en-US" sz="1600" b="0" i="0" kern="1200" dirty="0"/>
            <a:t>. </a:t>
          </a:r>
          <a:endParaRPr lang="en-US" sz="1600" kern="1200" dirty="0"/>
        </a:p>
      </dsp:txBody>
      <dsp:txXfrm>
        <a:off x="3282456" y="256"/>
        <a:ext cx="2804679" cy="1682807"/>
      </dsp:txXfrm>
    </dsp:sp>
    <dsp:sp modelId="{DB58689E-9F56-4AEF-95EF-DCAE248E719F}">
      <dsp:nvSpPr>
        <dsp:cNvPr id="0" name=""/>
        <dsp:cNvSpPr/>
      </dsp:nvSpPr>
      <dsp:spPr>
        <a:xfrm>
          <a:off x="197309" y="1963532"/>
          <a:ext cx="2804679" cy="2094859"/>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 </a:t>
          </a:r>
          <a:r>
            <a:rPr lang="en-US" sz="1600" kern="1200" dirty="0" err="1">
              <a:latin typeface="Phetsarath OT" panose="02000500000000020004" pitchFamily="2" charset="0"/>
              <a:cs typeface="Phetsarath OT" panose="02000500000000020004" pitchFamily="2" charset="0"/>
            </a:rPr>
            <a:t>ການຂາດໂພຊະນາການໃນໄວເດັກສາມາດປ້ອງກັນ</a:t>
          </a:r>
          <a:r>
            <a:rPr lang="en-US" sz="1600" kern="1200" dirty="0">
              <a:latin typeface="Phetsarath OT" panose="02000500000000020004" pitchFamily="2" charset="0"/>
              <a:cs typeface="Phetsarath OT" panose="02000500000000020004" pitchFamily="2" charset="0"/>
            </a:rPr>
            <a:t> </a:t>
          </a:r>
          <a:r>
            <a:rPr lang="en-US" sz="1600" kern="1200" dirty="0" err="1">
              <a:latin typeface="Phetsarath OT" panose="02000500000000020004" pitchFamily="2" charset="0"/>
              <a:cs typeface="Phetsarath OT" panose="02000500000000020004" pitchFamily="2" charset="0"/>
            </a:rPr>
            <a:t>ຫລືຮັກສາໄດ້ດ້ວຍມາດຕະການທີ່ມີຜົນກະທົບສູງ</a:t>
          </a:r>
          <a:r>
            <a:rPr lang="en-US" sz="1600" kern="1200" dirty="0">
              <a:latin typeface="Phetsarath OT" panose="02000500000000020004" pitchFamily="2" charset="0"/>
              <a:cs typeface="Phetsarath OT" panose="02000500000000020004" pitchFamily="2" charset="0"/>
            </a:rPr>
            <a:t>, </a:t>
          </a:r>
          <a:r>
            <a:rPr lang="en-US" sz="1600" kern="1200" dirty="0" err="1">
              <a:latin typeface="Phetsarath OT" panose="02000500000000020004" pitchFamily="2" charset="0"/>
              <a:cs typeface="Phetsarath OT" panose="02000500000000020004" pitchFamily="2" charset="0"/>
            </a:rPr>
            <a:t>ຄ່າໃຊ້ຈ່າຍຕໍ່າ</a:t>
          </a:r>
          <a:r>
            <a:rPr lang="en-US" sz="1600" kern="1200" dirty="0">
              <a:latin typeface="Phetsarath OT" panose="02000500000000020004" pitchFamily="2" charset="0"/>
              <a:cs typeface="Phetsarath OT" panose="02000500000000020004" pitchFamily="2" charset="0"/>
            </a:rPr>
            <a:t> </a:t>
          </a:r>
          <a:r>
            <a:rPr lang="en-US" sz="1600" kern="1200" dirty="0" err="1">
              <a:latin typeface="Phetsarath OT" panose="02000500000000020004" pitchFamily="2" charset="0"/>
              <a:cs typeface="Phetsarath OT" panose="02000500000000020004" pitchFamily="2" charset="0"/>
            </a:rPr>
            <a:t>ເຊັ່ນ</a:t>
          </a:r>
          <a:r>
            <a:rPr lang="en-US" sz="1600" kern="1200" dirty="0">
              <a:latin typeface="Phetsarath OT" panose="02000500000000020004" pitchFamily="2" charset="0"/>
              <a:cs typeface="Phetsarath OT" panose="02000500000000020004" pitchFamily="2" charset="0"/>
            </a:rPr>
            <a:t>: </a:t>
          </a:r>
          <a:r>
            <a:rPr lang="en-US" sz="1600" kern="1200" dirty="0" err="1">
              <a:latin typeface="Phetsarath OT" panose="02000500000000020004" pitchFamily="2" charset="0"/>
              <a:cs typeface="Phetsarath OT" panose="02000500000000020004" pitchFamily="2" charset="0"/>
            </a:rPr>
            <a:t>ການໃຫ້ຢາພູມຄຸ້ມກັນ</a:t>
          </a:r>
          <a:r>
            <a:rPr lang="en-US" sz="1600" kern="1200" dirty="0">
              <a:latin typeface="Phetsarath OT" panose="02000500000000020004" pitchFamily="2" charset="0"/>
              <a:cs typeface="Phetsarath OT" panose="02000500000000020004" pitchFamily="2" charset="0"/>
            </a:rPr>
            <a:t>, </a:t>
          </a:r>
          <a:r>
            <a:rPr lang="en-US" sz="1600" kern="1200" dirty="0" err="1">
              <a:latin typeface="Phetsarath OT" panose="02000500000000020004" pitchFamily="2" charset="0"/>
              <a:cs typeface="Phetsarath OT" panose="02000500000000020004" pitchFamily="2" charset="0"/>
            </a:rPr>
            <a:t>ການບໍລິການດ້ານໂພຊະນາການ</a:t>
          </a:r>
          <a:r>
            <a:rPr lang="en-US" sz="1600" kern="1200" dirty="0">
              <a:latin typeface="Phetsarath OT" panose="02000500000000020004" pitchFamily="2" charset="0"/>
              <a:cs typeface="Phetsarath OT" panose="02000500000000020004" pitchFamily="2" charset="0"/>
            </a:rPr>
            <a:t> </a:t>
          </a:r>
          <a:r>
            <a:rPr lang="en-US" sz="1600" kern="1200" dirty="0" err="1">
              <a:latin typeface="Phetsarath OT" panose="02000500000000020004" pitchFamily="2" charset="0"/>
              <a:cs typeface="Phetsarath OT" panose="02000500000000020004" pitchFamily="2" charset="0"/>
            </a:rPr>
            <a:t>ແລະສຸຂະພາບເດັກ</a:t>
          </a:r>
          <a:r>
            <a:rPr lang="en-US" sz="1600" kern="1200" dirty="0">
              <a:latin typeface="Phetsarath OT" panose="02000500000000020004" pitchFamily="2" charset="0"/>
              <a:cs typeface="Phetsarath OT" panose="02000500000000020004" pitchFamily="2" charset="0"/>
            </a:rPr>
            <a:t>, </a:t>
          </a:r>
          <a:r>
            <a:rPr lang="en-US" sz="1600" kern="1200" dirty="0" err="1">
              <a:latin typeface="Phetsarath OT" panose="02000500000000020004" pitchFamily="2" charset="0"/>
              <a:cs typeface="Phetsarath OT" panose="02000500000000020004" pitchFamily="2" charset="0"/>
            </a:rPr>
            <a:t>ກິດຈະກຳທີ່ມີຄວາມສຳຄັນຕໍ່ໂພຊະນາການ</a:t>
          </a:r>
          <a:endParaRPr lang="en-US" sz="1600" kern="1200" dirty="0">
            <a:latin typeface="Phetsarath OT" panose="02000500000000020004" pitchFamily="2" charset="0"/>
            <a:cs typeface="Phetsarath OT" panose="02000500000000020004" pitchFamily="2" charset="0"/>
          </a:endParaRPr>
        </a:p>
      </dsp:txBody>
      <dsp:txXfrm>
        <a:off x="197309" y="1963532"/>
        <a:ext cx="2804679" cy="2094859"/>
      </dsp:txXfrm>
    </dsp:sp>
    <dsp:sp modelId="{AFE1A1AC-4CDB-46FB-B6F6-58BF2E6B835A}">
      <dsp:nvSpPr>
        <dsp:cNvPr id="0" name=""/>
        <dsp:cNvSpPr/>
      </dsp:nvSpPr>
      <dsp:spPr>
        <a:xfrm>
          <a:off x="3282456" y="1999291"/>
          <a:ext cx="2804679" cy="2023340"/>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err="1">
              <a:latin typeface="Phetsarath OT" panose="02000500000000020004" pitchFamily="2" charset="0"/>
              <a:cs typeface="Phetsarath OT" panose="02000500000000020004" pitchFamily="2" charset="0"/>
            </a:rPr>
            <a:t>ຜົນກະທົບຂອງກິດຈະກຳທີ່ມີຕໍ່ເດັກຈະມີຄວາມແຕກຕ່າງກັນສະພາບເສດຖະ</a:t>
          </a:r>
          <a:r>
            <a:rPr lang="en-US" sz="1600" b="0" i="0" kern="1200" dirty="0">
              <a:latin typeface="Phetsarath OT" panose="02000500000000020004" pitchFamily="2" charset="0"/>
              <a:cs typeface="Phetsarath OT" panose="02000500000000020004" pitchFamily="2" charset="0"/>
            </a:rPr>
            <a:t> </a:t>
          </a:r>
          <a:r>
            <a:rPr lang="en-US" sz="1600" b="0" i="0" kern="1200" dirty="0" err="1">
              <a:latin typeface="Phetsarath OT" panose="02000500000000020004" pitchFamily="2" charset="0"/>
              <a:cs typeface="Phetsarath OT" panose="02000500000000020004" pitchFamily="2" charset="0"/>
            </a:rPr>
            <a:t>ກິດ</a:t>
          </a:r>
          <a:r>
            <a:rPr lang="en-US" sz="1600" b="0" i="0" kern="1200" dirty="0">
              <a:latin typeface="Phetsarath OT" panose="02000500000000020004" pitchFamily="2" charset="0"/>
              <a:cs typeface="Phetsarath OT" panose="02000500000000020004" pitchFamily="2" charset="0"/>
            </a:rPr>
            <a:t> </a:t>
          </a:r>
          <a:r>
            <a:rPr lang="en-US" sz="1600" b="0" i="0" kern="1200" dirty="0" err="1">
              <a:latin typeface="Phetsarath OT" panose="02000500000000020004" pitchFamily="2" charset="0"/>
              <a:cs typeface="Phetsarath OT" panose="02000500000000020004" pitchFamily="2" charset="0"/>
            </a:rPr>
            <a:t>ແລະ</a:t>
          </a:r>
          <a:r>
            <a:rPr lang="en-US" sz="1600" b="0" i="0" kern="1200" dirty="0">
              <a:latin typeface="Phetsarath OT" panose="02000500000000020004" pitchFamily="2" charset="0"/>
              <a:cs typeface="Phetsarath OT" panose="02000500000000020004" pitchFamily="2" charset="0"/>
            </a:rPr>
            <a:t> </a:t>
          </a:r>
          <a:r>
            <a:rPr lang="en-US" sz="1600" b="0" i="0" kern="1200" dirty="0" err="1">
              <a:latin typeface="Phetsarath OT" panose="02000500000000020004" pitchFamily="2" charset="0"/>
              <a:cs typeface="Phetsarath OT" panose="02000500000000020004" pitchFamily="2" charset="0"/>
            </a:rPr>
            <a:t>ສັງຄົມ</a:t>
          </a:r>
          <a:r>
            <a:rPr lang="en-US" sz="1600" b="0" i="0" kern="1200" dirty="0">
              <a:latin typeface="Phetsarath OT" panose="02000500000000020004" pitchFamily="2" charset="0"/>
              <a:cs typeface="Phetsarath OT" panose="02000500000000020004" pitchFamily="2" charset="0"/>
            </a:rPr>
            <a:t>, </a:t>
          </a:r>
          <a:r>
            <a:rPr lang="en-US" sz="1600" b="0" i="0" kern="1200" dirty="0" err="1">
              <a:latin typeface="Phetsarath OT" panose="02000500000000020004" pitchFamily="2" charset="0"/>
              <a:cs typeface="Phetsarath OT" panose="02000500000000020004" pitchFamily="2" charset="0"/>
            </a:rPr>
            <a:t>ຊົນເຜົ່າ</a:t>
          </a:r>
          <a:r>
            <a:rPr lang="en-US" sz="1600" b="0" i="0" kern="1200" dirty="0">
              <a:latin typeface="Phetsarath OT" panose="02000500000000020004" pitchFamily="2" charset="0"/>
              <a:cs typeface="Phetsarath OT" panose="02000500000000020004" pitchFamily="2" charset="0"/>
            </a:rPr>
            <a:t>, </a:t>
          </a:r>
          <a:r>
            <a:rPr lang="en-US" sz="1600" b="0" i="0" kern="1200" dirty="0" err="1">
              <a:latin typeface="Phetsarath OT" panose="02000500000000020004" pitchFamily="2" charset="0"/>
              <a:cs typeface="Phetsarath OT" panose="02000500000000020004" pitchFamily="2" charset="0"/>
            </a:rPr>
            <a:t>ພູມສັນ</a:t>
          </a:r>
          <a:r>
            <a:rPr lang="en-US" sz="1600" b="0" i="0" kern="1200" dirty="0">
              <a:latin typeface="Phetsarath OT" panose="02000500000000020004" pitchFamily="2" charset="0"/>
              <a:cs typeface="Phetsarath OT" panose="02000500000000020004" pitchFamily="2" charset="0"/>
            </a:rPr>
            <a:t> </a:t>
          </a:r>
          <a:r>
            <a:rPr lang="en-US" sz="1600" b="0" i="0" kern="1200" dirty="0" err="1">
              <a:latin typeface="Phetsarath OT" panose="02000500000000020004" pitchFamily="2" charset="0"/>
              <a:cs typeface="Phetsarath OT" panose="02000500000000020004" pitchFamily="2" charset="0"/>
            </a:rPr>
            <a:t>ຖານ</a:t>
          </a:r>
          <a:r>
            <a:rPr lang="en-US" sz="1600" b="0" i="0" kern="1200" dirty="0">
              <a:latin typeface="Phetsarath OT" panose="02000500000000020004" pitchFamily="2" charset="0"/>
              <a:cs typeface="Phetsarath OT" panose="02000500000000020004" pitchFamily="2" charset="0"/>
            </a:rPr>
            <a:t> </a:t>
          </a:r>
          <a:r>
            <a:rPr lang="en-US" sz="1600" b="0" i="0" kern="1200" dirty="0" err="1">
              <a:latin typeface="Phetsarath OT" panose="02000500000000020004" pitchFamily="2" charset="0"/>
              <a:cs typeface="Phetsarath OT" panose="02000500000000020004" pitchFamily="2" charset="0"/>
            </a:rPr>
            <a:t>ແລະ</a:t>
          </a:r>
          <a:r>
            <a:rPr lang="en-US" sz="1600" b="0" i="0" kern="1200" dirty="0">
              <a:latin typeface="Phetsarath OT" panose="02000500000000020004" pitchFamily="2" charset="0"/>
              <a:cs typeface="Phetsarath OT" panose="02000500000000020004" pitchFamily="2" charset="0"/>
            </a:rPr>
            <a:t> </a:t>
          </a:r>
          <a:r>
            <a:rPr lang="en-US" sz="1600" b="0" i="0" kern="1200" dirty="0" err="1">
              <a:latin typeface="Phetsarath OT" panose="02000500000000020004" pitchFamily="2" charset="0"/>
              <a:cs typeface="Phetsarath OT" panose="02000500000000020004" pitchFamily="2" charset="0"/>
            </a:rPr>
            <a:t>ລະດັບການສຶກສາຂອງຜູ້ປົກຄອງ</a:t>
          </a:r>
          <a:endParaRPr lang="en-US" sz="1600" b="0" i="0" kern="1200" dirty="0">
            <a:latin typeface="Phetsarath OT" panose="02000500000000020004" pitchFamily="2" charset="0"/>
            <a:cs typeface="Phetsarath OT" panose="02000500000000020004" pitchFamily="2" charset="0"/>
          </a:endParaRPr>
        </a:p>
        <a:p>
          <a:pPr marL="0" lvl="0" indent="0" algn="ctr" defTabSz="711200">
            <a:lnSpc>
              <a:spcPct val="90000"/>
            </a:lnSpc>
            <a:spcBef>
              <a:spcPct val="0"/>
            </a:spcBef>
            <a:spcAft>
              <a:spcPct val="35000"/>
            </a:spcAft>
            <a:buNone/>
          </a:pPr>
          <a:endParaRPr lang="en-US" sz="1400" kern="1200" dirty="0">
            <a:latin typeface="Phetsarath OT" panose="02000500000000020004" pitchFamily="2" charset="0"/>
            <a:cs typeface="Phetsarath OT" panose="02000500000000020004" pitchFamily="2" charset="0"/>
          </a:endParaRPr>
        </a:p>
      </dsp:txBody>
      <dsp:txXfrm>
        <a:off x="3282456" y="1999291"/>
        <a:ext cx="2804679" cy="2023340"/>
      </dsp:txXfrm>
    </dsp:sp>
    <dsp:sp modelId="{9FEEFFCA-18CA-44E0-9E92-8E083D488982}">
      <dsp:nvSpPr>
        <dsp:cNvPr id="0" name=""/>
        <dsp:cNvSpPr/>
      </dsp:nvSpPr>
      <dsp:spPr>
        <a:xfrm>
          <a:off x="1137928" y="4205278"/>
          <a:ext cx="4175578" cy="207961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Phetsarath OT" panose="02000500000000020004" pitchFamily="2" charset="0"/>
              <a:cs typeface="Phetsarath OT" panose="02000500000000020004" pitchFamily="2" charset="0"/>
            </a:rPr>
            <a:t>ເພາະການຂາດໂພຊະນາການຈະເຮັດໃຫ້ຄວາມສະຫລາດຫລຸດລົງ</a:t>
          </a:r>
          <a:r>
            <a:rPr lang="en-US" sz="1600" kern="1200" dirty="0">
              <a:latin typeface="Phetsarath OT" panose="02000500000000020004" pitchFamily="2" charset="0"/>
              <a:cs typeface="Phetsarath OT" panose="02000500000000020004" pitchFamily="2" charset="0"/>
            </a:rPr>
            <a:t> (IQ) </a:t>
          </a:r>
          <a:r>
            <a:rPr lang="en-US" sz="1600" kern="1200" dirty="0" err="1">
              <a:latin typeface="Phetsarath OT" panose="02000500000000020004" pitchFamily="2" charset="0"/>
              <a:cs typeface="Phetsarath OT" panose="02000500000000020004" pitchFamily="2" charset="0"/>
            </a:rPr>
            <a:t>ຜົນການຮຽນທີ່ຕໍ່າ</a:t>
          </a:r>
          <a:r>
            <a:rPr lang="en-US" sz="1600" kern="1200" dirty="0">
              <a:latin typeface="Phetsarath OT" panose="02000500000000020004" pitchFamily="2" charset="0"/>
              <a:cs typeface="Phetsarath OT" panose="02000500000000020004" pitchFamily="2" charset="0"/>
            </a:rPr>
            <a:t>. </a:t>
          </a:r>
          <a:r>
            <a:rPr lang="en-US" sz="1600" kern="1200" dirty="0" err="1">
              <a:latin typeface="Phetsarath OT" panose="02000500000000020004" pitchFamily="2" charset="0"/>
              <a:cs typeface="Phetsarath OT" panose="02000500000000020004" pitchFamily="2" charset="0"/>
            </a:rPr>
            <a:t>ແລະສົ່ງຜົນຕໍ່ການພັດທະນາເສດຖະກິດ</a:t>
          </a:r>
          <a:r>
            <a:rPr lang="en-US" sz="1600" kern="1200" dirty="0">
              <a:latin typeface="Phetsarath OT" panose="02000500000000020004" pitchFamily="2" charset="0"/>
              <a:cs typeface="Phetsarath OT" panose="02000500000000020004" pitchFamily="2" charset="0"/>
            </a:rPr>
            <a:t>, </a:t>
          </a:r>
          <a:r>
            <a:rPr lang="en-US" sz="1600" kern="1200" dirty="0" err="1">
              <a:latin typeface="Phetsarath OT" panose="02000500000000020004" pitchFamily="2" charset="0"/>
              <a:cs typeface="Phetsarath OT" panose="02000500000000020004" pitchFamily="2" charset="0"/>
            </a:rPr>
            <a:t>ເຮັດໃຫ້ຜະລິດຫລຸດລົງ</a:t>
          </a:r>
          <a:r>
            <a:rPr lang="en-US" sz="1600" kern="1200" dirty="0">
              <a:latin typeface="Phetsarath OT" panose="02000500000000020004" pitchFamily="2" charset="0"/>
              <a:cs typeface="Phetsarath OT" panose="02000500000000020004" pitchFamily="2" charset="0"/>
            </a:rPr>
            <a:t> </a:t>
          </a:r>
          <a:r>
            <a:rPr lang="en-US" sz="1600" kern="1200" dirty="0" err="1">
              <a:latin typeface="Phetsarath OT" panose="02000500000000020004" pitchFamily="2" charset="0"/>
              <a:cs typeface="Phetsarath OT" panose="02000500000000020004" pitchFamily="2" charset="0"/>
            </a:rPr>
            <a:t>ແລະມີລາຍຮັບທີ່ຕໍ່າ</a:t>
          </a:r>
          <a:endParaRPr lang="en-US" sz="1600" kern="1200" dirty="0">
            <a:latin typeface="Phetsarath OT" panose="02000500000000020004" pitchFamily="2" charset="0"/>
            <a:cs typeface="Phetsarath OT" panose="02000500000000020004" pitchFamily="2" charset="0"/>
          </a:endParaRPr>
        </a:p>
      </dsp:txBody>
      <dsp:txXfrm>
        <a:off x="1137928" y="4205278"/>
        <a:ext cx="4175578" cy="20796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9C1EC-7B35-4572-868C-3FD338555164}">
      <dsp:nvSpPr>
        <dsp:cNvPr id="0" name=""/>
        <dsp:cNvSpPr/>
      </dsp:nvSpPr>
      <dsp:spPr>
        <a:xfrm>
          <a:off x="282221" y="754181"/>
          <a:ext cx="1371985" cy="13719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09ADCF-5A7A-4D2F-8267-7FEA0B17382F}">
      <dsp:nvSpPr>
        <dsp:cNvPr id="0" name=""/>
        <dsp:cNvSpPr/>
      </dsp:nvSpPr>
      <dsp:spPr>
        <a:xfrm>
          <a:off x="570337" y="1042298"/>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994FE5-196A-41DC-BE4B-C8CC4DD9E1A6}">
      <dsp:nvSpPr>
        <dsp:cNvPr id="0" name=""/>
        <dsp:cNvSpPr/>
      </dsp:nvSpPr>
      <dsp:spPr>
        <a:xfrm>
          <a:off x="1948202" y="754181"/>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Phetsarath OT" panose="02000500000000020004" pitchFamily="2" charset="0"/>
              <a:cs typeface="Phetsarath OT" panose="02000500000000020004" pitchFamily="2" charset="0"/>
            </a:rPr>
            <a:t>ການວາງແຜນທີ່ມີເປົ້າໝາຍ</a:t>
          </a:r>
          <a:r>
            <a:rPr lang="en-US" sz="2000" kern="1200" dirty="0">
              <a:latin typeface="Phetsarath OT" panose="02000500000000020004" pitchFamily="2" charset="0"/>
              <a:cs typeface="Phetsarath OT" panose="02000500000000020004" pitchFamily="2" charset="0"/>
            </a:rPr>
            <a:t>/</a:t>
          </a:r>
          <a:r>
            <a:rPr lang="en-US" sz="2000" kern="1200" dirty="0" err="1">
              <a:latin typeface="Phetsarath OT" panose="02000500000000020004" pitchFamily="2" charset="0"/>
              <a:cs typeface="Phetsarath OT" panose="02000500000000020004" pitchFamily="2" charset="0"/>
            </a:rPr>
            <a:t>ຈຸດປະສົງດ້ານໂພຊະນາການທີ່ຊັດເຈນ</a:t>
          </a:r>
          <a:endParaRPr lang="en-US" sz="2000" kern="1200" dirty="0">
            <a:latin typeface="Phetsarath OT" panose="02000500000000020004" pitchFamily="2" charset="0"/>
            <a:cs typeface="Phetsarath OT" panose="02000500000000020004" pitchFamily="2" charset="0"/>
          </a:endParaRPr>
        </a:p>
      </dsp:txBody>
      <dsp:txXfrm>
        <a:off x="1948202" y="754181"/>
        <a:ext cx="3233964" cy="1371985"/>
      </dsp:txXfrm>
    </dsp:sp>
    <dsp:sp modelId="{FD33AA23-583C-4F09-987A-58D4BF197B30}">
      <dsp:nvSpPr>
        <dsp:cNvPr id="0" name=""/>
        <dsp:cNvSpPr/>
      </dsp:nvSpPr>
      <dsp:spPr>
        <a:xfrm>
          <a:off x="5745661" y="754181"/>
          <a:ext cx="1371985" cy="13719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93C3B1-C069-4567-8566-3725223CA366}">
      <dsp:nvSpPr>
        <dsp:cNvPr id="0" name=""/>
        <dsp:cNvSpPr/>
      </dsp:nvSpPr>
      <dsp:spPr>
        <a:xfrm>
          <a:off x="6033778" y="1042298"/>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F18990-BFEF-4FB8-ABF8-B197338BD02A}">
      <dsp:nvSpPr>
        <dsp:cNvPr id="0" name=""/>
        <dsp:cNvSpPr/>
      </dsp:nvSpPr>
      <dsp:spPr>
        <a:xfrm>
          <a:off x="7411643" y="754181"/>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Phetsarath OT" panose="02000500000000020004" pitchFamily="2" charset="0"/>
              <a:cs typeface="Phetsarath OT" panose="02000500000000020004" pitchFamily="2" charset="0"/>
            </a:rPr>
            <a:t>ຄຳແນະນຳກ່ຽວກັບສ່ວນປະກອບຂອງອາຫານ</a:t>
          </a:r>
          <a:r>
            <a:rPr lang="en-US" sz="2000" kern="1200" dirty="0">
              <a:latin typeface="Phetsarath OT" panose="02000500000000020004" pitchFamily="2" charset="0"/>
              <a:cs typeface="Phetsarath OT" panose="02000500000000020004" pitchFamily="2" charset="0"/>
            </a:rPr>
            <a:t> </a:t>
          </a:r>
          <a:r>
            <a:rPr lang="en-US" sz="2000" kern="1200" dirty="0" err="1">
              <a:latin typeface="Phetsarath OT" panose="02000500000000020004" pitchFamily="2" charset="0"/>
              <a:cs typeface="Phetsarath OT" panose="02000500000000020004" pitchFamily="2" charset="0"/>
            </a:rPr>
            <a:t>ແລະ</a:t>
          </a:r>
          <a:r>
            <a:rPr lang="en-US" sz="2000" kern="1200" dirty="0">
              <a:latin typeface="Phetsarath OT" panose="02000500000000020004" pitchFamily="2" charset="0"/>
              <a:cs typeface="Phetsarath OT" panose="02000500000000020004" pitchFamily="2" charset="0"/>
            </a:rPr>
            <a:t> </a:t>
          </a:r>
          <a:r>
            <a:rPr lang="en-US" sz="2000" kern="1200" dirty="0" err="1">
              <a:latin typeface="Phetsarath OT" panose="02000500000000020004" pitchFamily="2" charset="0"/>
              <a:cs typeface="Phetsarath OT" panose="02000500000000020004" pitchFamily="2" charset="0"/>
            </a:rPr>
            <a:t>ການບໍລິໂພກອາຫານ</a:t>
          </a:r>
          <a:r>
            <a:rPr lang="en-US" sz="2000" kern="1200" dirty="0">
              <a:latin typeface="Phetsarath OT" panose="02000500000000020004" pitchFamily="2" charset="0"/>
              <a:cs typeface="Phetsarath OT" panose="02000500000000020004" pitchFamily="2" charset="0"/>
            </a:rPr>
            <a:t> </a:t>
          </a:r>
          <a:r>
            <a:rPr lang="en-US" sz="2000" kern="1200" dirty="0" err="1">
              <a:latin typeface="Phetsarath OT" panose="02000500000000020004" pitchFamily="2" charset="0"/>
              <a:cs typeface="Phetsarath OT" panose="02000500000000020004" pitchFamily="2" charset="0"/>
            </a:rPr>
            <a:t>ຈະຕ້ອງໄດ້ຮັບຮູ້ໃນຂັ້ນນະໂຍບາຍ</a:t>
          </a:r>
          <a:endParaRPr lang="en-US" sz="2000" kern="1200" dirty="0">
            <a:latin typeface="Phetsarath OT" panose="02000500000000020004" pitchFamily="2" charset="0"/>
            <a:cs typeface="Phetsarath OT" panose="02000500000000020004" pitchFamily="2" charset="0"/>
          </a:endParaRPr>
        </a:p>
        <a:p>
          <a:pPr marL="0" lvl="0" indent="0" algn="l" defTabSz="889000">
            <a:lnSpc>
              <a:spcPct val="90000"/>
            </a:lnSpc>
            <a:spcBef>
              <a:spcPct val="0"/>
            </a:spcBef>
            <a:spcAft>
              <a:spcPct val="35000"/>
            </a:spcAft>
            <a:buNone/>
          </a:pPr>
          <a:r>
            <a:rPr lang="en-US" sz="2000" kern="1200" dirty="0">
              <a:latin typeface="Phetsarath OT" panose="02000500000000020004" pitchFamily="2" charset="0"/>
              <a:cs typeface="Phetsarath OT" panose="02000500000000020004" pitchFamily="2" charset="0"/>
            </a:rPr>
            <a:t> (</a:t>
          </a:r>
          <a:r>
            <a:rPr lang="en-US" sz="2000" kern="1200" dirty="0" err="1">
              <a:latin typeface="Phetsarath OT" panose="02000500000000020004" pitchFamily="2" charset="0"/>
              <a:cs typeface="Phetsarath OT" panose="02000500000000020004" pitchFamily="2" charset="0"/>
            </a:rPr>
            <a:t>ການຍູ້ການສະໜອງ</a:t>
          </a:r>
          <a:r>
            <a:rPr lang="en-US" sz="2000" kern="1200" dirty="0">
              <a:latin typeface="Phetsarath OT" panose="02000500000000020004" pitchFamily="2" charset="0"/>
              <a:cs typeface="Phetsarath OT" panose="02000500000000020004" pitchFamily="2" charset="0"/>
            </a:rPr>
            <a:t>–</a:t>
          </a:r>
          <a:r>
            <a:rPr lang="en-US" sz="2000" kern="1200" dirty="0" err="1">
              <a:latin typeface="Phetsarath OT" panose="02000500000000020004" pitchFamily="2" charset="0"/>
              <a:cs typeface="Phetsarath OT" panose="02000500000000020004" pitchFamily="2" charset="0"/>
            </a:rPr>
            <a:t>ການດຶງຄວາມຕ້ອງການ</a:t>
          </a:r>
          <a:r>
            <a:rPr lang="en-US" sz="2000" kern="1200" dirty="0">
              <a:latin typeface="Phetsarath OT" panose="02000500000000020004" pitchFamily="2" charset="0"/>
              <a:cs typeface="Phetsarath OT" panose="02000500000000020004" pitchFamily="2" charset="0"/>
            </a:rPr>
            <a:t>)</a:t>
          </a:r>
        </a:p>
      </dsp:txBody>
      <dsp:txXfrm>
        <a:off x="7411643" y="754181"/>
        <a:ext cx="3233964" cy="1371985"/>
      </dsp:txXfrm>
    </dsp:sp>
    <dsp:sp modelId="{F452AC90-E7F7-4094-BBA1-FF62DB12F7FD}">
      <dsp:nvSpPr>
        <dsp:cNvPr id="0" name=""/>
        <dsp:cNvSpPr/>
      </dsp:nvSpPr>
      <dsp:spPr>
        <a:xfrm>
          <a:off x="282221" y="2997125"/>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51B16F-8894-4E84-AB79-5584EE3B840B}">
      <dsp:nvSpPr>
        <dsp:cNvPr id="0" name=""/>
        <dsp:cNvSpPr/>
      </dsp:nvSpPr>
      <dsp:spPr>
        <a:xfrm>
          <a:off x="570337" y="3285242"/>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A5D84C-7033-4AD5-B99F-0AF020744273}">
      <dsp:nvSpPr>
        <dsp:cNvPr id="0" name=""/>
        <dsp:cNvSpPr/>
      </dsp:nvSpPr>
      <dsp:spPr>
        <a:xfrm>
          <a:off x="1948202" y="2997125"/>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Phetsarath OT" panose="02000500000000020004" pitchFamily="2" charset="0"/>
              <a:cs typeface="Phetsarath OT" panose="02000500000000020004" pitchFamily="2" charset="0"/>
            </a:rPr>
            <a:t>ກົນໄກການຕິດຕາມ</a:t>
          </a:r>
          <a:r>
            <a:rPr lang="en-US" sz="2000" kern="1200" dirty="0">
              <a:latin typeface="Phetsarath OT" panose="02000500000000020004" pitchFamily="2" charset="0"/>
              <a:cs typeface="Phetsarath OT" panose="02000500000000020004" pitchFamily="2" charset="0"/>
            </a:rPr>
            <a:t> </a:t>
          </a:r>
          <a:r>
            <a:rPr lang="en-US" sz="2000" kern="1200" dirty="0" err="1">
              <a:latin typeface="Phetsarath OT" panose="02000500000000020004" pitchFamily="2" charset="0"/>
              <a:cs typeface="Phetsarath OT" panose="02000500000000020004" pitchFamily="2" charset="0"/>
            </a:rPr>
            <a:t>ແລະ</a:t>
          </a:r>
          <a:r>
            <a:rPr lang="en-US" sz="2000" kern="1200" dirty="0">
              <a:latin typeface="Phetsarath OT" panose="02000500000000020004" pitchFamily="2" charset="0"/>
              <a:cs typeface="Phetsarath OT" panose="02000500000000020004" pitchFamily="2" charset="0"/>
            </a:rPr>
            <a:t> </a:t>
          </a:r>
          <a:r>
            <a:rPr lang="en-US" sz="2000" kern="1200" dirty="0" err="1">
              <a:latin typeface="Phetsarath OT" panose="02000500000000020004" pitchFamily="2" charset="0"/>
              <a:cs typeface="Phetsarath OT" panose="02000500000000020004" pitchFamily="2" charset="0"/>
            </a:rPr>
            <a:t>ປະເມີນຜົນ</a:t>
          </a:r>
          <a:endParaRPr lang="en-US" sz="2000" kern="1200" dirty="0">
            <a:latin typeface="Phetsarath OT" panose="02000500000000020004" pitchFamily="2" charset="0"/>
            <a:cs typeface="Phetsarath OT" panose="02000500000000020004" pitchFamily="2" charset="0"/>
          </a:endParaRPr>
        </a:p>
      </dsp:txBody>
      <dsp:txXfrm>
        <a:off x="1948202" y="2997125"/>
        <a:ext cx="3233964" cy="1371985"/>
      </dsp:txXfrm>
    </dsp:sp>
    <dsp:sp modelId="{B6096FEB-72A4-4AAD-B58F-8CD21AF883EF}">
      <dsp:nvSpPr>
        <dsp:cNvPr id="0" name=""/>
        <dsp:cNvSpPr/>
      </dsp:nvSpPr>
      <dsp:spPr>
        <a:xfrm>
          <a:off x="5745661" y="2997125"/>
          <a:ext cx="1371985" cy="13719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C9EE97-6497-480D-9DBB-3B50A7FAE8B8}">
      <dsp:nvSpPr>
        <dsp:cNvPr id="0" name=""/>
        <dsp:cNvSpPr/>
      </dsp:nvSpPr>
      <dsp:spPr>
        <a:xfrm>
          <a:off x="6033778" y="3285242"/>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C82D38-40DE-4B57-AD91-AD0D6C870E04}">
      <dsp:nvSpPr>
        <dsp:cNvPr id="0" name=""/>
        <dsp:cNvSpPr/>
      </dsp:nvSpPr>
      <dsp:spPr>
        <a:xfrm>
          <a:off x="7411643" y="2997125"/>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Phetsarath OT" panose="02000500000000020004" pitchFamily="2" charset="0"/>
              <a:cs typeface="Phetsarath OT" panose="02000500000000020004" pitchFamily="2" charset="0"/>
            </a:rPr>
            <a:t>ຄວາມສາມາດດ້ານໂພຊະນາການໃນຂະແໜງກະສິກຳ</a:t>
          </a:r>
          <a:r>
            <a:rPr lang="en-US" sz="2000" kern="1200" dirty="0">
              <a:latin typeface="Phetsarath OT" panose="02000500000000020004" pitchFamily="2" charset="0"/>
              <a:cs typeface="Phetsarath OT" panose="02000500000000020004" pitchFamily="2" charset="0"/>
            </a:rPr>
            <a:t> (</a:t>
          </a:r>
          <a:r>
            <a:rPr lang="en-US" sz="2000" kern="1200" dirty="0" err="1">
              <a:latin typeface="Phetsarath OT" panose="02000500000000020004" pitchFamily="2" charset="0"/>
              <a:cs typeface="Phetsarath OT" panose="02000500000000020004" pitchFamily="2" charset="0"/>
            </a:rPr>
            <a:t>ຄວາມຊຽວຊານຂ້າມຂະແໜງການ</a:t>
          </a:r>
          <a:r>
            <a:rPr lang="en-US" sz="2000" kern="1200" dirty="0">
              <a:latin typeface="Phetsarath OT" panose="02000500000000020004" pitchFamily="2" charset="0"/>
              <a:cs typeface="Phetsarath OT" panose="02000500000000020004" pitchFamily="2" charset="0"/>
            </a:rPr>
            <a:t>)</a:t>
          </a:r>
        </a:p>
      </dsp:txBody>
      <dsp:txXfrm>
        <a:off x="7411643" y="2997125"/>
        <a:ext cx="3233964" cy="13719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E2438-E340-4A01-9C94-F5EDA3B3D5C5}">
      <dsp:nvSpPr>
        <dsp:cNvPr id="0" name=""/>
        <dsp:cNvSpPr/>
      </dsp:nvSpPr>
      <dsp:spPr>
        <a:xfrm>
          <a:off x="0" y="164507"/>
          <a:ext cx="6320367" cy="153118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US" sz="1600" b="1" i="0" kern="1200" baseline="0" dirty="0" err="1">
              <a:latin typeface="Phetsarath OT" panose="02000500000000020004" pitchFamily="2" charset="0"/>
              <a:cs typeface="Phetsarath OT" panose="02000500000000020004" pitchFamily="2" charset="0"/>
            </a:rPr>
            <a:t>ກອບຍຸດທະສາດ</a:t>
          </a:r>
          <a:r>
            <a:rPr lang="en-US" sz="1600" b="1" i="0" kern="1200" baseline="0" dirty="0"/>
            <a:t> : </a:t>
          </a:r>
          <a:r>
            <a:rPr lang="lo-LA" sz="1600" kern="1200" dirty="0">
              <a:latin typeface="Phetsarath OT" panose="02000500000000020004" pitchFamily="2" charset="0"/>
              <a:cs typeface="Phetsarath OT" panose="02000500000000020004" pitchFamily="2" charset="0"/>
            </a:rPr>
            <a:t>ກອບຍຸດທະສາດປະກອບດ້ວຍ 3 ອົງປະກອບ</a:t>
          </a:r>
          <a:r>
            <a:rPr lang="en-US" sz="1600" kern="1200" dirty="0">
              <a:latin typeface="Phetsarath OT" panose="02000500000000020004" pitchFamily="2" charset="0"/>
              <a:cs typeface="Phetsarath OT" panose="02000500000000020004" pitchFamily="2" charset="0"/>
            </a:rPr>
            <a:t>, </a:t>
          </a:r>
          <a:r>
            <a:rPr lang="lo-LA" sz="1600" kern="1200" dirty="0">
              <a:latin typeface="Phetsarath OT" panose="02000500000000020004" pitchFamily="2" charset="0"/>
              <a:cs typeface="Phetsarath OT" panose="02000500000000020004" pitchFamily="2" charset="0"/>
            </a:rPr>
            <a:t>13 ຈຸດປະສົງຍຸດທະສາດ</a:t>
          </a:r>
          <a:r>
            <a:rPr lang="en-US" sz="1600" kern="1200" dirty="0">
              <a:latin typeface="Phetsarath OT" panose="02000500000000020004" pitchFamily="2" charset="0"/>
              <a:cs typeface="Phetsarath OT" panose="02000500000000020004" pitchFamily="2" charset="0"/>
            </a:rPr>
            <a:t>, </a:t>
          </a:r>
          <a:r>
            <a:rPr lang="lo-LA" sz="1600" kern="1200" dirty="0">
              <a:latin typeface="Phetsarath OT" panose="02000500000000020004" pitchFamily="2" charset="0"/>
              <a:cs typeface="Phetsarath OT" panose="02000500000000020004" pitchFamily="2" charset="0"/>
            </a:rPr>
            <a:t>22 ກຸ່ມກິດຈະກໍາ</a:t>
          </a:r>
          <a:r>
            <a:rPr lang="en-US" sz="1600" kern="1200" dirty="0">
              <a:latin typeface="Phetsarath OT" panose="02000500000000020004" pitchFamily="2" charset="0"/>
              <a:cs typeface="Phetsarath OT" panose="02000500000000020004" pitchFamily="2" charset="0"/>
            </a:rPr>
            <a:t>, </a:t>
          </a:r>
          <a:r>
            <a:rPr lang="lo-LA" sz="1600" kern="1200" dirty="0">
              <a:latin typeface="Phetsarath OT" panose="02000500000000020004" pitchFamily="2" charset="0"/>
              <a:cs typeface="Phetsarath OT" panose="02000500000000020004" pitchFamily="2" charset="0"/>
            </a:rPr>
            <a:t>ແລະ 36 ຕົວຊີ້ບອກໃນລະດັບຜົນໄດ້ຮັບ - ແລະ ລະດັບຜົນຜະລິດ</a:t>
          </a:r>
          <a:r>
            <a:rPr lang="en-LA" sz="1600" kern="1200" dirty="0">
              <a:latin typeface="Phetsarath OT" panose="02000500000000020004" pitchFamily="2" charset="0"/>
              <a:cs typeface="Phetsarath OT" panose="02000500000000020004" pitchFamily="2" charset="0"/>
            </a:rPr>
            <a:t> (ຜົນສຳເລັດ)</a:t>
          </a:r>
          <a:r>
            <a:rPr lang="lo-LA" sz="1600" kern="1200" dirty="0">
              <a:latin typeface="Phetsarath OT" panose="02000500000000020004" pitchFamily="2" charset="0"/>
              <a:cs typeface="Phetsarath OT" panose="02000500000000020004" pitchFamily="2" charset="0"/>
            </a:rPr>
            <a:t>. </a:t>
          </a:r>
          <a:endParaRPr lang="en-US" sz="1600" kern="1200" dirty="0">
            <a:latin typeface="Phetsarath OT" panose="02000500000000020004" pitchFamily="2" charset="0"/>
            <a:cs typeface="Phetsarath OT" panose="02000500000000020004" pitchFamily="2" charset="0"/>
          </a:endParaRPr>
        </a:p>
      </dsp:txBody>
      <dsp:txXfrm>
        <a:off x="74746" y="239253"/>
        <a:ext cx="6170875" cy="1381690"/>
      </dsp:txXfrm>
    </dsp:sp>
    <dsp:sp modelId="{16096D82-3D31-4D25-8FC5-93BB1940382F}">
      <dsp:nvSpPr>
        <dsp:cNvPr id="0" name=""/>
        <dsp:cNvSpPr/>
      </dsp:nvSpPr>
      <dsp:spPr>
        <a:xfrm>
          <a:off x="0" y="1806604"/>
          <a:ext cx="6320367" cy="1531182"/>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lo-LA" sz="1600" kern="1200" dirty="0">
              <a:latin typeface="Phetsarath OT" panose="02000500000000020004" pitchFamily="2" charset="0"/>
              <a:cs typeface="Phetsarath OT" panose="02000500000000020004" pitchFamily="2" charset="0"/>
            </a:rPr>
            <a:t>ອົງປະກອບມີດັ່ງນີ້: (1) ແກ້ໄຂບັນຫາໂດຍກົງຂອງການຂາດສານອາຫານ (ທັນທີ)</a:t>
          </a:r>
          <a:r>
            <a:rPr lang="en-US" sz="1600" kern="1200" dirty="0">
              <a:latin typeface="Phetsarath OT" panose="02000500000000020004" pitchFamily="2" charset="0"/>
              <a:cs typeface="Phetsarath OT" panose="02000500000000020004" pitchFamily="2" charset="0"/>
            </a:rPr>
            <a:t>, (</a:t>
          </a:r>
          <a:r>
            <a:rPr lang="lo-LA" sz="1600" kern="1200" dirty="0">
              <a:latin typeface="Phetsarath OT" panose="02000500000000020004" pitchFamily="2" charset="0"/>
              <a:cs typeface="Phetsarath OT" panose="02000500000000020004" pitchFamily="2" charset="0"/>
            </a:rPr>
            <a:t>2) ແກ້ໄຂບັນຫາທາງອ້ອມ (ຕົ້ນຕໍ) ຂອງການຂາດສານອາຫານ ແລະ (3) ແກ້ໄຂສາເຫດ ພື້ນຖານຂອງການຂາດສານອາຫານ</a:t>
          </a:r>
          <a:r>
            <a:rPr lang="en-US" sz="1600" kern="1200" dirty="0">
              <a:latin typeface="Phetsarath OT" panose="02000500000000020004" pitchFamily="2" charset="0"/>
              <a:cs typeface="Phetsarath OT" panose="02000500000000020004" pitchFamily="2" charset="0"/>
            </a:rPr>
            <a:t>, </a:t>
          </a:r>
          <a:r>
            <a:rPr lang="lo-LA" sz="1600" kern="1200" dirty="0">
              <a:latin typeface="Phetsarath OT" panose="02000500000000020004" pitchFamily="2" charset="0"/>
              <a:cs typeface="Phetsarath OT" panose="02000500000000020004" pitchFamily="2" charset="0"/>
            </a:rPr>
            <a:t>ສ້າງສະພາບແວດລ້ອມທີ່ເອື້ອອຳນວຍ</a:t>
          </a:r>
          <a:r>
            <a:rPr lang="en-US" sz="1600" kern="1200" dirty="0">
              <a:latin typeface="Phetsarath OT" panose="02000500000000020004" pitchFamily="2" charset="0"/>
              <a:cs typeface="Phetsarath OT" panose="02000500000000020004" pitchFamily="2" charset="0"/>
            </a:rPr>
            <a:t>, </a:t>
          </a:r>
          <a:r>
            <a:rPr lang="lo-LA" sz="1600" kern="1200" dirty="0">
              <a:latin typeface="Phetsarath OT" panose="02000500000000020004" pitchFamily="2" charset="0"/>
              <a:cs typeface="Phetsarath OT" panose="02000500000000020004" pitchFamily="2" charset="0"/>
            </a:rPr>
            <a:t>ແລະສົ່ງເສີມການປະຕິບັດວຽກງານຂອງຫຼາຍຂະແໜງການ</a:t>
          </a:r>
          <a:endParaRPr lang="en-US" sz="1600" kern="1200" dirty="0">
            <a:latin typeface="Phetsarath OT" panose="02000500000000020004" pitchFamily="2" charset="0"/>
            <a:cs typeface="Phetsarath OT" panose="02000500000000020004" pitchFamily="2" charset="0"/>
          </a:endParaRPr>
        </a:p>
      </dsp:txBody>
      <dsp:txXfrm>
        <a:off x="74746" y="1881350"/>
        <a:ext cx="6170875" cy="1381690"/>
      </dsp:txXfrm>
    </dsp:sp>
    <dsp:sp modelId="{6F6785A4-3FF8-469E-8D8C-405A902AF3EC}">
      <dsp:nvSpPr>
        <dsp:cNvPr id="0" name=""/>
        <dsp:cNvSpPr/>
      </dsp:nvSpPr>
      <dsp:spPr>
        <a:xfrm>
          <a:off x="0" y="3645290"/>
          <a:ext cx="6320367" cy="1988531"/>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lo-LA" sz="1200" b="1" kern="1200" dirty="0">
              <a:latin typeface="Phetsarath OT" panose="02000500000000020004" pitchFamily="2" charset="0"/>
              <a:cs typeface="Phetsarath OT" panose="02000500000000020004" pitchFamily="2" charset="0"/>
            </a:rPr>
            <a:t>ຈຸດປະສົງຍຸດທະສາດປະກອບດ້ວຍ</a:t>
          </a:r>
          <a:r>
            <a:rPr lang="lo-LA" sz="1200" kern="1200" dirty="0">
              <a:latin typeface="Phetsarath OT" panose="02000500000000020004" pitchFamily="2" charset="0"/>
              <a:cs typeface="Phetsarath OT" panose="02000500000000020004" pitchFamily="2" charset="0"/>
            </a:rPr>
            <a:t>: (</a:t>
          </a:r>
          <a:r>
            <a:rPr lang="th-TH" sz="1200" kern="1200" dirty="0">
              <a:latin typeface="Phetsarath OT" panose="02000500000000020004" pitchFamily="2" charset="0"/>
              <a:cs typeface="Phetsarath OT" panose="02000500000000020004" pitchFamily="2" charset="0"/>
            </a:rPr>
            <a:t>1) </a:t>
          </a:r>
          <a:r>
            <a:rPr lang="lo-LA" sz="1200" kern="1200" dirty="0">
              <a:latin typeface="Phetsarath OT" panose="02000500000000020004" pitchFamily="2" charset="0"/>
              <a:cs typeface="Phetsarath OT" panose="02000500000000020004" pitchFamily="2" charset="0"/>
            </a:rPr>
            <a:t>ປັບປຸງການບໍລິໂພກອາຫານ</a:t>
          </a:r>
          <a:r>
            <a:rPr lang="en-US" sz="1200" kern="1200" dirty="0">
              <a:latin typeface="Phetsarath OT" panose="02000500000000020004" pitchFamily="2" charset="0"/>
              <a:cs typeface="Phetsarath OT" panose="02000500000000020004" pitchFamily="2" charset="0"/>
            </a:rPr>
            <a:t>, (</a:t>
          </a:r>
          <a:r>
            <a:rPr lang="th-TH" sz="1200" kern="1200" dirty="0">
              <a:latin typeface="Phetsarath OT" panose="02000500000000020004" pitchFamily="2" charset="0"/>
              <a:cs typeface="Phetsarath OT" panose="02000500000000020004" pitchFamily="2" charset="0"/>
            </a:rPr>
            <a:t>2) </a:t>
          </a:r>
          <a:r>
            <a:rPr lang="lo-LA" sz="1200" kern="1200" dirty="0">
              <a:latin typeface="Phetsarath OT" panose="02000500000000020004" pitchFamily="2" charset="0"/>
              <a:cs typeface="Phetsarath OT" panose="02000500000000020004" pitchFamily="2" charset="0"/>
            </a:rPr>
            <a:t>ປັບປຸງນໍ້າ ແລະ ສຸຂາພິບານ</a:t>
          </a:r>
          <a:r>
            <a:rPr lang="en-US" sz="1200" kern="1200" dirty="0">
              <a:latin typeface="Phetsarath OT" panose="02000500000000020004" pitchFamily="2" charset="0"/>
              <a:cs typeface="Phetsarath OT" panose="02000500000000020004" pitchFamily="2" charset="0"/>
            </a:rPr>
            <a:t>,</a:t>
          </a:r>
          <a:r>
            <a:rPr lang="lo-LA" sz="1200" kern="1200" dirty="0">
              <a:latin typeface="Phetsarath OT" panose="02000500000000020004" pitchFamily="2" charset="0"/>
              <a:cs typeface="Phetsarath OT" panose="02000500000000020004" pitchFamily="2" charset="0"/>
            </a:rPr>
            <a:t>ສົ່ງເສີມການອະນາໄມ, ກັນແລະຄວມຄຸມພະຍາດ </a:t>
          </a:r>
          <a:r>
            <a:rPr lang="en-US" sz="1200" kern="1200" dirty="0">
              <a:latin typeface="Phetsarath OT" panose="02000500000000020004" pitchFamily="2" charset="0"/>
              <a:cs typeface="Phetsarath OT" panose="02000500000000020004" pitchFamily="2" charset="0"/>
            </a:rPr>
            <a:t> (</a:t>
          </a:r>
          <a:r>
            <a:rPr lang="th-TH" sz="1200" kern="1200" dirty="0">
              <a:latin typeface="Phetsarath OT" panose="02000500000000020004" pitchFamily="2" charset="0"/>
              <a:cs typeface="Phetsarath OT" panose="02000500000000020004" pitchFamily="2" charset="0"/>
            </a:rPr>
            <a:t>3) </a:t>
          </a:r>
          <a:r>
            <a:rPr lang="lo-LA" sz="1200" kern="1200" dirty="0">
              <a:latin typeface="Phetsarath OT" panose="02000500000000020004" pitchFamily="2" charset="0"/>
              <a:cs typeface="Phetsarath OT" panose="02000500000000020004" pitchFamily="2" charset="0"/>
            </a:rPr>
            <a:t>ເພີ່ມການມີແລະເຂົ້າເຖິງອາຫານທີ່ມີຄຸນຄ່າທາງໂພຊະນາການ</a:t>
          </a:r>
          <a:r>
            <a:rPr lang="en-US" sz="1200" kern="1200" dirty="0">
              <a:latin typeface="Phetsarath OT" panose="02000500000000020004" pitchFamily="2" charset="0"/>
              <a:cs typeface="Phetsarath OT" panose="02000500000000020004" pitchFamily="2" charset="0"/>
            </a:rPr>
            <a:t>, (</a:t>
          </a:r>
          <a:r>
            <a:rPr lang="th-TH" sz="1200" kern="1200" dirty="0">
              <a:latin typeface="Phetsarath OT" panose="02000500000000020004" pitchFamily="2" charset="0"/>
              <a:cs typeface="Phetsarath OT" panose="02000500000000020004" pitchFamily="2" charset="0"/>
            </a:rPr>
            <a:t>4) </a:t>
          </a:r>
          <a:r>
            <a:rPr lang="lo-LA" sz="1200" kern="1200" dirty="0">
              <a:latin typeface="Phetsarath OT" panose="02000500000000020004" pitchFamily="2" charset="0"/>
              <a:cs typeface="Phetsarath OT" panose="02000500000000020004" pitchFamily="2" charset="0"/>
            </a:rPr>
            <a:t>ປັບປຸງຄວາມຮູ້ ແລະ ພຶດຕິກຳຂອງເດັກນ້ອຍ ແລະໄວໜຸ່ມກ່ຽວກັບອາຫານທີ່ມີຄຸນຄ່າທາງດ້ານໂພຊະນາການ</a:t>
          </a:r>
          <a:r>
            <a:rPr lang="en-US" sz="1200" kern="1200" dirty="0">
              <a:latin typeface="Phetsarath OT" panose="02000500000000020004" pitchFamily="2" charset="0"/>
              <a:cs typeface="Phetsarath OT" panose="02000500000000020004" pitchFamily="2" charset="0"/>
            </a:rPr>
            <a:t>, (</a:t>
          </a:r>
          <a:r>
            <a:rPr lang="th-TH" sz="1200" kern="1200" dirty="0">
              <a:latin typeface="Phetsarath OT" panose="02000500000000020004" pitchFamily="2" charset="0"/>
              <a:cs typeface="Phetsarath OT" panose="02000500000000020004" pitchFamily="2" charset="0"/>
            </a:rPr>
            <a:t>5) </a:t>
          </a:r>
          <a:r>
            <a:rPr lang="lo-LA" sz="1200" kern="1200" dirty="0">
              <a:latin typeface="Phetsarath OT" panose="02000500000000020004" pitchFamily="2" charset="0"/>
              <a:cs typeface="Phetsarath OT" panose="02000500000000020004" pitchFamily="2" charset="0"/>
            </a:rPr>
            <a:t>ປັບປຸງ ສຸຂະພາບ ແມ່ແລະເດັກ</a:t>
          </a:r>
          <a:r>
            <a:rPr lang="en-US" sz="1200" kern="1200" dirty="0">
              <a:latin typeface="Phetsarath OT" panose="02000500000000020004" pitchFamily="2" charset="0"/>
              <a:cs typeface="Phetsarath OT" panose="02000500000000020004" pitchFamily="2" charset="0"/>
            </a:rPr>
            <a:t>, (</a:t>
          </a:r>
          <a:r>
            <a:rPr lang="th-TH" sz="1200" kern="1200" dirty="0">
              <a:latin typeface="Phetsarath OT" panose="02000500000000020004" pitchFamily="2" charset="0"/>
              <a:cs typeface="Phetsarath OT" panose="02000500000000020004" pitchFamily="2" charset="0"/>
            </a:rPr>
            <a:t>6) </a:t>
          </a:r>
          <a:r>
            <a:rPr lang="lo-LA" sz="1200" kern="1200" dirty="0">
              <a:latin typeface="Phetsarath OT" panose="02000500000000020004" pitchFamily="2" charset="0"/>
              <a:cs typeface="Phetsarath OT" panose="02000500000000020004" pitchFamily="2" charset="0"/>
            </a:rPr>
            <a:t>ສ້າງຄວາມເຂັ້ມແຂງໃຫ້ແກ່ອົງກອນ</a:t>
          </a:r>
          <a:r>
            <a:rPr lang="en-US" sz="1200" kern="1200" dirty="0">
              <a:latin typeface="Phetsarath OT" panose="02000500000000020004" pitchFamily="2" charset="0"/>
              <a:cs typeface="Phetsarath OT" panose="02000500000000020004" pitchFamily="2" charset="0"/>
            </a:rPr>
            <a:t>, </a:t>
          </a:r>
          <a:r>
            <a:rPr lang="lo-LA" sz="1200" kern="1200" dirty="0">
              <a:latin typeface="Phetsarath OT" panose="02000500000000020004" pitchFamily="2" charset="0"/>
              <a:cs typeface="Phetsarath OT" panose="02000500000000020004" pitchFamily="2" charset="0"/>
            </a:rPr>
            <a:t>ການປົກຄອງ</a:t>
          </a:r>
          <a:r>
            <a:rPr lang="en-US" sz="1200" kern="1200" dirty="0">
              <a:latin typeface="Phetsarath OT" panose="02000500000000020004" pitchFamily="2" charset="0"/>
              <a:cs typeface="Phetsarath OT" panose="02000500000000020004" pitchFamily="2" charset="0"/>
            </a:rPr>
            <a:t>, </a:t>
          </a:r>
          <a:r>
            <a:rPr lang="lo-LA" sz="1200" kern="1200" dirty="0">
              <a:latin typeface="Phetsarath OT" panose="02000500000000020004" pitchFamily="2" charset="0"/>
              <a:cs typeface="Phetsarath OT" panose="02000500000000020004" pitchFamily="2" charset="0"/>
            </a:rPr>
            <a:t>ການຄຸ້ມຄອງ ແລະ ການປະສານງານ</a:t>
          </a:r>
          <a:r>
            <a:rPr lang="en-US" sz="1200" kern="1200" dirty="0">
              <a:latin typeface="Phetsarath OT" panose="02000500000000020004" pitchFamily="2" charset="0"/>
              <a:cs typeface="Phetsarath OT" panose="02000500000000020004" pitchFamily="2" charset="0"/>
            </a:rPr>
            <a:t>, (</a:t>
          </a:r>
          <a:r>
            <a:rPr lang="th-TH" sz="1200" kern="1200" dirty="0">
              <a:latin typeface="Phetsarath OT" panose="02000500000000020004" pitchFamily="2" charset="0"/>
              <a:cs typeface="Phetsarath OT" panose="02000500000000020004" pitchFamily="2" charset="0"/>
            </a:rPr>
            <a:t>7) </a:t>
          </a:r>
          <a:r>
            <a:rPr lang="lo-LA" sz="1200" kern="1200" dirty="0">
              <a:latin typeface="Phetsarath OT" panose="02000500000000020004" pitchFamily="2" charset="0"/>
              <a:cs typeface="Phetsarath OT" panose="02000500000000020004" pitchFamily="2" charset="0"/>
            </a:rPr>
            <a:t>ສ້າງຄວາມເຂັ້ມແຂງໃຫ້ແກ່ຊັບພະຍາກອນມະນຸດ</a:t>
          </a:r>
          <a:r>
            <a:rPr lang="en-US" sz="1200" kern="1200" dirty="0">
              <a:latin typeface="Phetsarath OT" panose="02000500000000020004" pitchFamily="2" charset="0"/>
              <a:cs typeface="Phetsarath OT" panose="02000500000000020004" pitchFamily="2" charset="0"/>
            </a:rPr>
            <a:t>, (</a:t>
          </a:r>
          <a:r>
            <a:rPr lang="th-TH" sz="1200" kern="1200" dirty="0">
              <a:latin typeface="Phetsarath OT" panose="02000500000000020004" pitchFamily="2" charset="0"/>
              <a:cs typeface="Phetsarath OT" panose="02000500000000020004" pitchFamily="2" charset="0"/>
            </a:rPr>
            <a:t>8) </a:t>
          </a:r>
          <a:r>
            <a:rPr lang="lo-LA" sz="1200" kern="1200" dirty="0">
              <a:latin typeface="Phetsarath OT" panose="02000500000000020004" pitchFamily="2" charset="0"/>
              <a:cs typeface="Phetsarath OT" panose="02000500000000020004" pitchFamily="2" charset="0"/>
            </a:rPr>
            <a:t>ປັບປຸງລະບົບການບໍລິການສຸຂະພາບໃຫ້ແກ່ຊຸມຊົນ</a:t>
          </a:r>
          <a:r>
            <a:rPr lang="en-US" sz="1200" kern="1200" dirty="0">
              <a:latin typeface="Phetsarath OT" panose="02000500000000020004" pitchFamily="2" charset="0"/>
              <a:cs typeface="Phetsarath OT" panose="02000500000000020004" pitchFamily="2" charset="0"/>
            </a:rPr>
            <a:t>, (</a:t>
          </a:r>
          <a:r>
            <a:rPr lang="th-TH" sz="1200" kern="1200" dirty="0">
              <a:latin typeface="Phetsarath OT" panose="02000500000000020004" pitchFamily="2" charset="0"/>
              <a:cs typeface="Phetsarath OT" panose="02000500000000020004" pitchFamily="2" charset="0"/>
            </a:rPr>
            <a:t>9) </a:t>
          </a:r>
          <a:r>
            <a:rPr lang="lo-LA" sz="1200" kern="1200" dirty="0">
              <a:latin typeface="Phetsarath OT" panose="02000500000000020004" pitchFamily="2" charset="0"/>
              <a:cs typeface="Phetsarath OT" panose="02000500000000020004" pitchFamily="2" charset="0"/>
            </a:rPr>
            <a:t>ປັບປຸງການຄຸ້ມຄອງຂໍ້ມູນຂ່າວສານແລະການ ນຳ ໃຊ້ຂໍ້ມູນຫຼັກຖານໃນການຕັດສິນໃຈ</a:t>
          </a:r>
          <a:r>
            <a:rPr lang="en-US" sz="1200" kern="1200" dirty="0">
              <a:latin typeface="Phetsarath OT" panose="02000500000000020004" pitchFamily="2" charset="0"/>
              <a:cs typeface="Phetsarath OT" panose="02000500000000020004" pitchFamily="2" charset="0"/>
            </a:rPr>
            <a:t>, (</a:t>
          </a:r>
          <a:r>
            <a:rPr lang="th-TH" sz="1200" kern="1200" dirty="0">
              <a:latin typeface="Phetsarath OT" panose="02000500000000020004" pitchFamily="2" charset="0"/>
              <a:cs typeface="Phetsarath OT" panose="02000500000000020004" pitchFamily="2" charset="0"/>
            </a:rPr>
            <a:t>10) </a:t>
          </a:r>
          <a:r>
            <a:rPr lang="lo-LA" sz="1200" kern="1200" dirty="0">
              <a:latin typeface="Phetsarath OT" panose="02000500000000020004" pitchFamily="2" charset="0"/>
              <a:cs typeface="Phetsarath OT" panose="02000500000000020004" pitchFamily="2" charset="0"/>
            </a:rPr>
            <a:t>ປັບປຸງການຄຸ້ມຄອງທາງດ້ານການເງິນ ແລະ ເພີ່ມການລົງທຶນ</a:t>
          </a:r>
          <a:r>
            <a:rPr lang="en-US" sz="1200" kern="1200" dirty="0">
              <a:latin typeface="Phetsarath OT" panose="02000500000000020004" pitchFamily="2" charset="0"/>
              <a:cs typeface="Phetsarath OT" panose="02000500000000020004" pitchFamily="2" charset="0"/>
            </a:rPr>
            <a:t>, (</a:t>
          </a:r>
          <a:r>
            <a:rPr lang="th-TH" sz="1200" kern="1200" dirty="0">
              <a:latin typeface="Phetsarath OT" panose="02000500000000020004" pitchFamily="2" charset="0"/>
              <a:cs typeface="Phetsarath OT" panose="02000500000000020004" pitchFamily="2" charset="0"/>
            </a:rPr>
            <a:t>11) </a:t>
          </a:r>
          <a:r>
            <a:rPr lang="lo-LA" sz="1200" kern="1200" dirty="0">
              <a:latin typeface="Phetsarath OT" panose="02000500000000020004" pitchFamily="2" charset="0"/>
              <a:cs typeface="Phetsarath OT" panose="02000500000000020004" pitchFamily="2" charset="0"/>
            </a:rPr>
            <a:t>ຮັບປະກັນຄວາມກຽມພ້ອມ ແລະ ການຕອບໂຕ້ຕໍ່ໄພພິບັດ ແລະ ເຫດການສຸກເສີນ ແລະ ການປ້ອງກັນສັງຄົມ (</a:t>
          </a:r>
          <a:r>
            <a:rPr lang="th-TH" sz="1200" kern="1200" dirty="0">
              <a:latin typeface="Phetsarath OT" panose="02000500000000020004" pitchFamily="2" charset="0"/>
              <a:cs typeface="Phetsarath OT" panose="02000500000000020004" pitchFamily="2" charset="0"/>
            </a:rPr>
            <a:t>12) </a:t>
          </a:r>
          <a:r>
            <a:rPr lang="lo-LA" sz="1200" kern="1200" dirty="0">
              <a:latin typeface="Phetsarath OT" panose="02000500000000020004" pitchFamily="2" charset="0"/>
              <a:cs typeface="Phetsarath OT" panose="02000500000000020004" pitchFamily="2" charset="0"/>
            </a:rPr>
            <a:t>ເພີ່ມທະວີວຽກງານການສື່ສານເພື່ອປ່ຽນແປງພຶດຕິກຳ ແລະ ຄວາມເຄີຍຊິນສັງຄົມດ້ານໂພຊະນາການ</a:t>
          </a:r>
          <a:r>
            <a:rPr lang="en-US" sz="1200" kern="1200" dirty="0">
              <a:latin typeface="Phetsarath OT" panose="02000500000000020004" pitchFamily="2" charset="0"/>
              <a:cs typeface="Phetsarath OT" panose="02000500000000020004" pitchFamily="2" charset="0"/>
            </a:rPr>
            <a:t>, </a:t>
          </a:r>
          <a:r>
            <a:rPr lang="lo-LA" sz="1200" kern="1200" dirty="0">
              <a:latin typeface="Phetsarath OT" panose="02000500000000020004" pitchFamily="2" charset="0"/>
              <a:cs typeface="Phetsarath OT" panose="02000500000000020004" pitchFamily="2" charset="0"/>
            </a:rPr>
            <a:t>ແລະ (</a:t>
          </a:r>
          <a:r>
            <a:rPr lang="th-TH" sz="1200" kern="1200" dirty="0">
              <a:latin typeface="Phetsarath OT" panose="02000500000000020004" pitchFamily="2" charset="0"/>
              <a:cs typeface="Phetsarath OT" panose="02000500000000020004" pitchFamily="2" charset="0"/>
            </a:rPr>
            <a:t>13) </a:t>
          </a:r>
          <a:r>
            <a:rPr lang="lo-LA" sz="1200" kern="1200" dirty="0">
              <a:latin typeface="Phetsarath OT" panose="02000500000000020004" pitchFamily="2" charset="0"/>
              <a:cs typeface="Phetsarath OT" panose="02000500000000020004" pitchFamily="2" charset="0"/>
            </a:rPr>
            <a:t>ສົ່ງເສີມຄວາມສະ ເໝີ ພາບລະຫວ່າງຍິງ - ຊາຍ.</a:t>
          </a:r>
          <a:endParaRPr lang="en-US" sz="1200" kern="1200" dirty="0">
            <a:latin typeface="Phetsarath OT" panose="02000500000000020004" pitchFamily="2" charset="0"/>
            <a:cs typeface="Phetsarath OT" panose="02000500000000020004" pitchFamily="2" charset="0"/>
          </a:endParaRPr>
        </a:p>
      </dsp:txBody>
      <dsp:txXfrm>
        <a:off x="97072" y="3742362"/>
        <a:ext cx="6126223" cy="17943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E9E70-0E77-45E7-BBFC-A8780600D75E}">
      <dsp:nvSpPr>
        <dsp:cNvPr id="0" name=""/>
        <dsp:cNvSpPr/>
      </dsp:nvSpPr>
      <dsp:spPr>
        <a:xfrm>
          <a:off x="2344174" y="1004995"/>
          <a:ext cx="507238" cy="91440"/>
        </a:xfrm>
        <a:custGeom>
          <a:avLst/>
          <a:gdLst/>
          <a:ahLst/>
          <a:cxnLst/>
          <a:rect l="0" t="0" r="0" b="0"/>
          <a:pathLst>
            <a:path>
              <a:moveTo>
                <a:pt x="0" y="45720"/>
              </a:moveTo>
              <a:lnTo>
                <a:pt x="50723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84348" y="1048023"/>
        <a:ext cx="26891" cy="5383"/>
      </dsp:txXfrm>
    </dsp:sp>
    <dsp:sp modelId="{34D32A1E-48EE-4043-A12C-7DC5F06F0819}">
      <dsp:nvSpPr>
        <dsp:cNvPr id="0" name=""/>
        <dsp:cNvSpPr/>
      </dsp:nvSpPr>
      <dsp:spPr>
        <a:xfrm>
          <a:off x="7545" y="185330"/>
          <a:ext cx="2338429" cy="173076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585" tIns="120277" rIns="114585" bIns="120277"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latin typeface="Phetsarath OT" panose="02000500000000020004" pitchFamily="2" charset="0"/>
              <a:cs typeface="Phetsarath OT" panose="02000500000000020004" pitchFamily="2" charset="0"/>
            </a:rPr>
            <a:t>ລວມຈຸດປະສົງ</a:t>
          </a:r>
          <a:r>
            <a:rPr lang="en-US" sz="1600" kern="1200" dirty="0">
              <a:solidFill>
                <a:schemeClr val="tx1"/>
              </a:solidFill>
              <a:latin typeface="Phetsarath OT" panose="02000500000000020004" pitchFamily="2" charset="0"/>
              <a:cs typeface="Phetsarath OT" panose="02000500000000020004" pitchFamily="2" charset="0"/>
            </a:rPr>
            <a:t> </a:t>
          </a:r>
          <a:r>
            <a:rPr lang="en-US" sz="1600" kern="1200" dirty="0" err="1">
              <a:solidFill>
                <a:schemeClr val="tx1"/>
              </a:solidFill>
              <a:latin typeface="Phetsarath OT" panose="02000500000000020004" pitchFamily="2" charset="0"/>
              <a:cs typeface="Phetsarath OT" panose="02000500000000020004" pitchFamily="2" charset="0"/>
            </a:rPr>
            <a:t>ແລະຕົວຊີ້ບອກດ້ານໂພຊະນາການເຂົ້າໃນການອອກແບບ</a:t>
          </a:r>
          <a:r>
            <a:rPr lang="en-US" sz="1600" kern="1200" dirty="0">
              <a:solidFill>
                <a:schemeClr val="tx1"/>
              </a:solidFill>
              <a:latin typeface="Phetsarath OT" panose="02000500000000020004" pitchFamily="2" charset="0"/>
              <a:cs typeface="Phetsarath OT" panose="02000500000000020004" pitchFamily="2" charset="0"/>
            </a:rPr>
            <a:t>, </a:t>
          </a:r>
          <a:r>
            <a:rPr lang="en-US" sz="1600" kern="1200" dirty="0" err="1">
              <a:solidFill>
                <a:schemeClr val="tx1"/>
              </a:solidFill>
              <a:latin typeface="Phetsarath OT" panose="02000500000000020004" pitchFamily="2" charset="0"/>
              <a:cs typeface="Phetsarath OT" panose="02000500000000020004" pitchFamily="2" charset="0"/>
            </a:rPr>
            <a:t>ການຕິດຕາມ</a:t>
          </a:r>
          <a:r>
            <a:rPr lang="en-US" sz="1600" kern="1200" dirty="0">
              <a:solidFill>
                <a:schemeClr val="tx1"/>
              </a:solidFill>
              <a:latin typeface="Phetsarath OT" panose="02000500000000020004" pitchFamily="2" charset="0"/>
              <a:cs typeface="Phetsarath OT" panose="02000500000000020004" pitchFamily="2" charset="0"/>
            </a:rPr>
            <a:t>, </a:t>
          </a:r>
          <a:r>
            <a:rPr lang="en-US" sz="1600" kern="1200" dirty="0" err="1">
              <a:solidFill>
                <a:schemeClr val="tx1"/>
              </a:solidFill>
              <a:latin typeface="Phetsarath OT" panose="02000500000000020004" pitchFamily="2" charset="0"/>
              <a:cs typeface="Phetsarath OT" panose="02000500000000020004" pitchFamily="2" charset="0"/>
            </a:rPr>
            <a:t>ການການຫລຸດຜ່ອນຄວາມສຳຄັນ</a:t>
          </a:r>
          <a:endParaRPr lang="en-US" sz="1600" kern="1200" dirty="0">
            <a:solidFill>
              <a:schemeClr val="tx1"/>
            </a:solidFill>
            <a:latin typeface="Phetsarath OT" panose="02000500000000020004" pitchFamily="2" charset="0"/>
            <a:cs typeface="Phetsarath OT" panose="02000500000000020004" pitchFamily="2" charset="0"/>
          </a:endParaRPr>
        </a:p>
      </dsp:txBody>
      <dsp:txXfrm>
        <a:off x="7545" y="185330"/>
        <a:ext cx="2338429" cy="1730769"/>
      </dsp:txXfrm>
    </dsp:sp>
    <dsp:sp modelId="{B9E1C97E-C466-4C93-BC2A-A0537F398927}">
      <dsp:nvSpPr>
        <dsp:cNvPr id="0" name=""/>
        <dsp:cNvSpPr/>
      </dsp:nvSpPr>
      <dsp:spPr>
        <a:xfrm>
          <a:off x="5220443" y="1004995"/>
          <a:ext cx="507238" cy="91440"/>
        </a:xfrm>
        <a:custGeom>
          <a:avLst/>
          <a:gdLst/>
          <a:ahLst/>
          <a:cxnLst/>
          <a:rect l="0" t="0" r="0" b="0"/>
          <a:pathLst>
            <a:path>
              <a:moveTo>
                <a:pt x="0" y="45720"/>
              </a:moveTo>
              <a:lnTo>
                <a:pt x="507238"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60616" y="1048023"/>
        <a:ext cx="26891" cy="5383"/>
      </dsp:txXfrm>
    </dsp:sp>
    <dsp:sp modelId="{428720BA-BEE3-4A90-B709-5C14BF736156}">
      <dsp:nvSpPr>
        <dsp:cNvPr id="0" name=""/>
        <dsp:cNvSpPr/>
      </dsp:nvSpPr>
      <dsp:spPr>
        <a:xfrm>
          <a:off x="2883813" y="349186"/>
          <a:ext cx="2338429" cy="140305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585" tIns="120277" rIns="114585" bIns="120277"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latin typeface="Phetsarath OT" panose="02000500000000020004" pitchFamily="2" charset="0"/>
              <a:cs typeface="Phetsarath OT" panose="02000500000000020004" pitchFamily="2" charset="0"/>
            </a:rPr>
            <a:t>ຮ່ວມມືກັບຫລາຍຂະແໜງ</a:t>
          </a:r>
          <a:r>
            <a:rPr lang="en-US" sz="1600" kern="1200" dirty="0">
              <a:solidFill>
                <a:schemeClr val="tx1"/>
              </a:solidFill>
              <a:latin typeface="Phetsarath OT" panose="02000500000000020004" pitchFamily="2" charset="0"/>
              <a:cs typeface="Phetsarath OT" panose="02000500000000020004" pitchFamily="2" charset="0"/>
            </a:rPr>
            <a:t> </a:t>
          </a:r>
          <a:r>
            <a:rPr lang="en-US" sz="1600" kern="1200" dirty="0" err="1">
              <a:solidFill>
                <a:schemeClr val="tx1"/>
              </a:solidFill>
              <a:latin typeface="Phetsarath OT" panose="02000500000000020004" pitchFamily="2" charset="0"/>
              <a:cs typeface="Phetsarath OT" panose="02000500000000020004" pitchFamily="2" charset="0"/>
            </a:rPr>
            <a:t>ການ</a:t>
          </a:r>
          <a:r>
            <a:rPr lang="en-US" sz="1600" kern="1200" dirty="0">
              <a:solidFill>
                <a:schemeClr val="tx1"/>
              </a:solidFill>
              <a:latin typeface="Phetsarath OT" panose="02000500000000020004" pitchFamily="2" charset="0"/>
              <a:cs typeface="Phetsarath OT" panose="02000500000000020004" pitchFamily="2" charset="0"/>
            </a:rPr>
            <a:t> </a:t>
          </a:r>
          <a:r>
            <a:rPr lang="en-US" sz="1600" kern="1200" dirty="0" err="1">
              <a:solidFill>
                <a:schemeClr val="tx1"/>
              </a:solidFill>
              <a:latin typeface="Phetsarath OT" panose="02000500000000020004" pitchFamily="2" charset="0"/>
              <a:cs typeface="Phetsarath OT" panose="02000500000000020004" pitchFamily="2" charset="0"/>
            </a:rPr>
            <a:t>ແລະພາກສ່ວນ</a:t>
          </a:r>
          <a:endParaRPr lang="en-US" sz="1600" kern="1200" dirty="0">
            <a:solidFill>
              <a:schemeClr val="tx1"/>
            </a:solidFill>
            <a:latin typeface="Phetsarath OT" panose="02000500000000020004" pitchFamily="2" charset="0"/>
            <a:cs typeface="Phetsarath OT" panose="02000500000000020004" pitchFamily="2" charset="0"/>
          </a:endParaRPr>
        </a:p>
      </dsp:txBody>
      <dsp:txXfrm>
        <a:off x="2883813" y="349186"/>
        <a:ext cx="2338429" cy="1403057"/>
      </dsp:txXfrm>
    </dsp:sp>
    <dsp:sp modelId="{C0AB6C28-B436-47F2-9C2D-E3097B524FE4}">
      <dsp:nvSpPr>
        <dsp:cNvPr id="0" name=""/>
        <dsp:cNvSpPr/>
      </dsp:nvSpPr>
      <dsp:spPr>
        <a:xfrm>
          <a:off x="8096711" y="1004995"/>
          <a:ext cx="507238" cy="91440"/>
        </a:xfrm>
        <a:custGeom>
          <a:avLst/>
          <a:gdLst/>
          <a:ahLst/>
          <a:cxnLst/>
          <a:rect l="0" t="0" r="0" b="0"/>
          <a:pathLst>
            <a:path>
              <a:moveTo>
                <a:pt x="0" y="45720"/>
              </a:moveTo>
              <a:lnTo>
                <a:pt x="507238"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336884" y="1048023"/>
        <a:ext cx="26891" cy="5383"/>
      </dsp:txXfrm>
    </dsp:sp>
    <dsp:sp modelId="{C33BC251-81E2-4B79-B403-C4069086CAAF}">
      <dsp:nvSpPr>
        <dsp:cNvPr id="0" name=""/>
        <dsp:cNvSpPr/>
      </dsp:nvSpPr>
      <dsp:spPr>
        <a:xfrm>
          <a:off x="5760081" y="349186"/>
          <a:ext cx="2338429" cy="140305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585" tIns="120277" rIns="114585" bIns="120277"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latin typeface="Phetsarath OT" panose="02000500000000020004" pitchFamily="2" charset="0"/>
              <a:cs typeface="Phetsarath OT" panose="02000500000000020004" pitchFamily="2" charset="0"/>
            </a:rPr>
            <a:t>ສ້າງຄວາມເຂັ້ມແຂງແກ່ແມ່ຍິງ</a:t>
          </a:r>
          <a:r>
            <a:rPr lang="en-US" sz="1600" kern="1200" dirty="0">
              <a:solidFill>
                <a:schemeClr val="tx1"/>
              </a:solidFill>
              <a:latin typeface="Phetsarath OT" panose="02000500000000020004" pitchFamily="2" charset="0"/>
              <a:cs typeface="Phetsarath OT" panose="02000500000000020004" pitchFamily="2" charset="0"/>
            </a:rPr>
            <a:t>.</a:t>
          </a:r>
        </a:p>
      </dsp:txBody>
      <dsp:txXfrm>
        <a:off x="5760081" y="349186"/>
        <a:ext cx="2338429" cy="1403057"/>
      </dsp:txXfrm>
    </dsp:sp>
    <dsp:sp modelId="{B22D6E62-FDF2-4D44-9FE7-D545399B124C}">
      <dsp:nvSpPr>
        <dsp:cNvPr id="0" name=""/>
        <dsp:cNvSpPr/>
      </dsp:nvSpPr>
      <dsp:spPr>
        <a:xfrm>
          <a:off x="1312751" y="1750444"/>
          <a:ext cx="8492813" cy="671094"/>
        </a:xfrm>
        <a:custGeom>
          <a:avLst/>
          <a:gdLst/>
          <a:ahLst/>
          <a:cxnLst/>
          <a:rect l="0" t="0" r="0" b="0"/>
          <a:pathLst>
            <a:path>
              <a:moveTo>
                <a:pt x="8492813" y="0"/>
              </a:moveTo>
              <a:lnTo>
                <a:pt x="8492813" y="352647"/>
              </a:lnTo>
              <a:lnTo>
                <a:pt x="0" y="352647"/>
              </a:lnTo>
              <a:lnTo>
                <a:pt x="0" y="671094"/>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46114" y="2083300"/>
        <a:ext cx="426087" cy="5383"/>
      </dsp:txXfrm>
    </dsp:sp>
    <dsp:sp modelId="{677554BE-3551-492E-9B5D-8867B200FEC1}">
      <dsp:nvSpPr>
        <dsp:cNvPr id="0" name=""/>
        <dsp:cNvSpPr/>
      </dsp:nvSpPr>
      <dsp:spPr>
        <a:xfrm>
          <a:off x="8636350" y="349186"/>
          <a:ext cx="2338429" cy="140305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585" tIns="120277" rIns="114585" bIns="120277"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latin typeface="Phetsarath OT" panose="02000500000000020004" pitchFamily="2" charset="0"/>
              <a:cs typeface="Phetsarath OT" panose="02000500000000020004" pitchFamily="2" charset="0"/>
            </a:rPr>
            <a:t>ອຳນວຍຄວາມສະດວກໃຫ້ມີການຜະລິດທີ່ຫລາກຫລາຍ</a:t>
          </a:r>
          <a:r>
            <a:rPr lang="en-US" sz="1600" kern="1200" dirty="0">
              <a:solidFill>
                <a:schemeClr val="tx1"/>
              </a:solidFill>
              <a:latin typeface="Phetsarath OT" panose="02000500000000020004" pitchFamily="2" charset="0"/>
              <a:cs typeface="Phetsarath OT" panose="02000500000000020004" pitchFamily="2" charset="0"/>
            </a:rPr>
            <a:t> </a:t>
          </a:r>
          <a:r>
            <a:rPr lang="en-US" sz="1600" kern="1200" dirty="0" err="1">
              <a:solidFill>
                <a:schemeClr val="tx1"/>
              </a:solidFill>
              <a:latin typeface="Phetsarath OT" panose="02000500000000020004" pitchFamily="2" charset="0"/>
              <a:cs typeface="Phetsarath OT" panose="02000500000000020004" pitchFamily="2" charset="0"/>
            </a:rPr>
            <a:t>ແລະ</a:t>
          </a:r>
          <a:r>
            <a:rPr lang="en-US" sz="1600" kern="1200" dirty="0">
              <a:solidFill>
                <a:schemeClr val="tx1"/>
              </a:solidFill>
              <a:latin typeface="Phetsarath OT" panose="02000500000000020004" pitchFamily="2" charset="0"/>
              <a:cs typeface="Phetsarath OT" panose="02000500000000020004" pitchFamily="2" charset="0"/>
            </a:rPr>
            <a:t> </a:t>
          </a:r>
          <a:r>
            <a:rPr lang="en-US" sz="1600" kern="1200" dirty="0" err="1">
              <a:solidFill>
                <a:schemeClr val="tx1"/>
              </a:solidFill>
              <a:latin typeface="Phetsarath OT" panose="02000500000000020004" pitchFamily="2" charset="0"/>
              <a:cs typeface="Phetsarath OT" panose="02000500000000020004" pitchFamily="2" charset="0"/>
            </a:rPr>
            <a:t>ເພີ່ມສານອາຫານໃນຜົນຜະລິດໃຫ້ຫລາຍຂຶ້ນ</a:t>
          </a:r>
          <a:r>
            <a:rPr lang="en-US" sz="1600" kern="1200" dirty="0">
              <a:solidFill>
                <a:schemeClr val="tx1"/>
              </a:solidFill>
              <a:latin typeface="Phetsarath OT" panose="02000500000000020004" pitchFamily="2" charset="0"/>
              <a:cs typeface="Phetsarath OT" panose="02000500000000020004" pitchFamily="2" charset="0"/>
            </a:rPr>
            <a:t>.</a:t>
          </a:r>
        </a:p>
      </dsp:txBody>
      <dsp:txXfrm>
        <a:off x="8636350" y="349186"/>
        <a:ext cx="2338429" cy="1403057"/>
      </dsp:txXfrm>
    </dsp:sp>
    <dsp:sp modelId="{3E914F96-6D04-4F15-B436-5E4DA6D25227}">
      <dsp:nvSpPr>
        <dsp:cNvPr id="0" name=""/>
        <dsp:cNvSpPr/>
      </dsp:nvSpPr>
      <dsp:spPr>
        <a:xfrm>
          <a:off x="2616157" y="3264856"/>
          <a:ext cx="507238" cy="91440"/>
        </a:xfrm>
        <a:custGeom>
          <a:avLst/>
          <a:gdLst/>
          <a:ahLst/>
          <a:cxnLst/>
          <a:rect l="0" t="0" r="0" b="0"/>
          <a:pathLst>
            <a:path>
              <a:moveTo>
                <a:pt x="0" y="45720"/>
              </a:moveTo>
              <a:lnTo>
                <a:pt x="507238"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56331" y="3307884"/>
        <a:ext cx="26891" cy="5383"/>
      </dsp:txXfrm>
    </dsp:sp>
    <dsp:sp modelId="{5E810FF3-E41D-463E-96E1-B4C3F5E5F35D}">
      <dsp:nvSpPr>
        <dsp:cNvPr id="0" name=""/>
        <dsp:cNvSpPr/>
      </dsp:nvSpPr>
      <dsp:spPr>
        <a:xfrm>
          <a:off x="7545" y="2453939"/>
          <a:ext cx="2610412" cy="171327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585" tIns="120277" rIns="114585" bIns="120277" numCol="1" spcCol="1270" anchor="ctr" anchorCtr="0">
          <a:noAutofit/>
        </a:bodyPr>
        <a:lstStyle/>
        <a:p>
          <a:pPr marL="0" lvl="0" indent="0" algn="ctr" defTabSz="533400">
            <a:lnSpc>
              <a:spcPct val="90000"/>
            </a:lnSpc>
            <a:spcBef>
              <a:spcPct val="0"/>
            </a:spcBef>
            <a:spcAft>
              <a:spcPct val="35000"/>
            </a:spcAft>
            <a:buNone/>
          </a:pPr>
          <a:r>
            <a:rPr lang="en-US" sz="1200" b="1" kern="1200" dirty="0" err="1">
              <a:solidFill>
                <a:schemeClr val="tx1"/>
              </a:solidFill>
              <a:latin typeface="Phetsarath OT" panose="02000500000000020004" pitchFamily="2" charset="0"/>
              <a:cs typeface="Phetsarath OT" panose="02000500000000020004" pitchFamily="2" charset="0"/>
            </a:rPr>
            <a:t>ປັບປຸງການແປຮູບ</a:t>
          </a:r>
          <a:r>
            <a:rPr lang="en-US" sz="1200" b="1" kern="1200" dirty="0">
              <a:solidFill>
                <a:schemeClr val="tx1"/>
              </a:solidFill>
              <a:latin typeface="Phetsarath OT" panose="02000500000000020004" pitchFamily="2" charset="0"/>
              <a:cs typeface="Phetsarath OT" panose="02000500000000020004" pitchFamily="2" charset="0"/>
            </a:rPr>
            <a:t>, </a:t>
          </a:r>
          <a:r>
            <a:rPr lang="en-US" sz="1200" b="1" kern="1200" dirty="0" err="1">
              <a:solidFill>
                <a:schemeClr val="tx1"/>
              </a:solidFill>
              <a:latin typeface="Phetsarath OT" panose="02000500000000020004" pitchFamily="2" charset="0"/>
              <a:cs typeface="Phetsarath OT" panose="02000500000000020004" pitchFamily="2" charset="0"/>
            </a:rPr>
            <a:t>ການເກັບຮັກມ້ຽງ</a:t>
          </a:r>
          <a:r>
            <a:rPr lang="en-US" sz="1200" b="1" kern="1200" dirty="0">
              <a:solidFill>
                <a:schemeClr val="tx1"/>
              </a:solidFill>
              <a:latin typeface="Phetsarath OT" panose="02000500000000020004" pitchFamily="2" charset="0"/>
              <a:cs typeface="Phetsarath OT" panose="02000500000000020004" pitchFamily="2" charset="0"/>
            </a:rPr>
            <a:t> </a:t>
          </a:r>
          <a:r>
            <a:rPr lang="en-US" sz="1200" b="1" kern="1200" dirty="0" err="1">
              <a:solidFill>
                <a:schemeClr val="tx1"/>
              </a:solidFill>
              <a:latin typeface="Phetsarath OT" panose="02000500000000020004" pitchFamily="2" charset="0"/>
              <a:cs typeface="Phetsarath OT" panose="02000500000000020004" pitchFamily="2" charset="0"/>
            </a:rPr>
            <a:t>ແລະ</a:t>
          </a:r>
          <a:r>
            <a:rPr lang="en-US" sz="1200" b="1" kern="1200" dirty="0">
              <a:solidFill>
                <a:schemeClr val="tx1"/>
              </a:solidFill>
              <a:latin typeface="Phetsarath OT" panose="02000500000000020004" pitchFamily="2" charset="0"/>
              <a:cs typeface="Phetsarath OT" panose="02000500000000020004" pitchFamily="2" charset="0"/>
            </a:rPr>
            <a:t> </a:t>
          </a:r>
          <a:r>
            <a:rPr lang="en-US" sz="1200" b="1" kern="1200" dirty="0" err="1">
              <a:solidFill>
                <a:schemeClr val="tx1"/>
              </a:solidFill>
              <a:latin typeface="Phetsarath OT" panose="02000500000000020004" pitchFamily="2" charset="0"/>
              <a:cs typeface="Phetsarath OT" panose="02000500000000020004" pitchFamily="2" charset="0"/>
            </a:rPr>
            <a:t>ເກັບຮັກສາ</a:t>
          </a:r>
          <a:r>
            <a:rPr lang="en-US" sz="1200" b="1" kern="1200" dirty="0">
              <a:solidFill>
                <a:schemeClr val="tx1"/>
              </a:solidFill>
              <a:latin typeface="Phetsarath OT" panose="02000500000000020004" pitchFamily="2" charset="0"/>
              <a:cs typeface="Phetsarath OT" panose="02000500000000020004" pitchFamily="2" charset="0"/>
            </a:rPr>
            <a:t> </a:t>
          </a:r>
          <a:r>
            <a:rPr lang="en-US" sz="1200" b="1" kern="1200" dirty="0" err="1">
              <a:solidFill>
                <a:schemeClr val="tx1"/>
              </a:solidFill>
              <a:latin typeface="Phetsarath OT" panose="02000500000000020004" pitchFamily="2" charset="0"/>
              <a:cs typeface="Phetsarath OT" panose="02000500000000020004" pitchFamily="2" charset="0"/>
            </a:rPr>
            <a:t>ເພື່ອຮັກສາໄວ້ເຊິ່ງຄຸນຄ່າໂພຊະນາການ</a:t>
          </a:r>
          <a:r>
            <a:rPr lang="en-US" sz="1200" b="1" kern="1200" dirty="0">
              <a:solidFill>
                <a:schemeClr val="tx1"/>
              </a:solidFill>
              <a:latin typeface="Phetsarath OT" panose="02000500000000020004" pitchFamily="2" charset="0"/>
              <a:cs typeface="Phetsarath OT" panose="02000500000000020004" pitchFamily="2" charset="0"/>
            </a:rPr>
            <a:t> </a:t>
          </a:r>
          <a:r>
            <a:rPr lang="en-US" sz="1200" b="1" kern="1200" dirty="0" err="1">
              <a:solidFill>
                <a:schemeClr val="tx1"/>
              </a:solidFill>
              <a:latin typeface="Phetsarath OT" panose="02000500000000020004" pitchFamily="2" charset="0"/>
              <a:cs typeface="Phetsarath OT" panose="02000500000000020004" pitchFamily="2" charset="0"/>
            </a:rPr>
            <a:t>ແລະ</a:t>
          </a:r>
          <a:r>
            <a:rPr lang="en-US" sz="1200" b="1" kern="1200" dirty="0">
              <a:solidFill>
                <a:schemeClr val="tx1"/>
              </a:solidFill>
              <a:latin typeface="Phetsarath OT" panose="02000500000000020004" pitchFamily="2" charset="0"/>
              <a:cs typeface="Phetsarath OT" panose="02000500000000020004" pitchFamily="2" charset="0"/>
            </a:rPr>
            <a:t> </a:t>
          </a:r>
          <a:r>
            <a:rPr lang="en-US" sz="1200" b="1" kern="1200" dirty="0" err="1">
              <a:solidFill>
                <a:schemeClr val="tx1"/>
              </a:solidFill>
              <a:latin typeface="Phetsarath OT" panose="02000500000000020004" pitchFamily="2" charset="0"/>
              <a:cs typeface="Phetsarath OT" panose="02000500000000020004" pitchFamily="2" charset="0"/>
            </a:rPr>
            <a:t>ຄວາມປອດໄພຂອງອາຫານ</a:t>
          </a:r>
          <a:r>
            <a:rPr lang="en-US" sz="1200" b="1" kern="1200" dirty="0">
              <a:solidFill>
                <a:schemeClr val="tx1"/>
              </a:solidFill>
              <a:latin typeface="Phetsarath OT" panose="02000500000000020004" pitchFamily="2" charset="0"/>
              <a:cs typeface="Phetsarath OT" panose="02000500000000020004" pitchFamily="2" charset="0"/>
            </a:rPr>
            <a:t> </a:t>
          </a:r>
          <a:r>
            <a:rPr lang="en-US" sz="1200" b="1" kern="1200" dirty="0" err="1">
              <a:solidFill>
                <a:schemeClr val="tx1"/>
              </a:solidFill>
              <a:latin typeface="Phetsarath OT" panose="02000500000000020004" pitchFamily="2" charset="0"/>
              <a:cs typeface="Phetsarath OT" panose="02000500000000020004" pitchFamily="2" charset="0"/>
            </a:rPr>
            <a:t>ເພື່ອໃຫ້ມີອາຫານຕະຫລອດປີ</a:t>
          </a:r>
          <a:r>
            <a:rPr lang="en-US" sz="1200" b="1" kern="1200" dirty="0">
              <a:solidFill>
                <a:schemeClr val="tx1"/>
              </a:solidFill>
              <a:latin typeface="Phetsarath OT" panose="02000500000000020004" pitchFamily="2" charset="0"/>
              <a:cs typeface="Phetsarath OT" panose="02000500000000020004" pitchFamily="2" charset="0"/>
            </a:rPr>
            <a:t> </a:t>
          </a:r>
          <a:r>
            <a:rPr lang="en-US" sz="1200" b="1" kern="1200" dirty="0" err="1">
              <a:solidFill>
                <a:schemeClr val="tx1"/>
              </a:solidFill>
              <a:latin typeface="Phetsarath OT" panose="02000500000000020004" pitchFamily="2" charset="0"/>
              <a:cs typeface="Phetsarath OT" panose="02000500000000020004" pitchFamily="2" charset="0"/>
            </a:rPr>
            <a:t>ແລະຫລຸດຜອນ</a:t>
          </a:r>
          <a:r>
            <a:rPr lang="en-US" sz="1200" b="1" kern="1200" dirty="0">
              <a:solidFill>
                <a:schemeClr val="tx1"/>
              </a:solidFill>
              <a:latin typeface="Phetsarath OT" panose="02000500000000020004" pitchFamily="2" charset="0"/>
              <a:cs typeface="Phetsarath OT" panose="02000500000000020004" pitchFamily="2" charset="0"/>
            </a:rPr>
            <a:t> </a:t>
          </a:r>
          <a:r>
            <a:rPr lang="en-US" sz="1200" b="1" kern="1200" dirty="0" err="1">
              <a:solidFill>
                <a:schemeClr val="tx1"/>
              </a:solidFill>
              <a:latin typeface="Phetsarath OT" panose="02000500000000020004" pitchFamily="2" charset="0"/>
              <a:cs typeface="Phetsarath OT" panose="02000500000000020004" pitchFamily="2" charset="0"/>
            </a:rPr>
            <a:t>ການສູນເສຍພາຍຫລັງການເກັບກູ</a:t>
          </a:r>
          <a:r>
            <a:rPr lang="en-US" sz="1200" b="1" kern="1200" dirty="0">
              <a:solidFill>
                <a:schemeClr val="tx1"/>
              </a:solidFill>
              <a:latin typeface="Phetsarath OT" panose="02000500000000020004" pitchFamily="2" charset="0"/>
              <a:cs typeface="Phetsarath OT" panose="02000500000000020004" pitchFamily="2" charset="0"/>
            </a:rPr>
            <a:t>້</a:t>
          </a:r>
          <a:r>
            <a:rPr lang="en-US" sz="1200" kern="1200" dirty="0">
              <a:solidFill>
                <a:schemeClr val="tx1"/>
              </a:solidFill>
              <a:latin typeface="Phetsarath OT" panose="02000500000000020004" pitchFamily="2" charset="0"/>
              <a:cs typeface="Phetsarath OT" panose="02000500000000020004" pitchFamily="2" charset="0"/>
            </a:rPr>
            <a:t>, </a:t>
          </a:r>
          <a:r>
            <a:rPr lang="en-US" sz="1200" kern="1200" dirty="0" err="1">
              <a:solidFill>
                <a:schemeClr val="tx1"/>
              </a:solidFill>
              <a:latin typeface="Phetsarath OT" panose="02000500000000020004" pitchFamily="2" charset="0"/>
              <a:cs typeface="Phetsarath OT" panose="02000500000000020004" pitchFamily="2" charset="0"/>
            </a:rPr>
            <a:t>ແລະ</a:t>
          </a:r>
          <a:r>
            <a:rPr lang="en-US" sz="1200" kern="1200" dirty="0">
              <a:solidFill>
                <a:schemeClr val="tx1"/>
              </a:solidFill>
              <a:latin typeface="Phetsarath OT" panose="02000500000000020004" pitchFamily="2" charset="0"/>
              <a:cs typeface="Phetsarath OT" panose="02000500000000020004" pitchFamily="2" charset="0"/>
            </a:rPr>
            <a:t> </a:t>
          </a:r>
          <a:r>
            <a:rPr lang="en-US" sz="1200" kern="1200" dirty="0" err="1">
              <a:solidFill>
                <a:schemeClr val="tx1"/>
              </a:solidFill>
              <a:latin typeface="Phetsarath OT" panose="02000500000000020004" pitchFamily="2" charset="0"/>
              <a:cs typeface="Phetsarath OT" panose="02000500000000020004" pitchFamily="2" charset="0"/>
            </a:rPr>
            <a:t>ການຮັກສາໄວ້ເວລາປຸງແຕ່ງ</a:t>
          </a:r>
          <a:endParaRPr lang="en-US" sz="1200" kern="1200" dirty="0">
            <a:solidFill>
              <a:schemeClr val="tx1"/>
            </a:solidFill>
            <a:latin typeface="Phetsarath OT" panose="02000500000000020004" pitchFamily="2" charset="0"/>
            <a:cs typeface="Phetsarath OT" panose="02000500000000020004" pitchFamily="2" charset="0"/>
          </a:endParaRPr>
        </a:p>
      </dsp:txBody>
      <dsp:txXfrm>
        <a:off x="7545" y="2453939"/>
        <a:ext cx="2610412" cy="1713273"/>
      </dsp:txXfrm>
    </dsp:sp>
    <dsp:sp modelId="{F8E30728-CA5B-41E3-AF37-ADA3CFDB34D5}">
      <dsp:nvSpPr>
        <dsp:cNvPr id="0" name=""/>
        <dsp:cNvSpPr/>
      </dsp:nvSpPr>
      <dsp:spPr>
        <a:xfrm>
          <a:off x="5492425" y="3264856"/>
          <a:ext cx="507238" cy="91440"/>
        </a:xfrm>
        <a:custGeom>
          <a:avLst/>
          <a:gdLst/>
          <a:ahLst/>
          <a:cxnLst/>
          <a:rect l="0" t="0" r="0" b="0"/>
          <a:pathLst>
            <a:path>
              <a:moveTo>
                <a:pt x="0" y="45720"/>
              </a:moveTo>
              <a:lnTo>
                <a:pt x="50723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32599" y="3307884"/>
        <a:ext cx="26891" cy="5383"/>
      </dsp:txXfrm>
    </dsp:sp>
    <dsp:sp modelId="{E00F29B9-42FC-4F2D-9BBC-B0AF8680E941}">
      <dsp:nvSpPr>
        <dsp:cNvPr id="0" name=""/>
        <dsp:cNvSpPr/>
      </dsp:nvSpPr>
      <dsp:spPr>
        <a:xfrm>
          <a:off x="3155796" y="2609047"/>
          <a:ext cx="2338429" cy="140305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585" tIns="120277" rIns="114585" bIns="120277"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Phetsarath OT" panose="02000500000000020004" pitchFamily="2" charset="0"/>
              <a:cs typeface="Phetsarath OT" panose="02000500000000020004" pitchFamily="2" charset="0"/>
            </a:rPr>
            <a:t>ຂະຫຍາຍການເຂົ້າເຖິງການຕະຫລາດສຳລັບກຸ່ມຜູ້ດ້ອຍໂອກາດໂດຍສະເພາະການຕະຫລາດດ້ານອາຫານເພື່ອໂພຊະນາການ</a:t>
          </a:r>
        </a:p>
      </dsp:txBody>
      <dsp:txXfrm>
        <a:off x="3155796" y="2609047"/>
        <a:ext cx="2338429" cy="1403057"/>
      </dsp:txXfrm>
    </dsp:sp>
    <dsp:sp modelId="{47BF8CAE-BFB1-454E-81CD-494A5B340EC4}">
      <dsp:nvSpPr>
        <dsp:cNvPr id="0" name=""/>
        <dsp:cNvSpPr/>
      </dsp:nvSpPr>
      <dsp:spPr>
        <a:xfrm>
          <a:off x="6032064" y="2609047"/>
          <a:ext cx="2646727" cy="140305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585" tIns="120277" rIns="114585" bIns="120277"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latin typeface="Phetsarath OT" panose="02000500000000020004" pitchFamily="2" charset="0"/>
              <a:cs typeface="Phetsarath OT" panose="02000500000000020004" pitchFamily="2" charset="0"/>
            </a:rPr>
            <a:t>ລວມວຽກງານການສົ່ງເສີມໂພຊະນາການເຂົ້າກັບການສຶກສາ</a:t>
          </a:r>
          <a:endParaRPr lang="en-US" sz="1600" kern="1200" dirty="0">
            <a:solidFill>
              <a:schemeClr val="tx1"/>
            </a:solidFill>
            <a:latin typeface="Phetsarath OT" panose="02000500000000020004" pitchFamily="2" charset="0"/>
            <a:cs typeface="Phetsarath OT" panose="02000500000000020004" pitchFamily="2" charset="0"/>
          </a:endParaRPr>
        </a:p>
      </dsp:txBody>
      <dsp:txXfrm>
        <a:off x="6032064" y="2609047"/>
        <a:ext cx="2646727" cy="14030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C8E9EF-D9D3-4DDE-964C-2E884A8C1D13}" type="datetimeFigureOut">
              <a:rPr lang="en-US" smtClean="0"/>
              <a:t>12/29/25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28D9C-6F15-4751-BCE6-1FDDC319ADD8}" type="slidenum">
              <a:rPr lang="en-US" smtClean="0"/>
              <a:t>‹#›</a:t>
            </a:fld>
            <a:endParaRPr lang="en-US"/>
          </a:p>
        </p:txBody>
      </p:sp>
    </p:spTree>
    <p:extLst>
      <p:ext uri="{BB962C8B-B14F-4D97-AF65-F5344CB8AC3E}">
        <p14:creationId xmlns:p14="http://schemas.microsoft.com/office/powerpoint/2010/main" val="94743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1241425"/>
            <a:ext cx="5956300" cy="33512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FBFBFB"/>
                </a:solidFill>
              </a:rPr>
              <a:t>SOFI is the leading global report on information and analysis of food security and all forms of malnutrition.</a:t>
            </a:r>
          </a:p>
          <a:p>
            <a:r>
              <a:rPr lang="en-US" sz="1200" b="0" i="0" u="none" strike="noStrike" kern="1200" baseline="0" dirty="0">
                <a:solidFill>
                  <a:schemeClr val="tx1"/>
                </a:solidFill>
                <a:latin typeface="+mn-lt"/>
                <a:ea typeface="+mn-ea"/>
                <a:cs typeface="+mn-cs"/>
              </a:rPr>
              <a:t>- </a:t>
            </a:r>
            <a:r>
              <a:rPr lang="en-US" sz="1200" b="0" i="0" u="sng" strike="noStrike" kern="1200" baseline="0" dirty="0">
                <a:solidFill>
                  <a:schemeClr val="tx1"/>
                </a:solidFill>
                <a:latin typeface="+mn-lt"/>
                <a:ea typeface="+mn-ea"/>
                <a:cs typeface="+mn-cs"/>
              </a:rPr>
              <a:t>Info for Maximo’s reference</a:t>
            </a:r>
            <a:r>
              <a:rPr lang="en-US" sz="1200" b="0" i="0" u="none" strike="noStrike" kern="1200" baseline="0" dirty="0">
                <a:solidFill>
                  <a:schemeClr val="tx1"/>
                </a:solidFill>
                <a:latin typeface="+mn-lt"/>
                <a:ea typeface="+mn-ea"/>
                <a:cs typeface="+mn-cs"/>
              </a:rPr>
              <a: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One of the routine revisions involves the series of population data used for all countries. Figures were obtained from the </a:t>
            </a:r>
            <a:r>
              <a:rPr lang="en-US" sz="1200" b="0" i="1" u="none" strike="noStrike" kern="1200" baseline="0" dirty="0">
                <a:solidFill>
                  <a:schemeClr val="tx1"/>
                </a:solidFill>
                <a:latin typeface="+mn-lt"/>
                <a:ea typeface="+mn-ea"/>
                <a:cs typeface="+mn-cs"/>
              </a:rPr>
              <a:t>World Population Prospects </a:t>
            </a:r>
            <a:r>
              <a:rPr lang="en-US" sz="1200" b="0" i="0" u="none" strike="noStrike" kern="1200" baseline="0" dirty="0">
                <a:solidFill>
                  <a:schemeClr val="tx1"/>
                </a:solidFill>
                <a:latin typeface="+mn-lt"/>
                <a:ea typeface="+mn-ea"/>
                <a:cs typeface="+mn-cs"/>
              </a:rPr>
              <a:t>released by the Population Division of the UN in June 2019</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Another major revision that FAO regularly implements is the update of the Food Balance Sheet series used to estimate the average DES for all countries of the world.</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Finally, the new estimates consider new food consumption data from household surveys that have been made available. Since the last edition of this report, 25 new surveys from the following 13 countries have been processed to update the CV: </a:t>
            </a:r>
            <a:r>
              <a:rPr lang="es-ES" sz="1200" b="0" i="0" u="none" strike="noStrike" kern="1200" baseline="0" dirty="0">
                <a:solidFill>
                  <a:schemeClr val="tx1"/>
                </a:solidFill>
                <a:latin typeface="+mn-lt"/>
                <a:ea typeface="+mn-ea"/>
                <a:cs typeface="+mn-cs"/>
              </a:rPr>
              <a:t>Bangladesh, China, Colombia, Ecuador, </a:t>
            </a:r>
            <a:r>
              <a:rPr lang="es-ES" sz="1200" b="0" i="0" u="none" strike="noStrike" kern="1200" baseline="0" dirty="0" err="1">
                <a:solidFill>
                  <a:schemeClr val="tx1"/>
                </a:solidFill>
                <a:latin typeface="+mn-lt"/>
                <a:ea typeface="+mn-ea"/>
                <a:cs typeface="+mn-cs"/>
              </a:rPr>
              <a:t>Ethiopia</a:t>
            </a:r>
            <a:r>
              <a:rPr lang="es-ES"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Mexico, Mongolia, Mozambique, Nigeria, Pakistan, Peru, Sudan and Thailand.</a:t>
            </a:r>
          </a:p>
          <a:p>
            <a:pPr marL="171450" indent="-171450" algn="l">
              <a:buFont typeface="Arial" panose="020B0604020202020204" pitchFamily="34" charset="0"/>
              <a:buChar char="•"/>
            </a:pPr>
            <a:r>
              <a:rPr lang="en-GB" sz="1200" dirty="0">
                <a:solidFill>
                  <a:srgbClr val="FBFBFB"/>
                </a:solidFill>
              </a:rPr>
              <a:t>In particular, newly accessible data enabled the revision of the </a:t>
            </a:r>
            <a:r>
              <a:rPr lang="en-GB" sz="1200" b="1" dirty="0">
                <a:solidFill>
                  <a:srgbClr val="FBFBFB"/>
                </a:solidFill>
              </a:rPr>
              <a:t>entire series </a:t>
            </a:r>
            <a:r>
              <a:rPr lang="en-GB" sz="1200" dirty="0">
                <a:solidFill>
                  <a:srgbClr val="FBFBFB"/>
                </a:solidFill>
              </a:rPr>
              <a:t>of annual undernourishment estimates for China resulting in a downward shift of the series of undernourished people in the world</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8ED9787-8943-4893-92C4-D87BC0A8CD47}" type="slidenum">
              <a:rPr lang="it-IT" smtClean="0"/>
              <a:t>8</a:t>
            </a:fld>
            <a:endParaRPr lang="it-IT"/>
          </a:p>
        </p:txBody>
      </p:sp>
    </p:spTree>
    <p:extLst>
      <p:ext uri="{BB962C8B-B14F-4D97-AF65-F5344CB8AC3E}">
        <p14:creationId xmlns:p14="http://schemas.microsoft.com/office/powerpoint/2010/main" val="2476024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The causes of under nutrition are many and interconnected.</a:t>
            </a:r>
          </a:p>
          <a:p>
            <a:endParaRPr lang="en-GB" altLang="en-US" dirty="0"/>
          </a:p>
          <a:p>
            <a:r>
              <a:rPr lang="en-GB" altLang="en-US" dirty="0"/>
              <a:t>Globally, nutrition is now viewed in terms of three main themes, food, health and care practices and behaviours.</a:t>
            </a:r>
          </a:p>
          <a:p>
            <a:endParaRPr lang="en-GB" altLang="en-US" dirty="0"/>
          </a:p>
          <a:p>
            <a:r>
              <a:rPr lang="en-GB" altLang="en-US" dirty="0"/>
              <a:t>As shown in this slide</a:t>
            </a:r>
          </a:p>
          <a:p>
            <a:endParaRPr lang="en-GB" altLang="en-US" dirty="0"/>
          </a:p>
          <a:p>
            <a:r>
              <a:rPr lang="en-GB" altLang="en-US" dirty="0"/>
              <a:t>All are rooted in contextual determinants poverty, position of women , the socio political environment and culture.</a:t>
            </a:r>
          </a:p>
          <a:p>
            <a:endParaRPr lang="en-GB" altLang="en-US" dirty="0"/>
          </a:p>
          <a:p>
            <a:r>
              <a:rPr lang="en-GB" altLang="en-US" dirty="0"/>
              <a:t>In order to address problems in nutrition, all these factors have to be addressed</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C46A183-9669-41AD-89B1-D211576C50E4}" type="slidenum">
              <a:rPr lang="en-GB" altLang="en-US"/>
              <a:pPr eaLnBrk="1" hangingPunct="1"/>
              <a:t>10</a:t>
            </a:fld>
            <a:endParaRPr lang="en-GB" altLang="en-US"/>
          </a:p>
        </p:txBody>
      </p:sp>
    </p:spTree>
    <p:extLst>
      <p:ext uri="{BB962C8B-B14F-4D97-AF65-F5344CB8AC3E}">
        <p14:creationId xmlns:p14="http://schemas.microsoft.com/office/powerpoint/2010/main" val="168987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EA63F31D-2D27-5C21-2076-BA8C8DCCAAF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B650B8A4-E38E-4D41-A16A-99570521B88F}" type="slidenum">
              <a:rPr lang="en-US" altLang="en-US" sz="1400" smtClean="0">
                <a:solidFill>
                  <a:srgbClr val="303D22"/>
                </a:solidFill>
                <a:latin typeface="arial" panose="020B0604020202020204" pitchFamily="34" charset="0"/>
                <a:cs typeface="Baekmuk Batang" charset="0"/>
              </a:rPr>
              <a:pPr>
                <a:spcBef>
                  <a:spcPct val="0"/>
                </a:spcBef>
              </a:pPr>
              <a:t>14</a:t>
            </a:fld>
            <a:endParaRPr lang="en-US" altLang="en-US" sz="1400">
              <a:solidFill>
                <a:srgbClr val="303D22"/>
              </a:solidFill>
              <a:latin typeface="arial" panose="020B0604020202020204" pitchFamily="34" charset="0"/>
              <a:cs typeface="Baekmuk Batang" charset="0"/>
            </a:endParaRPr>
          </a:p>
        </p:txBody>
      </p:sp>
      <p:sp>
        <p:nvSpPr>
          <p:cNvPr id="5123" name="Rectangle 1">
            <a:extLst>
              <a:ext uri="{FF2B5EF4-FFF2-40B4-BE49-F238E27FC236}">
                <a16:creationId xmlns:a16="http://schemas.microsoft.com/office/drawing/2014/main" id="{2A721A26-2F4C-7EA4-A809-A18B4803BB9C}"/>
              </a:ext>
            </a:extLst>
          </p:cNvPr>
          <p:cNvSpPr>
            <a:spLocks noGrp="1" noRot="1" noChangeAspect="1" noChangeArrowheads="1" noTextEdit="1"/>
          </p:cNvSpPr>
          <p:nvPr>
            <p:ph type="sldImg"/>
          </p:nvPr>
        </p:nvSpPr>
        <p:spPr>
          <a:xfrm>
            <a:off x="820738" y="1006475"/>
            <a:ext cx="6129337" cy="34480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59C89A09-9575-EB48-9155-BF3F4E0E67B9}"/>
              </a:ext>
            </a:extLst>
          </p:cNvPr>
          <p:cNvSpPr>
            <a:spLocks noGrp="1" noChangeArrowheads="1"/>
          </p:cNvSpPr>
          <p:nvPr>
            <p:ph type="body" idx="1"/>
          </p:nvPr>
        </p:nvSpPr>
        <p:spPr>
          <a:xfrm>
            <a:off x="1185863" y="4787900"/>
            <a:ext cx="5407025" cy="5100638"/>
          </a:xfrm>
        </p:spPr>
        <p:txBody>
          <a:bodyPr tIns="17640">
            <a:normAutofit fontScale="92500" lnSpcReduction="20000"/>
          </a:bodyPr>
          <a:lstStyle/>
          <a:p>
            <a:pPr marL="215900" indent="-214313" algn="just" eaLnBrk="1">
              <a:lnSpc>
                <a:spcPct val="93000"/>
              </a:lnSpc>
              <a:spcBef>
                <a:spcPct val="0"/>
              </a:spcBef>
              <a:tabLst>
                <a:tab pos="723900" algn="l"/>
                <a:tab pos="1447800" algn="l"/>
                <a:tab pos="2171700" algn="l"/>
                <a:tab pos="2895600" algn="l"/>
                <a:tab pos="3619500" algn="l"/>
                <a:tab pos="4343400" algn="l"/>
                <a:tab pos="5067300" algn="l"/>
              </a:tabLst>
              <a:defRPr/>
            </a:pPr>
            <a:r>
              <a:rPr lang="en-US" altLang="en-US" sz="2000" dirty="0">
                <a:latin typeface="+mn-lt"/>
                <a:cs typeface="Baekmuk Batang" charset="0"/>
              </a:rPr>
              <a:t>Framework for actions to achieve optimum fetal and child nutrition and development :</a:t>
            </a:r>
            <a:r>
              <a:rPr lang="en-US" altLang="en-US" sz="2000" dirty="0">
                <a:latin typeface="+mn-lt"/>
              </a:rPr>
              <a:t>Nutrition-sensitive interventions and </a:t>
            </a:r>
            <a:r>
              <a:rPr lang="en-US" altLang="en-US" sz="2000" dirty="0" err="1">
                <a:latin typeface="+mn-lt"/>
              </a:rPr>
              <a:t>programmes</a:t>
            </a:r>
            <a:r>
              <a:rPr lang="en-US" altLang="en-US" sz="2000" dirty="0">
                <a:latin typeface="+mn-lt"/>
              </a:rPr>
              <a:t> address the underlying determinants of </a:t>
            </a:r>
            <a:r>
              <a:rPr lang="en-US" altLang="en-US" sz="2000" dirty="0" err="1">
                <a:latin typeface="+mn-lt"/>
              </a:rPr>
              <a:t>foetal</a:t>
            </a:r>
            <a:r>
              <a:rPr lang="en-US" altLang="en-US" sz="2000" dirty="0">
                <a:latin typeface="+mn-lt"/>
              </a:rPr>
              <a:t> and child nutrition and development – food security; adequate caregiving resources at the maternal, household and community levels; and access to health services and a safe and hygienic environment – and incorporate specific nutrition goals and actions. Nutrition-sensitive </a:t>
            </a:r>
            <a:r>
              <a:rPr lang="en-US" altLang="en-US" sz="2000" dirty="0" err="1">
                <a:latin typeface="+mn-lt"/>
              </a:rPr>
              <a:t>programmes</a:t>
            </a:r>
            <a:r>
              <a:rPr lang="en-US" altLang="en-US" sz="2000" dirty="0">
                <a:latin typeface="+mn-lt"/>
              </a:rPr>
              <a:t> can serve as delivery platforms for nutrition-specific interventions, potentially increasing their scale, coverage, and effectiveness. Nutrition-specific interventions and </a:t>
            </a:r>
            <a:r>
              <a:rPr lang="en-US" altLang="en-US" sz="2000" dirty="0" err="1">
                <a:latin typeface="+mn-lt"/>
              </a:rPr>
              <a:t>programmes</a:t>
            </a:r>
            <a:r>
              <a:rPr lang="en-US" altLang="en-US" sz="2000" dirty="0">
                <a:latin typeface="+mn-lt"/>
              </a:rPr>
              <a:t> address the immediate determinants of </a:t>
            </a:r>
            <a:r>
              <a:rPr lang="en-US" altLang="en-US" sz="2000" dirty="0" err="1">
                <a:latin typeface="+mn-lt"/>
              </a:rPr>
              <a:t>foetal</a:t>
            </a:r>
            <a:r>
              <a:rPr lang="en-US" altLang="en-US" sz="2000" dirty="0">
                <a:latin typeface="+mn-lt"/>
              </a:rPr>
              <a:t> and child nutrition and development – adequate food and nutrient intake, feeding, caregiving and parenting practices, and low burden of infectious diseases. Ten high-impact nutrition-specific interventions are identified in the framework.</a:t>
            </a:r>
            <a:endParaRPr lang="en-US" altLang="en-US" sz="2000" dirty="0">
              <a:latin typeface="+mn-lt"/>
              <a:cs typeface="Baekmuk Batang"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Lst>
              <a:defRPr/>
            </a:pPr>
            <a:r>
              <a:rPr lang="en-US" altLang="en-US" sz="2000" dirty="0">
                <a:latin typeface="arial" panose="020B0604020202020204" pitchFamily="34" charset="0"/>
                <a:cs typeface="Baekmuk Batang" charset="0"/>
              </a:rPr>
              <a:t>I</a:t>
            </a:r>
          </a:p>
        </p:txBody>
      </p:sp>
    </p:spTree>
    <p:extLst>
      <p:ext uri="{BB962C8B-B14F-4D97-AF65-F5344CB8AC3E}">
        <p14:creationId xmlns:p14="http://schemas.microsoft.com/office/powerpoint/2010/main" val="157489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28D9C-6F15-4751-BCE6-1FDDC319ADD8}" type="slidenum">
              <a:rPr lang="en-US" smtClean="0"/>
              <a:t>16</a:t>
            </a:fld>
            <a:endParaRPr lang="en-US"/>
          </a:p>
        </p:txBody>
      </p:sp>
    </p:spTree>
    <p:extLst>
      <p:ext uri="{BB962C8B-B14F-4D97-AF65-F5344CB8AC3E}">
        <p14:creationId xmlns:p14="http://schemas.microsoft.com/office/powerpoint/2010/main" val="1114744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It is well recognized that food and agriculture systems have a primary role in feeding people well by increasing the availability, affordability and consumption of diverse, safe nutritious foods and diets throughout the year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FCT and FBDGs to orient and inform policy and </a:t>
            </a:r>
            <a:r>
              <a:rPr lang="en-US" sz="1200" kern="1200" baseline="0" dirty="0" err="1">
                <a:solidFill>
                  <a:schemeClr val="tx1"/>
                </a:solidFill>
                <a:latin typeface="+mn-lt"/>
                <a:ea typeface="+mn-ea"/>
                <a:cs typeface="+mn-cs"/>
              </a:rPr>
              <a:t>planing</a:t>
            </a:r>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There is need for stronger evidence of impact, and a need for more and better designed research, policies and </a:t>
            </a:r>
            <a:r>
              <a:rPr lang="en-US" sz="1200" kern="1200" baseline="0" dirty="0" err="1">
                <a:solidFill>
                  <a:schemeClr val="tx1"/>
                </a:solidFill>
                <a:latin typeface="+mn-lt"/>
                <a:ea typeface="+mn-ea"/>
                <a:cs typeface="+mn-cs"/>
              </a:rPr>
              <a:t>programmes</a:t>
            </a:r>
            <a:r>
              <a:rPr lang="en-US" sz="1200" kern="1200" baseline="0" dirty="0">
                <a:solidFill>
                  <a:schemeClr val="tx1"/>
                </a:solidFill>
                <a:latin typeface="+mn-lt"/>
                <a:ea typeface="+mn-ea"/>
                <a:cs typeface="+mn-cs"/>
              </a:rPr>
              <a:t> and monitoring </a:t>
            </a:r>
            <a:r>
              <a:rPr lang="en-US" sz="1200" kern="1200" baseline="0" dirty="0" err="1">
                <a:solidFill>
                  <a:schemeClr val="tx1"/>
                </a:solidFill>
                <a:latin typeface="+mn-lt"/>
                <a:ea typeface="+mn-ea"/>
                <a:cs typeface="+mn-cs"/>
              </a:rPr>
              <a:t>mechanims</a:t>
            </a:r>
            <a:r>
              <a:rPr lang="en-US" sz="1200" kern="1200" baseline="0" dirty="0">
                <a:solidFill>
                  <a:schemeClr val="tx1"/>
                </a:solidFill>
                <a:latin typeface="+mn-lt"/>
                <a:ea typeface="+mn-ea"/>
                <a:cs typeface="+mn-cs"/>
              </a:rPr>
              <a:t> to make agriculture work towards enhancing diets and improving nutrition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terms of capacities for nutrition in agriculture – nutrition professionals with cross </a:t>
            </a:r>
            <a:r>
              <a:rPr lang="en-US" sz="1200" kern="1200" baseline="0" dirty="0" err="1">
                <a:solidFill>
                  <a:schemeClr val="tx1"/>
                </a:solidFill>
                <a:latin typeface="+mn-lt"/>
                <a:ea typeface="+mn-ea"/>
                <a:cs typeface="+mn-cs"/>
              </a:rPr>
              <a:t>sectoral</a:t>
            </a:r>
            <a:r>
              <a:rPr lang="en-US" sz="1200" kern="1200" baseline="0" dirty="0">
                <a:solidFill>
                  <a:schemeClr val="tx1"/>
                </a:solidFill>
                <a:latin typeface="+mn-lt"/>
                <a:ea typeface="+mn-ea"/>
                <a:cs typeface="+mn-cs"/>
              </a:rPr>
              <a:t> expertise are few and awareness among stakeholders of the importance of agriculture and food systems to nutrition and possibilities for action is low.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There is also need for common and consistent nutrition messaging across agriculture extension services and </a:t>
            </a:r>
            <a:r>
              <a:rPr lang="en-US" sz="1200" kern="1200" baseline="0" dirty="0" err="1">
                <a:solidFill>
                  <a:schemeClr val="tx1"/>
                </a:solidFill>
                <a:latin typeface="+mn-lt"/>
                <a:ea typeface="+mn-ea"/>
                <a:cs typeface="+mn-cs"/>
              </a:rPr>
              <a:t>programmes</a:t>
            </a:r>
            <a:r>
              <a:rPr lang="en-US" sz="1200" kern="1200" baseline="0" dirty="0">
                <a:solidFill>
                  <a:schemeClr val="tx1"/>
                </a:solidFill>
                <a:latin typeface="+mn-lt"/>
                <a:ea typeface="+mn-ea"/>
                <a:cs typeface="+mn-cs"/>
              </a:rPr>
              <a:t>. </a:t>
            </a:r>
            <a:r>
              <a:rPr lang="en-US" dirty="0"/>
              <a:t>Improvements in production practices and diversification of crops can lead to better nutrition when coupled with appropriate nutrition messaging.</a:t>
            </a:r>
          </a:p>
          <a:p>
            <a:endParaRPr lang="en-US" dirty="0"/>
          </a:p>
        </p:txBody>
      </p:sp>
      <p:sp>
        <p:nvSpPr>
          <p:cNvPr id="4" name="Slide Number Placeholder 3"/>
          <p:cNvSpPr>
            <a:spLocks noGrp="1"/>
          </p:cNvSpPr>
          <p:nvPr>
            <p:ph type="sldNum" sz="quarter" idx="10"/>
          </p:nvPr>
        </p:nvSpPr>
        <p:spPr/>
        <p:txBody>
          <a:bodyPr/>
          <a:lstStyle/>
          <a:p>
            <a:fld id="{56930041-66BF-43E7-AC87-1F066673DA77}" type="slidenum">
              <a:rPr lang="en-US" smtClean="0"/>
              <a:pPr/>
              <a:t>19</a:t>
            </a:fld>
            <a:endParaRPr lang="en-US"/>
          </a:p>
        </p:txBody>
      </p:sp>
    </p:spTree>
    <p:extLst>
      <p:ext uri="{BB962C8B-B14F-4D97-AF65-F5344CB8AC3E}">
        <p14:creationId xmlns:p14="http://schemas.microsoft.com/office/powerpoint/2010/main" val="4117858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Seed and input</a:t>
            </a:r>
            <a:r>
              <a:rPr lang="en-US" baseline="0" dirty="0"/>
              <a:t> </a:t>
            </a:r>
            <a:r>
              <a:rPr lang="en-US" dirty="0"/>
              <a:t>supplies</a:t>
            </a:r>
            <a:r>
              <a:rPr lang="en-US" baseline="0" dirty="0"/>
              <a:t> can enable farmers t</a:t>
            </a:r>
            <a:r>
              <a:rPr lang="en-US" dirty="0"/>
              <a:t>o directly bridge the practical concerns of production (how to plant, how to save seeds, how to fertilize) with the behavioral and knowledge components of consumption (what nutritious foods to grow, who should eat it, how to prepare it).</a:t>
            </a:r>
          </a:p>
          <a:p>
            <a:endParaRPr lang="en-US" dirty="0"/>
          </a:p>
          <a:p>
            <a:r>
              <a:rPr lang="en-US" dirty="0"/>
              <a:t>Balanced use of pesticides, nutrient</a:t>
            </a:r>
            <a:r>
              <a:rPr lang="en-US" baseline="0" dirty="0"/>
              <a:t> </a:t>
            </a:r>
            <a:r>
              <a:rPr lang="en-US" dirty="0"/>
              <a:t>fertilizers, irrigation and natural</a:t>
            </a:r>
            <a:r>
              <a:rPr lang="en-US" baseline="0" dirty="0"/>
              <a:t> </a:t>
            </a:r>
            <a:r>
              <a:rPr lang="en-US" dirty="0"/>
              <a:t>composting and green houses can support a nutrient</a:t>
            </a:r>
            <a:r>
              <a:rPr lang="en-US" baseline="0" dirty="0"/>
              <a:t> rich food supply while safeguarding the ecology and food environment. </a:t>
            </a:r>
          </a:p>
          <a:p>
            <a:endParaRPr lang="en-US" baseline="0" dirty="0"/>
          </a:p>
          <a:p>
            <a:r>
              <a:rPr lang="en-US" baseline="0" dirty="0"/>
              <a:t>Need to meet diversity in production and consumption </a:t>
            </a:r>
          </a:p>
          <a:p>
            <a:endParaRPr lang="en-US" baseline="0" dirty="0"/>
          </a:p>
          <a:p>
            <a:r>
              <a:rPr lang="en-US" baseline="0" dirty="0"/>
              <a:t>Utilization of appropriate technologies can provide food for off season supply with storage and transport can be linked to markets for enhancing income and nutrition ; need to value women’s time and enhance income</a:t>
            </a:r>
          </a:p>
          <a:p>
            <a:r>
              <a:rPr lang="en-US" baseline="0" dirty="0"/>
              <a:t>Preserving and improving use of natural resources are essential to ensure positive and sustainable impacts on FS and N. </a:t>
            </a:r>
            <a:endParaRPr lang="en-US" dirty="0"/>
          </a:p>
          <a:p>
            <a:endParaRPr lang="en-US" dirty="0"/>
          </a:p>
        </p:txBody>
      </p:sp>
      <p:sp>
        <p:nvSpPr>
          <p:cNvPr id="4" name="Slide Number Placeholder 3"/>
          <p:cNvSpPr>
            <a:spLocks noGrp="1"/>
          </p:cNvSpPr>
          <p:nvPr>
            <p:ph type="sldNum" sz="quarter" idx="10"/>
          </p:nvPr>
        </p:nvSpPr>
        <p:spPr/>
        <p:txBody>
          <a:bodyPr/>
          <a:lstStyle/>
          <a:p>
            <a:fld id="{56930041-66BF-43E7-AC87-1F066673DA77}" type="slidenum">
              <a:rPr lang="en-US" smtClean="0"/>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xfrm>
            <a:off x="341313" y="466725"/>
            <a:ext cx="6146800" cy="3457575"/>
          </a:xfrm>
          <a:ln/>
        </p:spPr>
      </p:sp>
      <p:sp>
        <p:nvSpPr>
          <p:cNvPr id="31746" name="Notes Placeholder 2"/>
          <p:cNvSpPr>
            <a:spLocks noGrp="1"/>
          </p:cNvSpPr>
          <p:nvPr>
            <p:ph type="body" idx="1"/>
          </p:nvPr>
        </p:nvSpPr>
        <p:spPr>
          <a:noFill/>
          <a:ln/>
        </p:spPr>
        <p:txBody>
          <a:bodyPr/>
          <a:lstStyle/>
          <a:p>
            <a:pPr marL="0" indent="0" eaLnBrk="1" hangingPunct="1">
              <a:lnSpc>
                <a:spcPct val="80000"/>
              </a:lnSpc>
            </a:pPr>
            <a:r>
              <a:rPr lang="en-GB" sz="2000" dirty="0"/>
              <a:t>To date the TIPs work that FAO has been involved in has generated sets of messages and recipes using locally available, culturally appropriate foods. Observational evidence suggests that families are interested in learning more about improving complementary feeding practices using locally available foods. Similarly available evidence has suggested that a major constraint facing families is seasonal food availability and affordable sources of micronutrient-rich foods. It is therefore important to combine dietary counselling on improving infant feeding with targeted and responsive food security actions aimed at increasing locally available, nutrient dense foods. </a:t>
            </a:r>
            <a:endParaRPr lang="en-US" sz="2000" dirty="0"/>
          </a:p>
          <a:p>
            <a:pPr marL="0" indent="0" eaLnBrk="1" hangingPunct="1">
              <a:lnSpc>
                <a:spcPct val="80000"/>
              </a:lnSpc>
            </a:pPr>
            <a:endParaRPr lang="en-US" sz="800" dirty="0"/>
          </a:p>
        </p:txBody>
      </p:sp>
      <p:sp>
        <p:nvSpPr>
          <p:cNvPr id="31747" name="Slide Number Placeholder 3"/>
          <p:cNvSpPr>
            <a:spLocks noGrp="1"/>
          </p:cNvSpPr>
          <p:nvPr>
            <p:ph type="sldNum" sz="quarter" idx="5"/>
          </p:nvPr>
        </p:nvSpPr>
        <p:spPr>
          <a:noFill/>
        </p:spPr>
        <p:txBody>
          <a:bodyPr/>
          <a:lstStyle/>
          <a:p>
            <a:fld id="{2A02FCBD-9378-4B96-8F67-F0930DB14B5C}" type="slidenum">
              <a:rPr lang="en-US" altLang="ja-JP" smtClean="0"/>
              <a:pPr/>
              <a:t>25</a:t>
            </a:fld>
            <a:endParaRPr lang="en-US" altLang="ja-JP"/>
          </a:p>
        </p:txBody>
      </p:sp>
    </p:spTree>
    <p:extLst>
      <p:ext uri="{BB962C8B-B14F-4D97-AF65-F5344CB8AC3E}">
        <p14:creationId xmlns:p14="http://schemas.microsoft.com/office/powerpoint/2010/main" val="902441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F856F-C2FA-4284-92CB-765EE8C8F20B}" type="slidenum">
              <a:rPr lang="en-US" smtClean="0"/>
              <a:t>28</a:t>
            </a:fld>
            <a:endParaRPr lang="en-US"/>
          </a:p>
        </p:txBody>
      </p:sp>
    </p:spTree>
    <p:extLst>
      <p:ext uri="{BB962C8B-B14F-4D97-AF65-F5344CB8AC3E}">
        <p14:creationId xmlns:p14="http://schemas.microsoft.com/office/powerpoint/2010/main" val="3865492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DF347-EDEB-9FDF-5139-BF2527FE86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87A5C8-93B8-CFED-43B6-C141B6ACE8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0C867C-A3AA-8736-A8C3-9A4E6ED6E09C}"/>
              </a:ext>
            </a:extLst>
          </p:cNvPr>
          <p:cNvSpPr>
            <a:spLocks noGrp="1"/>
          </p:cNvSpPr>
          <p:nvPr>
            <p:ph type="dt" sz="half" idx="10"/>
          </p:nvPr>
        </p:nvSpPr>
        <p:spPr/>
        <p:txBody>
          <a:bodyPr/>
          <a:lstStyle/>
          <a:p>
            <a:fld id="{D6D730CC-4503-4D49-AA07-D180CDB47ED2}" type="datetimeFigureOut">
              <a:rPr lang="en-US" smtClean="0"/>
              <a:t>12/29/25</a:t>
            </a:fld>
            <a:endParaRPr lang="en-US"/>
          </a:p>
        </p:txBody>
      </p:sp>
      <p:sp>
        <p:nvSpPr>
          <p:cNvPr id="5" name="Footer Placeholder 4">
            <a:extLst>
              <a:ext uri="{FF2B5EF4-FFF2-40B4-BE49-F238E27FC236}">
                <a16:creationId xmlns:a16="http://schemas.microsoft.com/office/drawing/2014/main" id="{24470CE1-60D1-13BC-88F7-66FA841DDC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3EBC7A-9CE2-8FE2-7EB9-492DC4D0EE27}"/>
              </a:ext>
            </a:extLst>
          </p:cNvPr>
          <p:cNvSpPr>
            <a:spLocks noGrp="1"/>
          </p:cNvSpPr>
          <p:nvPr>
            <p:ph type="sldNum" sz="quarter" idx="12"/>
          </p:nvPr>
        </p:nvSpPr>
        <p:spPr/>
        <p:txBody>
          <a:bodyPr/>
          <a:lstStyle/>
          <a:p>
            <a:fld id="{2746D384-CE9F-4049-B03C-07B7DD22B11F}" type="slidenum">
              <a:rPr lang="en-US" smtClean="0"/>
              <a:t>‹#›</a:t>
            </a:fld>
            <a:endParaRPr lang="en-US"/>
          </a:p>
        </p:txBody>
      </p:sp>
    </p:spTree>
    <p:extLst>
      <p:ext uri="{BB962C8B-B14F-4D97-AF65-F5344CB8AC3E}">
        <p14:creationId xmlns:p14="http://schemas.microsoft.com/office/powerpoint/2010/main" val="3084715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C9374-A476-7375-DDB9-10814EBAF1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8325D7-2990-43DD-014B-8D40C08EE1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E9234D-4DC8-2349-8025-A91A528F5D6D}"/>
              </a:ext>
            </a:extLst>
          </p:cNvPr>
          <p:cNvSpPr>
            <a:spLocks noGrp="1"/>
          </p:cNvSpPr>
          <p:nvPr>
            <p:ph type="dt" sz="half" idx="10"/>
          </p:nvPr>
        </p:nvSpPr>
        <p:spPr/>
        <p:txBody>
          <a:bodyPr/>
          <a:lstStyle/>
          <a:p>
            <a:fld id="{D6D730CC-4503-4D49-AA07-D180CDB47ED2}" type="datetimeFigureOut">
              <a:rPr lang="en-US" smtClean="0"/>
              <a:t>12/29/25</a:t>
            </a:fld>
            <a:endParaRPr lang="en-US"/>
          </a:p>
        </p:txBody>
      </p:sp>
      <p:sp>
        <p:nvSpPr>
          <p:cNvPr id="5" name="Footer Placeholder 4">
            <a:extLst>
              <a:ext uri="{FF2B5EF4-FFF2-40B4-BE49-F238E27FC236}">
                <a16:creationId xmlns:a16="http://schemas.microsoft.com/office/drawing/2014/main" id="{95AC419B-A374-90AC-B478-42F25DD48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75FD86-9A58-EC53-8F2B-030D6DF359FF}"/>
              </a:ext>
            </a:extLst>
          </p:cNvPr>
          <p:cNvSpPr>
            <a:spLocks noGrp="1"/>
          </p:cNvSpPr>
          <p:nvPr>
            <p:ph type="sldNum" sz="quarter" idx="12"/>
          </p:nvPr>
        </p:nvSpPr>
        <p:spPr/>
        <p:txBody>
          <a:bodyPr/>
          <a:lstStyle/>
          <a:p>
            <a:fld id="{2746D384-CE9F-4049-B03C-07B7DD22B11F}" type="slidenum">
              <a:rPr lang="en-US" smtClean="0"/>
              <a:t>‹#›</a:t>
            </a:fld>
            <a:endParaRPr lang="en-US"/>
          </a:p>
        </p:txBody>
      </p:sp>
    </p:spTree>
    <p:extLst>
      <p:ext uri="{BB962C8B-B14F-4D97-AF65-F5344CB8AC3E}">
        <p14:creationId xmlns:p14="http://schemas.microsoft.com/office/powerpoint/2010/main" val="4217398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54CBDD-5D7A-E85D-F440-E3383C11FF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833E60-288B-4750-2452-E75F9C85D4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496B3D-8D2E-544B-1C13-40FE37CE4C0C}"/>
              </a:ext>
            </a:extLst>
          </p:cNvPr>
          <p:cNvSpPr>
            <a:spLocks noGrp="1"/>
          </p:cNvSpPr>
          <p:nvPr>
            <p:ph type="dt" sz="half" idx="10"/>
          </p:nvPr>
        </p:nvSpPr>
        <p:spPr/>
        <p:txBody>
          <a:bodyPr/>
          <a:lstStyle/>
          <a:p>
            <a:fld id="{D6D730CC-4503-4D49-AA07-D180CDB47ED2}" type="datetimeFigureOut">
              <a:rPr lang="en-US" smtClean="0"/>
              <a:t>12/29/25</a:t>
            </a:fld>
            <a:endParaRPr lang="en-US"/>
          </a:p>
        </p:txBody>
      </p:sp>
      <p:sp>
        <p:nvSpPr>
          <p:cNvPr id="5" name="Footer Placeholder 4">
            <a:extLst>
              <a:ext uri="{FF2B5EF4-FFF2-40B4-BE49-F238E27FC236}">
                <a16:creationId xmlns:a16="http://schemas.microsoft.com/office/drawing/2014/main" id="{708B69D8-02D4-0147-D7C5-25D340CF97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188959-7403-42B4-96F3-0022BDB7D443}"/>
              </a:ext>
            </a:extLst>
          </p:cNvPr>
          <p:cNvSpPr>
            <a:spLocks noGrp="1"/>
          </p:cNvSpPr>
          <p:nvPr>
            <p:ph type="sldNum" sz="quarter" idx="12"/>
          </p:nvPr>
        </p:nvSpPr>
        <p:spPr/>
        <p:txBody>
          <a:bodyPr/>
          <a:lstStyle/>
          <a:p>
            <a:fld id="{2746D384-CE9F-4049-B03C-07B7DD22B11F}" type="slidenum">
              <a:rPr lang="en-US" smtClean="0"/>
              <a:t>‹#›</a:t>
            </a:fld>
            <a:endParaRPr lang="en-US"/>
          </a:p>
        </p:txBody>
      </p:sp>
    </p:spTree>
    <p:extLst>
      <p:ext uri="{BB962C8B-B14F-4D97-AF65-F5344CB8AC3E}">
        <p14:creationId xmlns:p14="http://schemas.microsoft.com/office/powerpoint/2010/main" val="1727812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32C525-73CD-7E42-B0BD-239A56C3583B}"/>
              </a:ext>
            </a:extLst>
          </p:cNvPr>
          <p:cNvSpPr/>
          <p:nvPr userDrawn="1"/>
        </p:nvSpPr>
        <p:spPr>
          <a:xfrm>
            <a:off x="304800" y="246743"/>
            <a:ext cx="11599333" cy="8763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accent2"/>
              </a:solidFill>
            </a:endParaRPr>
          </a:p>
        </p:txBody>
      </p:sp>
      <p:pic>
        <p:nvPicPr>
          <p:cNvPr id="3" name="Picture 2">
            <a:extLst>
              <a:ext uri="{FF2B5EF4-FFF2-40B4-BE49-F238E27FC236}">
                <a16:creationId xmlns:a16="http://schemas.microsoft.com/office/drawing/2014/main" id="{1FD92DFF-86ED-264D-A54A-DC159ACD3CD9}"/>
              </a:ext>
            </a:extLst>
          </p:cNvPr>
          <p:cNvPicPr>
            <a:picLocks noChangeAspect="1"/>
          </p:cNvPicPr>
          <p:nvPr userDrawn="1"/>
        </p:nvPicPr>
        <p:blipFill>
          <a:blip r:embed="rId2"/>
          <a:stretch>
            <a:fillRect/>
          </a:stretch>
        </p:blipFill>
        <p:spPr>
          <a:xfrm>
            <a:off x="7790995" y="343701"/>
            <a:ext cx="3882277" cy="779342"/>
          </a:xfrm>
          <a:prstGeom prst="rect">
            <a:avLst/>
          </a:prstGeom>
        </p:spPr>
      </p:pic>
    </p:spTree>
    <p:extLst>
      <p:ext uri="{BB962C8B-B14F-4D97-AF65-F5344CB8AC3E}">
        <p14:creationId xmlns:p14="http://schemas.microsoft.com/office/powerpoint/2010/main" val="772751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IN"/>
          </a:p>
        </p:txBody>
      </p:sp>
    </p:spTree>
    <p:extLst>
      <p:ext uri="{BB962C8B-B14F-4D97-AF65-F5344CB8AC3E}">
        <p14:creationId xmlns:p14="http://schemas.microsoft.com/office/powerpoint/2010/main" val="288042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1447800"/>
            <a:ext cx="10363200" cy="609600"/>
          </a:xfrm>
        </p:spPr>
        <p:txBody>
          <a:bodyPr/>
          <a:lstStyle/>
          <a:p>
            <a:r>
              <a:rPr lang="en-US"/>
              <a:t>Click to edit Master title style</a:t>
            </a:r>
          </a:p>
        </p:txBody>
      </p:sp>
      <p:sp>
        <p:nvSpPr>
          <p:cNvPr id="3" name="ClipArt Placeholder 2"/>
          <p:cNvSpPr>
            <a:spLocks noGrp="1"/>
          </p:cNvSpPr>
          <p:nvPr>
            <p:ph type="clipArt" sz="half" idx="1"/>
          </p:nvPr>
        </p:nvSpPr>
        <p:spPr>
          <a:xfrm>
            <a:off x="914400" y="2209800"/>
            <a:ext cx="5080000" cy="3886200"/>
          </a:xfrm>
        </p:spPr>
        <p:txBody>
          <a:bodyPr rtlCol="0">
            <a:normAutofit/>
          </a:bodyPr>
          <a:lstStyle/>
          <a:p>
            <a:pPr lvl="0"/>
            <a:endParaRPr lang="en-US" noProof="0"/>
          </a:p>
        </p:txBody>
      </p:sp>
      <p:sp>
        <p:nvSpPr>
          <p:cNvPr id="4" name="Text Placeholder 3"/>
          <p:cNvSpPr>
            <a:spLocks noGrp="1"/>
          </p:cNvSpPr>
          <p:nvPr>
            <p:ph type="body" sz="half" idx="2"/>
          </p:nvPr>
        </p:nvSpPr>
        <p:spPr>
          <a:xfrm>
            <a:off x="6197600" y="2209800"/>
            <a:ext cx="5080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endParaRPr lang="en-US" altLang="en-US"/>
          </a:p>
        </p:txBody>
      </p:sp>
      <p:sp>
        <p:nvSpPr>
          <p:cNvPr id="6" name="Rectangle 5"/>
          <p:cNvSpPr>
            <a:spLocks noGrp="1" noChangeArrowheads="1"/>
          </p:cNvSpPr>
          <p:nvPr>
            <p:ph type="ftr" sz="quarter" idx="11"/>
          </p:nvPr>
        </p:nvSpPr>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8BAD7682-3F73-480C-AC79-4DDE7A02955C}" type="slidenum">
              <a:rPr lang="en-US" altLang="en-US"/>
              <a:pPr/>
              <a:t>‹#›</a:t>
            </a:fld>
            <a:endParaRPr lang="en-US" altLang="en-US"/>
          </a:p>
        </p:txBody>
      </p:sp>
    </p:spTree>
    <p:extLst>
      <p:ext uri="{BB962C8B-B14F-4D97-AF65-F5344CB8AC3E}">
        <p14:creationId xmlns:p14="http://schemas.microsoft.com/office/powerpoint/2010/main" val="293044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79A52-277A-012A-22FF-3B02DF4E17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9822F1-8505-BF61-476D-05EBDA476A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E75AFA-D3CC-D2E5-D80C-2BB5C4E27B89}"/>
              </a:ext>
            </a:extLst>
          </p:cNvPr>
          <p:cNvSpPr>
            <a:spLocks noGrp="1"/>
          </p:cNvSpPr>
          <p:nvPr>
            <p:ph type="dt" sz="half" idx="10"/>
          </p:nvPr>
        </p:nvSpPr>
        <p:spPr/>
        <p:txBody>
          <a:bodyPr/>
          <a:lstStyle/>
          <a:p>
            <a:fld id="{D6D730CC-4503-4D49-AA07-D180CDB47ED2}" type="datetimeFigureOut">
              <a:rPr lang="en-US" smtClean="0"/>
              <a:t>12/29/25</a:t>
            </a:fld>
            <a:endParaRPr lang="en-US"/>
          </a:p>
        </p:txBody>
      </p:sp>
      <p:sp>
        <p:nvSpPr>
          <p:cNvPr id="5" name="Footer Placeholder 4">
            <a:extLst>
              <a:ext uri="{FF2B5EF4-FFF2-40B4-BE49-F238E27FC236}">
                <a16:creationId xmlns:a16="http://schemas.microsoft.com/office/drawing/2014/main" id="{2A6BE287-BE28-8669-662A-85B33B35C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9D6958-C878-5E15-6619-C135C9F7CCD8}"/>
              </a:ext>
            </a:extLst>
          </p:cNvPr>
          <p:cNvSpPr>
            <a:spLocks noGrp="1"/>
          </p:cNvSpPr>
          <p:nvPr>
            <p:ph type="sldNum" sz="quarter" idx="12"/>
          </p:nvPr>
        </p:nvSpPr>
        <p:spPr/>
        <p:txBody>
          <a:bodyPr/>
          <a:lstStyle/>
          <a:p>
            <a:fld id="{2746D384-CE9F-4049-B03C-07B7DD22B11F}" type="slidenum">
              <a:rPr lang="en-US" smtClean="0"/>
              <a:t>‹#›</a:t>
            </a:fld>
            <a:endParaRPr lang="en-US"/>
          </a:p>
        </p:txBody>
      </p:sp>
    </p:spTree>
    <p:extLst>
      <p:ext uri="{BB962C8B-B14F-4D97-AF65-F5344CB8AC3E}">
        <p14:creationId xmlns:p14="http://schemas.microsoft.com/office/powerpoint/2010/main" val="97807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4BE9C-5B97-62F0-23A7-3484EC7766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9B1B97-2EB7-D401-8FA1-59FF9957F1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1CE992-C5D2-73E4-890B-2A517F203040}"/>
              </a:ext>
            </a:extLst>
          </p:cNvPr>
          <p:cNvSpPr>
            <a:spLocks noGrp="1"/>
          </p:cNvSpPr>
          <p:nvPr>
            <p:ph type="dt" sz="half" idx="10"/>
          </p:nvPr>
        </p:nvSpPr>
        <p:spPr/>
        <p:txBody>
          <a:bodyPr/>
          <a:lstStyle/>
          <a:p>
            <a:fld id="{D6D730CC-4503-4D49-AA07-D180CDB47ED2}" type="datetimeFigureOut">
              <a:rPr lang="en-US" smtClean="0"/>
              <a:t>12/29/25</a:t>
            </a:fld>
            <a:endParaRPr lang="en-US"/>
          </a:p>
        </p:txBody>
      </p:sp>
      <p:sp>
        <p:nvSpPr>
          <p:cNvPr id="5" name="Footer Placeholder 4">
            <a:extLst>
              <a:ext uri="{FF2B5EF4-FFF2-40B4-BE49-F238E27FC236}">
                <a16:creationId xmlns:a16="http://schemas.microsoft.com/office/drawing/2014/main" id="{875D078A-B279-5C0B-86E2-51AC0B7B0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1AB46F-2386-F667-0097-81CAD47FA3BE}"/>
              </a:ext>
            </a:extLst>
          </p:cNvPr>
          <p:cNvSpPr>
            <a:spLocks noGrp="1"/>
          </p:cNvSpPr>
          <p:nvPr>
            <p:ph type="sldNum" sz="quarter" idx="12"/>
          </p:nvPr>
        </p:nvSpPr>
        <p:spPr/>
        <p:txBody>
          <a:bodyPr/>
          <a:lstStyle/>
          <a:p>
            <a:fld id="{2746D384-CE9F-4049-B03C-07B7DD22B11F}" type="slidenum">
              <a:rPr lang="en-US" smtClean="0"/>
              <a:t>‹#›</a:t>
            </a:fld>
            <a:endParaRPr lang="en-US"/>
          </a:p>
        </p:txBody>
      </p:sp>
    </p:spTree>
    <p:extLst>
      <p:ext uri="{BB962C8B-B14F-4D97-AF65-F5344CB8AC3E}">
        <p14:creationId xmlns:p14="http://schemas.microsoft.com/office/powerpoint/2010/main" val="2961136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F64D5-6074-0C8D-C583-01F10FF8F3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25F977-F09B-9C0A-ECF8-6CD13B1472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78F67D-6E5A-DAF2-59D9-27830F6AEE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DE7BC4-78CC-5D07-8976-B92790A293E9}"/>
              </a:ext>
            </a:extLst>
          </p:cNvPr>
          <p:cNvSpPr>
            <a:spLocks noGrp="1"/>
          </p:cNvSpPr>
          <p:nvPr>
            <p:ph type="dt" sz="half" idx="10"/>
          </p:nvPr>
        </p:nvSpPr>
        <p:spPr/>
        <p:txBody>
          <a:bodyPr/>
          <a:lstStyle/>
          <a:p>
            <a:fld id="{D6D730CC-4503-4D49-AA07-D180CDB47ED2}" type="datetimeFigureOut">
              <a:rPr lang="en-US" smtClean="0"/>
              <a:t>12/29/25</a:t>
            </a:fld>
            <a:endParaRPr lang="en-US"/>
          </a:p>
        </p:txBody>
      </p:sp>
      <p:sp>
        <p:nvSpPr>
          <p:cNvPr id="6" name="Footer Placeholder 5">
            <a:extLst>
              <a:ext uri="{FF2B5EF4-FFF2-40B4-BE49-F238E27FC236}">
                <a16:creationId xmlns:a16="http://schemas.microsoft.com/office/drawing/2014/main" id="{787B5504-2230-4200-F08A-32A1FD75E2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A333C1-92D6-47EA-A8DC-9792C0AA91DC}"/>
              </a:ext>
            </a:extLst>
          </p:cNvPr>
          <p:cNvSpPr>
            <a:spLocks noGrp="1"/>
          </p:cNvSpPr>
          <p:nvPr>
            <p:ph type="sldNum" sz="quarter" idx="12"/>
          </p:nvPr>
        </p:nvSpPr>
        <p:spPr/>
        <p:txBody>
          <a:bodyPr/>
          <a:lstStyle/>
          <a:p>
            <a:fld id="{2746D384-CE9F-4049-B03C-07B7DD22B11F}" type="slidenum">
              <a:rPr lang="en-US" smtClean="0"/>
              <a:t>‹#›</a:t>
            </a:fld>
            <a:endParaRPr lang="en-US"/>
          </a:p>
        </p:txBody>
      </p:sp>
    </p:spTree>
    <p:extLst>
      <p:ext uri="{BB962C8B-B14F-4D97-AF65-F5344CB8AC3E}">
        <p14:creationId xmlns:p14="http://schemas.microsoft.com/office/powerpoint/2010/main" val="4174365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90509-EDA5-B266-F2C8-8CE9F1E856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634609-CF3F-0E5A-B61D-CCDF8026A2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8DA2A3-3E88-D939-2D50-8464579E89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A59538-9873-5E06-3D36-32755B6A7C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F98177-89BA-1AA1-302A-52363A29AF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3E9D3C-9F4A-E40F-DEA0-375C0BE47C99}"/>
              </a:ext>
            </a:extLst>
          </p:cNvPr>
          <p:cNvSpPr>
            <a:spLocks noGrp="1"/>
          </p:cNvSpPr>
          <p:nvPr>
            <p:ph type="dt" sz="half" idx="10"/>
          </p:nvPr>
        </p:nvSpPr>
        <p:spPr/>
        <p:txBody>
          <a:bodyPr/>
          <a:lstStyle/>
          <a:p>
            <a:fld id="{D6D730CC-4503-4D49-AA07-D180CDB47ED2}" type="datetimeFigureOut">
              <a:rPr lang="en-US" smtClean="0"/>
              <a:t>12/29/25</a:t>
            </a:fld>
            <a:endParaRPr lang="en-US"/>
          </a:p>
        </p:txBody>
      </p:sp>
      <p:sp>
        <p:nvSpPr>
          <p:cNvPr id="8" name="Footer Placeholder 7">
            <a:extLst>
              <a:ext uri="{FF2B5EF4-FFF2-40B4-BE49-F238E27FC236}">
                <a16:creationId xmlns:a16="http://schemas.microsoft.com/office/drawing/2014/main" id="{6CA03C36-5A83-A850-7F5F-59FE4FEADB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B6A2CF-080E-0C41-0827-ACC4931A3D2A}"/>
              </a:ext>
            </a:extLst>
          </p:cNvPr>
          <p:cNvSpPr>
            <a:spLocks noGrp="1"/>
          </p:cNvSpPr>
          <p:nvPr>
            <p:ph type="sldNum" sz="quarter" idx="12"/>
          </p:nvPr>
        </p:nvSpPr>
        <p:spPr/>
        <p:txBody>
          <a:bodyPr/>
          <a:lstStyle/>
          <a:p>
            <a:fld id="{2746D384-CE9F-4049-B03C-07B7DD22B11F}" type="slidenum">
              <a:rPr lang="en-US" smtClean="0"/>
              <a:t>‹#›</a:t>
            </a:fld>
            <a:endParaRPr lang="en-US"/>
          </a:p>
        </p:txBody>
      </p:sp>
    </p:spTree>
    <p:extLst>
      <p:ext uri="{BB962C8B-B14F-4D97-AF65-F5344CB8AC3E}">
        <p14:creationId xmlns:p14="http://schemas.microsoft.com/office/powerpoint/2010/main" val="1922642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71D0-F7DF-D464-5CEA-7AD33749C5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EC1C9A-B3D2-5B7C-EBCC-C00ED21E7AF8}"/>
              </a:ext>
            </a:extLst>
          </p:cNvPr>
          <p:cNvSpPr>
            <a:spLocks noGrp="1"/>
          </p:cNvSpPr>
          <p:nvPr>
            <p:ph type="dt" sz="half" idx="10"/>
          </p:nvPr>
        </p:nvSpPr>
        <p:spPr/>
        <p:txBody>
          <a:bodyPr/>
          <a:lstStyle/>
          <a:p>
            <a:fld id="{D6D730CC-4503-4D49-AA07-D180CDB47ED2}" type="datetimeFigureOut">
              <a:rPr lang="en-US" smtClean="0"/>
              <a:t>12/29/25</a:t>
            </a:fld>
            <a:endParaRPr lang="en-US"/>
          </a:p>
        </p:txBody>
      </p:sp>
      <p:sp>
        <p:nvSpPr>
          <p:cNvPr id="4" name="Footer Placeholder 3">
            <a:extLst>
              <a:ext uri="{FF2B5EF4-FFF2-40B4-BE49-F238E27FC236}">
                <a16:creationId xmlns:a16="http://schemas.microsoft.com/office/drawing/2014/main" id="{59F3D416-06CD-2468-46E5-5933683C97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D4D821-A40D-4D39-2CD3-AD9A453417DE}"/>
              </a:ext>
            </a:extLst>
          </p:cNvPr>
          <p:cNvSpPr>
            <a:spLocks noGrp="1"/>
          </p:cNvSpPr>
          <p:nvPr>
            <p:ph type="sldNum" sz="quarter" idx="12"/>
          </p:nvPr>
        </p:nvSpPr>
        <p:spPr/>
        <p:txBody>
          <a:bodyPr/>
          <a:lstStyle/>
          <a:p>
            <a:fld id="{2746D384-CE9F-4049-B03C-07B7DD22B11F}" type="slidenum">
              <a:rPr lang="en-US" smtClean="0"/>
              <a:t>‹#›</a:t>
            </a:fld>
            <a:endParaRPr lang="en-US"/>
          </a:p>
        </p:txBody>
      </p:sp>
    </p:spTree>
    <p:extLst>
      <p:ext uri="{BB962C8B-B14F-4D97-AF65-F5344CB8AC3E}">
        <p14:creationId xmlns:p14="http://schemas.microsoft.com/office/powerpoint/2010/main" val="3767451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C7ED9-2A8F-6D9F-523E-ABBA2D1BB411}"/>
              </a:ext>
            </a:extLst>
          </p:cNvPr>
          <p:cNvSpPr>
            <a:spLocks noGrp="1"/>
          </p:cNvSpPr>
          <p:nvPr>
            <p:ph type="dt" sz="half" idx="10"/>
          </p:nvPr>
        </p:nvSpPr>
        <p:spPr/>
        <p:txBody>
          <a:bodyPr/>
          <a:lstStyle/>
          <a:p>
            <a:fld id="{D6D730CC-4503-4D49-AA07-D180CDB47ED2}" type="datetimeFigureOut">
              <a:rPr lang="en-US" smtClean="0"/>
              <a:t>12/29/25</a:t>
            </a:fld>
            <a:endParaRPr lang="en-US"/>
          </a:p>
        </p:txBody>
      </p:sp>
      <p:sp>
        <p:nvSpPr>
          <p:cNvPr id="3" name="Footer Placeholder 2">
            <a:extLst>
              <a:ext uri="{FF2B5EF4-FFF2-40B4-BE49-F238E27FC236}">
                <a16:creationId xmlns:a16="http://schemas.microsoft.com/office/drawing/2014/main" id="{132FF081-F842-2F6A-FCA6-873BE3C7C0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8F9387-B742-C93A-4630-8088B0B1FDA7}"/>
              </a:ext>
            </a:extLst>
          </p:cNvPr>
          <p:cNvSpPr>
            <a:spLocks noGrp="1"/>
          </p:cNvSpPr>
          <p:nvPr>
            <p:ph type="sldNum" sz="quarter" idx="12"/>
          </p:nvPr>
        </p:nvSpPr>
        <p:spPr/>
        <p:txBody>
          <a:bodyPr/>
          <a:lstStyle/>
          <a:p>
            <a:fld id="{2746D384-CE9F-4049-B03C-07B7DD22B11F}" type="slidenum">
              <a:rPr lang="en-US" smtClean="0"/>
              <a:t>‹#›</a:t>
            </a:fld>
            <a:endParaRPr lang="en-US"/>
          </a:p>
        </p:txBody>
      </p:sp>
    </p:spTree>
    <p:extLst>
      <p:ext uri="{BB962C8B-B14F-4D97-AF65-F5344CB8AC3E}">
        <p14:creationId xmlns:p14="http://schemas.microsoft.com/office/powerpoint/2010/main" val="2922486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90034-2E93-1340-7E0D-AF2C3EB613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33255E-368A-3C68-B67D-381139A77C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32A07A-2943-5F26-6B4F-F71C857C8A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1ACAFC-A9B3-5F22-B122-BDA605BFA578}"/>
              </a:ext>
            </a:extLst>
          </p:cNvPr>
          <p:cNvSpPr>
            <a:spLocks noGrp="1"/>
          </p:cNvSpPr>
          <p:nvPr>
            <p:ph type="dt" sz="half" idx="10"/>
          </p:nvPr>
        </p:nvSpPr>
        <p:spPr/>
        <p:txBody>
          <a:bodyPr/>
          <a:lstStyle/>
          <a:p>
            <a:fld id="{D6D730CC-4503-4D49-AA07-D180CDB47ED2}" type="datetimeFigureOut">
              <a:rPr lang="en-US" smtClean="0"/>
              <a:t>12/29/25</a:t>
            </a:fld>
            <a:endParaRPr lang="en-US"/>
          </a:p>
        </p:txBody>
      </p:sp>
      <p:sp>
        <p:nvSpPr>
          <p:cNvPr id="6" name="Footer Placeholder 5">
            <a:extLst>
              <a:ext uri="{FF2B5EF4-FFF2-40B4-BE49-F238E27FC236}">
                <a16:creationId xmlns:a16="http://schemas.microsoft.com/office/drawing/2014/main" id="{DE0E72C2-4AEE-6A7E-7D49-E18F1BA1F5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AB4DD5-E29E-42A4-3F11-5B206655AD2A}"/>
              </a:ext>
            </a:extLst>
          </p:cNvPr>
          <p:cNvSpPr>
            <a:spLocks noGrp="1"/>
          </p:cNvSpPr>
          <p:nvPr>
            <p:ph type="sldNum" sz="quarter" idx="12"/>
          </p:nvPr>
        </p:nvSpPr>
        <p:spPr/>
        <p:txBody>
          <a:bodyPr/>
          <a:lstStyle/>
          <a:p>
            <a:fld id="{2746D384-CE9F-4049-B03C-07B7DD22B11F}" type="slidenum">
              <a:rPr lang="en-US" smtClean="0"/>
              <a:t>‹#›</a:t>
            </a:fld>
            <a:endParaRPr lang="en-US"/>
          </a:p>
        </p:txBody>
      </p:sp>
    </p:spTree>
    <p:extLst>
      <p:ext uri="{BB962C8B-B14F-4D97-AF65-F5344CB8AC3E}">
        <p14:creationId xmlns:p14="http://schemas.microsoft.com/office/powerpoint/2010/main" val="2755360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0BF0-0091-29B5-7660-6B78C0836B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BF3D9E-BDA6-E968-4AFF-C5472FF290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C972B6-19B8-2755-6084-0DFC7CEF1A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3FBE69-2C1E-B31C-BE73-6556D2D15AF5}"/>
              </a:ext>
            </a:extLst>
          </p:cNvPr>
          <p:cNvSpPr>
            <a:spLocks noGrp="1"/>
          </p:cNvSpPr>
          <p:nvPr>
            <p:ph type="dt" sz="half" idx="10"/>
          </p:nvPr>
        </p:nvSpPr>
        <p:spPr/>
        <p:txBody>
          <a:bodyPr/>
          <a:lstStyle/>
          <a:p>
            <a:fld id="{D6D730CC-4503-4D49-AA07-D180CDB47ED2}" type="datetimeFigureOut">
              <a:rPr lang="en-US" smtClean="0"/>
              <a:t>12/29/25</a:t>
            </a:fld>
            <a:endParaRPr lang="en-US"/>
          </a:p>
        </p:txBody>
      </p:sp>
      <p:sp>
        <p:nvSpPr>
          <p:cNvPr id="6" name="Footer Placeholder 5">
            <a:extLst>
              <a:ext uri="{FF2B5EF4-FFF2-40B4-BE49-F238E27FC236}">
                <a16:creationId xmlns:a16="http://schemas.microsoft.com/office/drawing/2014/main" id="{9345C380-F388-FF1A-DBD5-CF2A67D883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9C1CAD-ABC5-07DB-68EC-55C55CADB224}"/>
              </a:ext>
            </a:extLst>
          </p:cNvPr>
          <p:cNvSpPr>
            <a:spLocks noGrp="1"/>
          </p:cNvSpPr>
          <p:nvPr>
            <p:ph type="sldNum" sz="quarter" idx="12"/>
          </p:nvPr>
        </p:nvSpPr>
        <p:spPr/>
        <p:txBody>
          <a:bodyPr/>
          <a:lstStyle/>
          <a:p>
            <a:fld id="{2746D384-CE9F-4049-B03C-07B7DD22B11F}" type="slidenum">
              <a:rPr lang="en-US" smtClean="0"/>
              <a:t>‹#›</a:t>
            </a:fld>
            <a:endParaRPr lang="en-US"/>
          </a:p>
        </p:txBody>
      </p:sp>
    </p:spTree>
    <p:extLst>
      <p:ext uri="{BB962C8B-B14F-4D97-AF65-F5344CB8AC3E}">
        <p14:creationId xmlns:p14="http://schemas.microsoft.com/office/powerpoint/2010/main" val="2083939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B59DFF-2581-EE9D-2DFF-B021591686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39D287-42ED-F016-0A9C-007164ACA9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A9085C-D0D8-4909-CC1B-9B5509B912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730CC-4503-4D49-AA07-D180CDB47ED2}" type="datetimeFigureOut">
              <a:rPr lang="en-US" smtClean="0"/>
              <a:t>12/29/25</a:t>
            </a:fld>
            <a:endParaRPr lang="en-US"/>
          </a:p>
        </p:txBody>
      </p:sp>
      <p:sp>
        <p:nvSpPr>
          <p:cNvPr id="5" name="Footer Placeholder 4">
            <a:extLst>
              <a:ext uri="{FF2B5EF4-FFF2-40B4-BE49-F238E27FC236}">
                <a16:creationId xmlns:a16="http://schemas.microsoft.com/office/drawing/2014/main" id="{4927B78F-2C89-417A-A170-21156AC06B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CA047C-1717-05FE-8026-2CFB0AD7CC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6D384-CE9F-4049-B03C-07B7DD22B11F}" type="slidenum">
              <a:rPr lang="en-US" smtClean="0"/>
              <a:t>‹#›</a:t>
            </a:fld>
            <a:endParaRPr lang="en-US"/>
          </a:p>
        </p:txBody>
      </p:sp>
    </p:spTree>
    <p:extLst>
      <p:ext uri="{BB962C8B-B14F-4D97-AF65-F5344CB8AC3E}">
        <p14:creationId xmlns:p14="http://schemas.microsoft.com/office/powerpoint/2010/main" val="985268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Vegetables and fruits in a row">
            <a:extLst>
              <a:ext uri="{FF2B5EF4-FFF2-40B4-BE49-F238E27FC236}">
                <a16:creationId xmlns:a16="http://schemas.microsoft.com/office/drawing/2014/main" id="{AAA06D6D-3BDC-98C8-304A-D3648F82C036}"/>
              </a:ext>
            </a:extLst>
          </p:cNvPr>
          <p:cNvPicPr>
            <a:picLocks noChangeAspect="1"/>
          </p:cNvPicPr>
          <p:nvPr/>
        </p:nvPicPr>
        <p:blipFill rotWithShape="1">
          <a:blip r:embed="rId2"/>
          <a:srcRect r="5882" b="-1"/>
          <a:stretch/>
        </p:blipFill>
        <p:spPr>
          <a:xfrm>
            <a:off x="828219" y="945850"/>
            <a:ext cx="9669642" cy="5655071"/>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FD5194-4834-64DD-6E43-41E825C7B4FF}"/>
              </a:ext>
            </a:extLst>
          </p:cNvPr>
          <p:cNvSpPr>
            <a:spLocks noGrp="1"/>
          </p:cNvSpPr>
          <p:nvPr>
            <p:ph type="ctrTitle"/>
          </p:nvPr>
        </p:nvSpPr>
        <p:spPr>
          <a:xfrm>
            <a:off x="715324" y="257079"/>
            <a:ext cx="10758301" cy="2884027"/>
          </a:xfrm>
          <a:solidFill>
            <a:schemeClr val="accent3">
              <a:lumMod val="20000"/>
              <a:lumOff val="80000"/>
            </a:schemeClr>
          </a:solidFill>
        </p:spPr>
        <p:txBody>
          <a:bodyPr>
            <a:noAutofit/>
          </a:bodyPr>
          <a:lstStyle/>
          <a:p>
            <a:pPr lvl="0"/>
            <a:r>
              <a:rPr lang="en-GB" sz="2400" b="1" dirty="0">
                <a:solidFill>
                  <a:schemeClr val="accent1"/>
                </a:solidFill>
                <a:latin typeface="Phetsarath OT" panose="02000500000000020004" pitchFamily="2" charset="0"/>
                <a:ea typeface="Calibri" panose="020F0502020204030204" pitchFamily="34" charset="0"/>
                <a:cs typeface="Phetsarath OT" panose="02000500000000020004" pitchFamily="2" charset="0"/>
              </a:rPr>
              <a:t> </a:t>
            </a:r>
            <a:r>
              <a:rPr lang="th-TH" sz="2400" b="1" dirty="0">
                <a:solidFill>
                  <a:schemeClr val="accent1"/>
                </a:solidFill>
                <a:latin typeface="Phetsarath OT" panose="02000500000000020004" pitchFamily="2" charset="0"/>
                <a:ea typeface="Calibri" panose="020F0502020204030204" pitchFamily="34" charset="0"/>
                <a:cs typeface="Phetsarath OT" panose="02000500000000020004" pitchFamily="2" charset="0"/>
              </a:rPr>
              <a:t>หู</a:t>
            </a:r>
            <a:r>
              <a:rPr lang="th-TH" sz="2400" b="1" dirty="0" err="1">
                <a:solidFill>
                  <a:schemeClr val="accent1"/>
                </a:solidFill>
                <a:latin typeface="Phetsarath OT" panose="02000500000000020004" pitchFamily="2" charset="0"/>
                <a:ea typeface="Calibri" panose="020F0502020204030204" pitchFamily="34" charset="0"/>
                <a:cs typeface="Phetsarath OT" panose="02000500000000020004" pitchFamily="2" charset="0"/>
              </a:rPr>
              <a:t>ฟ</a:t>
            </a:r>
            <a:r>
              <a:rPr lang="lo-LA" sz="2400" b="1" dirty="0">
                <a:solidFill>
                  <a:schemeClr val="accent1"/>
                </a:solidFill>
                <a:latin typeface="Phetsarath OT" panose="02000500000000020004" pitchFamily="2" charset="0"/>
                <a:ea typeface="Calibri" panose="020F0502020204030204" pitchFamily="34" charset="0"/>
                <a:cs typeface="Phetsarath OT" panose="02000500000000020004" pitchFamily="2" charset="0"/>
              </a:rPr>
              <a:t>ຫຼັກສູດການຝຶກອົບຮົມອອນລາຍ: ກະສິກຳເພື່ອໂຊະນາການ</a:t>
            </a:r>
            <a:br>
              <a:rPr lang="en-GB" sz="3600" b="1" dirty="0">
                <a:solidFill>
                  <a:schemeClr val="accent1"/>
                </a:solidFill>
                <a:effectLst/>
                <a:latin typeface="Phetsarath OT" panose="02000500000000020004" pitchFamily="2" charset="0"/>
                <a:ea typeface="Calibri" panose="020F0502020204030204" pitchFamily="34" charset="0"/>
                <a:cs typeface="Phetsarath OT" panose="02000500000000020004" pitchFamily="2" charset="0"/>
              </a:rPr>
            </a:br>
            <a:r>
              <a:rPr lang="en-GB" sz="3600" b="1" dirty="0">
                <a:solidFill>
                  <a:schemeClr val="accent1"/>
                </a:solidFill>
                <a:effectLst/>
                <a:latin typeface="Phetsarath OT" panose="02000500000000020004" pitchFamily="2" charset="0"/>
                <a:ea typeface="Calibri" panose="020F0502020204030204" pitchFamily="34" charset="0"/>
                <a:cs typeface="Phetsarath OT" panose="02000500000000020004" pitchFamily="2" charset="0"/>
              </a:rPr>
              <a:t> </a:t>
            </a:r>
            <a:br>
              <a:rPr lang="lo-LA" sz="3600" b="1" dirty="0">
                <a:solidFill>
                  <a:schemeClr val="accent1"/>
                </a:solidFill>
                <a:effectLst/>
                <a:latin typeface="Phetsarath OT" panose="02000500000000020004" pitchFamily="2" charset="0"/>
                <a:ea typeface="Calibri" panose="020F0502020204030204" pitchFamily="34" charset="0"/>
                <a:cs typeface="Phetsarath OT" panose="02000500000000020004" pitchFamily="2" charset="0"/>
              </a:rPr>
            </a:br>
            <a:r>
              <a:rPr lang="en-GB" sz="3600" b="1" dirty="0" err="1">
                <a:solidFill>
                  <a:schemeClr val="accent1"/>
                </a:solidFill>
                <a:latin typeface="Phetsarath OT" panose="02000500000000020004" pitchFamily="2" charset="0"/>
                <a:ea typeface="Calibri" panose="020F0502020204030204" pitchFamily="34" charset="0"/>
                <a:cs typeface="Phetsarath OT" panose="02000500000000020004" pitchFamily="2" charset="0"/>
              </a:rPr>
              <a:t>ຫົວຂໍ້ທີ</a:t>
            </a:r>
            <a:r>
              <a:rPr lang="en-GB" sz="3600" b="1" dirty="0">
                <a:solidFill>
                  <a:schemeClr val="accent1"/>
                </a:solidFill>
                <a:effectLst/>
                <a:latin typeface="Phetsarath OT" panose="02000500000000020004" pitchFamily="2" charset="0"/>
                <a:ea typeface="Calibri" panose="020F0502020204030204" pitchFamily="34" charset="0"/>
                <a:cs typeface="Phetsarath OT" panose="02000500000000020004" pitchFamily="2" charset="0"/>
              </a:rPr>
              <a:t> 1</a:t>
            </a:r>
            <a:r>
              <a:rPr lang="lo-LA" sz="1600" b="1" dirty="0">
                <a:solidFill>
                  <a:schemeClr val="accent1"/>
                </a:solidFill>
                <a:effectLst/>
                <a:latin typeface="Phetsarath OT" panose="02000500000000020004" pitchFamily="2" charset="0"/>
                <a:ea typeface="Calibri" panose="020F0502020204030204" pitchFamily="34" charset="0"/>
                <a:cs typeface="Phetsarath OT" panose="02000500000000020004" pitchFamily="2" charset="0"/>
              </a:rPr>
              <a:t> </a:t>
            </a:r>
            <a:r>
              <a:rPr lang="en-LA" sz="3600" b="1" dirty="0">
                <a:solidFill>
                  <a:schemeClr val="accent1"/>
                </a:solidFill>
                <a:latin typeface="Phetsarath OT" panose="02000500000000020004" pitchFamily="2" charset="0"/>
                <a:ea typeface="Calibri" panose="020F0502020204030204" pitchFamily="34" charset="0"/>
                <a:cs typeface="Phetsarath OT" panose="02000500000000020004" pitchFamily="2" charset="0"/>
              </a:rPr>
              <a:t>: </a:t>
            </a:r>
            <a:br>
              <a:rPr lang="en-GB" sz="1600" b="1" dirty="0">
                <a:solidFill>
                  <a:schemeClr val="accent1"/>
                </a:solidFill>
                <a:effectLst/>
                <a:latin typeface="Phetsarath OT" panose="02000500000000020004" pitchFamily="2" charset="0"/>
                <a:ea typeface="Calibri" panose="020F0502020204030204" pitchFamily="34" charset="0"/>
                <a:cs typeface="Phetsarath OT" panose="02000500000000020004" pitchFamily="2" charset="0"/>
              </a:rPr>
            </a:br>
            <a:r>
              <a:rPr lang="en-CA" sz="3200" dirty="0" err="1">
                <a:solidFill>
                  <a:schemeClr val="accent1"/>
                </a:solidFill>
                <a:latin typeface="Phetsarath OT" panose="02000500000000020004" pitchFamily="2" charset="0"/>
                <a:cs typeface="Phetsarath OT" panose="02000500000000020004" pitchFamily="2" charset="0"/>
              </a:rPr>
              <a:t>ບັນຫາກ່ຽວກັບນະໂຍບາຍ</a:t>
            </a:r>
            <a:r>
              <a:rPr lang="en-CA" sz="3200" dirty="0">
                <a:solidFill>
                  <a:schemeClr val="accent1"/>
                </a:solidFill>
                <a:latin typeface="Phetsarath OT" panose="02000500000000020004" pitchFamily="2" charset="0"/>
                <a:cs typeface="Phetsarath OT" panose="02000500000000020004" pitchFamily="2" charset="0"/>
              </a:rPr>
              <a:t> </a:t>
            </a:r>
            <a:r>
              <a:rPr lang="en-CA" sz="3200" dirty="0" err="1">
                <a:solidFill>
                  <a:schemeClr val="accent1"/>
                </a:solidFill>
                <a:latin typeface="Phetsarath OT" panose="02000500000000020004" pitchFamily="2" charset="0"/>
                <a:cs typeface="Phetsarath OT" panose="02000500000000020004" pitchFamily="2" charset="0"/>
              </a:rPr>
              <a:t>ຄວາມໜັ້ນຄົງທາງດ້ານສະບຽງອາຫານ</a:t>
            </a:r>
            <a:r>
              <a:rPr lang="en-CA" sz="3200" dirty="0">
                <a:solidFill>
                  <a:schemeClr val="accent1"/>
                </a:solidFill>
                <a:latin typeface="Phetsarath OT" panose="02000500000000020004" pitchFamily="2" charset="0"/>
                <a:cs typeface="Phetsarath OT" panose="02000500000000020004" pitchFamily="2" charset="0"/>
              </a:rPr>
              <a:t> </a:t>
            </a:r>
            <a:r>
              <a:rPr lang="en-CA" sz="3200" dirty="0" err="1">
                <a:solidFill>
                  <a:schemeClr val="accent1"/>
                </a:solidFill>
                <a:latin typeface="Phetsarath OT" panose="02000500000000020004" pitchFamily="2" charset="0"/>
                <a:cs typeface="Phetsarath OT" panose="02000500000000020004" pitchFamily="2" charset="0"/>
              </a:rPr>
              <a:t>ແລະ</a:t>
            </a:r>
            <a:r>
              <a:rPr lang="en-CA" sz="3200" dirty="0">
                <a:solidFill>
                  <a:schemeClr val="accent1"/>
                </a:solidFill>
                <a:latin typeface="Phetsarath OT" panose="02000500000000020004" pitchFamily="2" charset="0"/>
                <a:cs typeface="Phetsarath OT" panose="02000500000000020004" pitchFamily="2" charset="0"/>
              </a:rPr>
              <a:t> </a:t>
            </a:r>
            <a:r>
              <a:rPr lang="en-CA" sz="3200" dirty="0" err="1">
                <a:solidFill>
                  <a:schemeClr val="accent1"/>
                </a:solidFill>
                <a:latin typeface="Phetsarath OT" panose="02000500000000020004" pitchFamily="2" charset="0"/>
                <a:cs typeface="Phetsarath OT" panose="02000500000000020004" pitchFamily="2" charset="0"/>
              </a:rPr>
              <a:t>ໂພຊະນາການ</a:t>
            </a:r>
            <a:r>
              <a:rPr lang="en-CA" sz="3200" dirty="0">
                <a:solidFill>
                  <a:schemeClr val="accent1"/>
                </a:solidFill>
                <a:latin typeface="Phetsarath OT" panose="02000500000000020004" pitchFamily="2" charset="0"/>
                <a:cs typeface="Phetsarath OT" panose="02000500000000020004" pitchFamily="2" charset="0"/>
              </a:rPr>
              <a:t>. </a:t>
            </a:r>
            <a:br>
              <a:rPr lang="en-CA" sz="3200" dirty="0">
                <a:solidFill>
                  <a:schemeClr val="accent1"/>
                </a:solidFill>
                <a:latin typeface="Phetsarath OT" panose="02000500000000020004" pitchFamily="2" charset="0"/>
                <a:cs typeface="Phetsarath OT" panose="02000500000000020004" pitchFamily="2" charset="0"/>
              </a:rPr>
            </a:br>
            <a:r>
              <a:rPr lang="en-CA" sz="3200" dirty="0">
                <a:solidFill>
                  <a:schemeClr val="accent1"/>
                </a:solidFill>
                <a:latin typeface="Phetsarath OT" panose="02000500000000020004" pitchFamily="2" charset="0"/>
                <a:cs typeface="Phetsarath OT" panose="02000500000000020004" pitchFamily="2" charset="0"/>
              </a:rPr>
              <a:t>(</a:t>
            </a:r>
            <a:r>
              <a:rPr lang="en-CA" sz="3200" dirty="0" err="1">
                <a:solidFill>
                  <a:schemeClr val="accent1"/>
                </a:solidFill>
                <a:latin typeface="Phetsarath OT" panose="02000500000000020004" pitchFamily="2" charset="0"/>
                <a:cs typeface="Phetsarath OT" panose="02000500000000020004" pitchFamily="2" charset="0"/>
              </a:rPr>
              <a:t>ແຜນ</a:t>
            </a:r>
            <a:r>
              <a:rPr lang="en-CA" sz="3200" dirty="0">
                <a:solidFill>
                  <a:schemeClr val="accent1"/>
                </a:solidFill>
                <a:latin typeface="Phetsarath OT" panose="02000500000000020004" pitchFamily="2" charset="0"/>
                <a:cs typeface="Phetsarath OT" panose="02000500000000020004" pitchFamily="2" charset="0"/>
              </a:rPr>
              <a:t> </a:t>
            </a:r>
            <a:r>
              <a:rPr lang="en-CA" sz="3200" dirty="0" err="1">
                <a:solidFill>
                  <a:schemeClr val="accent1"/>
                </a:solidFill>
                <a:latin typeface="Phetsarath OT" panose="02000500000000020004" pitchFamily="2" charset="0"/>
                <a:cs typeface="Phetsarath OT" panose="02000500000000020004" pitchFamily="2" charset="0"/>
              </a:rPr>
              <a:t>ແລະ</a:t>
            </a:r>
            <a:r>
              <a:rPr lang="en-CA" sz="3200" dirty="0">
                <a:solidFill>
                  <a:schemeClr val="accent1"/>
                </a:solidFill>
                <a:latin typeface="Phetsarath OT" panose="02000500000000020004" pitchFamily="2" charset="0"/>
                <a:cs typeface="Phetsarath OT" panose="02000500000000020004" pitchFamily="2" charset="0"/>
              </a:rPr>
              <a:t> </a:t>
            </a:r>
            <a:r>
              <a:rPr lang="en-CA" sz="3200" dirty="0" err="1">
                <a:solidFill>
                  <a:schemeClr val="accent1"/>
                </a:solidFill>
                <a:latin typeface="Phetsarath OT" panose="02000500000000020004" pitchFamily="2" charset="0"/>
                <a:cs typeface="Phetsarath OT" panose="02000500000000020004" pitchFamily="2" charset="0"/>
              </a:rPr>
              <a:t>ນະໂຍບາຍທີ່ກ່ຽວຂ້ອງໃນລະດັບຊາດ</a:t>
            </a:r>
            <a:r>
              <a:rPr lang="en-CA" sz="3200" dirty="0">
                <a:solidFill>
                  <a:schemeClr val="accent1"/>
                </a:solidFill>
                <a:latin typeface="Phetsarath OT" panose="02000500000000020004" pitchFamily="2" charset="0"/>
                <a:cs typeface="Phetsarath OT" panose="02000500000000020004" pitchFamily="2" charset="0"/>
              </a:rPr>
              <a:t> </a:t>
            </a:r>
            <a:r>
              <a:rPr lang="en-CA" sz="3200" dirty="0" err="1">
                <a:solidFill>
                  <a:schemeClr val="accent1"/>
                </a:solidFill>
                <a:latin typeface="Phetsarath OT" panose="02000500000000020004" pitchFamily="2" charset="0"/>
                <a:cs typeface="Phetsarath OT" panose="02000500000000020004" pitchFamily="2" charset="0"/>
              </a:rPr>
              <a:t>ແລະ</a:t>
            </a:r>
            <a:r>
              <a:rPr lang="en-CA" sz="3200" dirty="0">
                <a:solidFill>
                  <a:schemeClr val="accent1"/>
                </a:solidFill>
                <a:latin typeface="Phetsarath OT" panose="02000500000000020004" pitchFamily="2" charset="0"/>
                <a:cs typeface="Phetsarath OT" panose="02000500000000020004" pitchFamily="2" charset="0"/>
              </a:rPr>
              <a:t> </a:t>
            </a:r>
            <a:r>
              <a:rPr lang="en-CA" sz="3200" dirty="0" err="1">
                <a:solidFill>
                  <a:schemeClr val="accent1"/>
                </a:solidFill>
                <a:latin typeface="Phetsarath OT" panose="02000500000000020004" pitchFamily="2" charset="0"/>
                <a:cs typeface="Phetsarath OT" panose="02000500000000020004" pitchFamily="2" charset="0"/>
              </a:rPr>
              <a:t>ສາກົນ</a:t>
            </a:r>
            <a:r>
              <a:rPr lang="en-CA" sz="3200" dirty="0">
                <a:solidFill>
                  <a:schemeClr val="accent1"/>
                </a:solidFill>
                <a:latin typeface="Phetsarath OT" panose="02000500000000020004" pitchFamily="2" charset="0"/>
                <a:cs typeface="Phetsarath OT" panose="02000500000000020004" pitchFamily="2" charset="0"/>
              </a:rPr>
              <a:t>)</a:t>
            </a:r>
            <a:endParaRPr lang="en-US" sz="1400" dirty="0">
              <a:solidFill>
                <a:schemeClr val="accent1"/>
              </a:solidFill>
              <a:latin typeface="Phetsarath OT" panose="02000500000000020004" pitchFamily="2" charset="0"/>
              <a:cs typeface="Phetsarath OT" panose="02000500000000020004" pitchFamily="2" charset="0"/>
            </a:endParaRPr>
          </a:p>
        </p:txBody>
      </p:sp>
    </p:spTree>
    <p:extLst>
      <p:ext uri="{BB962C8B-B14F-4D97-AF65-F5344CB8AC3E}">
        <p14:creationId xmlns:p14="http://schemas.microsoft.com/office/powerpoint/2010/main" val="2546048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0195" y="3263968"/>
            <a:ext cx="8286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6562" y="3242074"/>
            <a:ext cx="8286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1150" y="0"/>
            <a:ext cx="2287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3"/>
          <p:cNvSpPr/>
          <p:nvPr/>
        </p:nvSpPr>
        <p:spPr>
          <a:xfrm>
            <a:off x="291549" y="5877061"/>
            <a:ext cx="10408996" cy="830995"/>
          </a:xfrm>
          <a:prstGeom prst="rect">
            <a:avLst/>
          </a:prstGeom>
          <a:solidFill>
            <a:srgbClr val="1A7669">
              <a:alpha val="48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err="1">
                <a:solidFill>
                  <a:srgbClr val="C00000"/>
                </a:solidFill>
                <a:latin typeface="Phetsarath OT" panose="02000500000000020004" pitchFamily="2" charset="0"/>
                <a:cs typeface="Phetsarath OT" panose="02000500000000020004" pitchFamily="2" charset="0"/>
              </a:rPr>
              <a:t>ທັງໝົດນີ້ແມ່ນໄດ້ຮັບອິທິພົນຈາກກຳນົດຂອງສັງຄົມ</a:t>
            </a:r>
            <a:r>
              <a:rPr lang="en-GB" sz="2400" b="1" dirty="0">
                <a:solidFill>
                  <a:srgbClr val="C00000"/>
                </a:solidFill>
                <a:latin typeface="Phetsarath OT" panose="02000500000000020004" pitchFamily="2" charset="0"/>
                <a:cs typeface="Phetsarath OT" panose="02000500000000020004" pitchFamily="2" charset="0"/>
              </a:rPr>
              <a:t>, </a:t>
            </a:r>
            <a:r>
              <a:rPr lang="en-GB" sz="2400" b="1" dirty="0" err="1">
                <a:solidFill>
                  <a:srgbClr val="C00000"/>
                </a:solidFill>
                <a:latin typeface="Phetsarath OT" panose="02000500000000020004" pitchFamily="2" charset="0"/>
                <a:cs typeface="Phetsarath OT" panose="02000500000000020004" pitchFamily="2" charset="0"/>
              </a:rPr>
              <a:t>ວັດທະນະທໍາ</a:t>
            </a:r>
            <a:r>
              <a:rPr lang="en-GB" sz="2400" b="1" dirty="0">
                <a:solidFill>
                  <a:srgbClr val="C00000"/>
                </a:solidFill>
                <a:latin typeface="Phetsarath OT" panose="02000500000000020004" pitchFamily="2" charset="0"/>
                <a:cs typeface="Phetsarath OT" panose="02000500000000020004" pitchFamily="2" charset="0"/>
              </a:rPr>
              <a:t> </a:t>
            </a:r>
            <a:r>
              <a:rPr lang="en-GB" sz="2400" b="1" dirty="0" err="1">
                <a:solidFill>
                  <a:srgbClr val="C00000"/>
                </a:solidFill>
                <a:latin typeface="Phetsarath OT" panose="02000500000000020004" pitchFamily="2" charset="0"/>
                <a:cs typeface="Phetsarath OT" panose="02000500000000020004" pitchFamily="2" charset="0"/>
              </a:rPr>
              <a:t>ແລະ</a:t>
            </a:r>
            <a:r>
              <a:rPr lang="en-GB" sz="2400" b="1" dirty="0">
                <a:solidFill>
                  <a:srgbClr val="C00000"/>
                </a:solidFill>
                <a:latin typeface="Phetsarath OT" panose="02000500000000020004" pitchFamily="2" charset="0"/>
                <a:cs typeface="Phetsarath OT" panose="02000500000000020004" pitchFamily="2" charset="0"/>
              </a:rPr>
              <a:t> </a:t>
            </a:r>
            <a:r>
              <a:rPr lang="en-GB" sz="2400" b="1" dirty="0" err="1">
                <a:solidFill>
                  <a:srgbClr val="C00000"/>
                </a:solidFill>
                <a:latin typeface="Phetsarath OT" panose="02000500000000020004" pitchFamily="2" charset="0"/>
                <a:cs typeface="Phetsarath OT" panose="02000500000000020004" pitchFamily="2" charset="0"/>
              </a:rPr>
              <a:t>ການເມືອງ</a:t>
            </a:r>
            <a:r>
              <a:rPr lang="en-GB" sz="2400" b="1" dirty="0">
                <a:solidFill>
                  <a:srgbClr val="C00000"/>
                </a:solidFill>
                <a:latin typeface="Phetsarath OT" panose="02000500000000020004" pitchFamily="2" charset="0"/>
                <a:cs typeface="Phetsarath OT" panose="02000500000000020004" pitchFamily="2" charset="0"/>
              </a:rPr>
              <a:t> , </a:t>
            </a:r>
            <a:r>
              <a:rPr lang="en-GB" sz="2400" b="1" dirty="0" err="1">
                <a:solidFill>
                  <a:srgbClr val="C00000"/>
                </a:solidFill>
                <a:latin typeface="Phetsarath OT" panose="02000500000000020004" pitchFamily="2" charset="0"/>
                <a:cs typeface="Phetsarath OT" panose="02000500000000020004" pitchFamily="2" charset="0"/>
              </a:rPr>
              <a:t>ລວມໄປເຖິງການສ້າງຄວາມອາດສາມາດໃຫ້ແກ່ແມ່ຍິງ</a:t>
            </a:r>
            <a:endParaRPr lang="en-GB" sz="2400" b="1" dirty="0">
              <a:solidFill>
                <a:srgbClr val="C00000"/>
              </a:solidFill>
              <a:latin typeface="Phetsarath OT" panose="02000500000000020004" pitchFamily="2" charset="0"/>
              <a:cs typeface="Phetsarath OT" panose="02000500000000020004" pitchFamily="2" charset="0"/>
            </a:endParaRPr>
          </a:p>
        </p:txBody>
      </p:sp>
      <p:pic>
        <p:nvPicPr>
          <p:cNvPr id="1844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6226" y="3965596"/>
            <a:ext cx="2318347" cy="1600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1523999" y="0"/>
            <a:ext cx="10137913" cy="830997"/>
          </a:xfrm>
          <a:prstGeom prst="rect">
            <a:avLst/>
          </a:prstGeom>
          <a:solidFill>
            <a:schemeClr val="tx2">
              <a:lumMod val="50000"/>
            </a:schemeClr>
          </a:solidFill>
        </p:spPr>
        <p:txBody>
          <a:bodyPr wrap="square">
            <a:spAutoFit/>
          </a:bodyPr>
          <a:lstStyle/>
          <a:p>
            <a:pPr algn="ctr">
              <a:defRPr/>
            </a:pPr>
            <a:r>
              <a:rPr lang="en-US" sz="2400" b="1" dirty="0" err="1">
                <a:solidFill>
                  <a:schemeClr val="bg1"/>
                </a:solidFill>
                <a:latin typeface="Phetsarath OT" panose="02000500000000020004" pitchFamily="2" charset="0"/>
                <a:cs typeface="Phetsarath OT" panose="02000500000000020004" pitchFamily="2" charset="0"/>
              </a:rPr>
              <a:t>ສາເຫດຂອງການຂາດໂພຊະນາການມີຄວາມຊັບຊ້ອນ</a:t>
            </a:r>
            <a:r>
              <a:rPr lang="en-US" sz="2400" b="1" dirty="0">
                <a:solidFill>
                  <a:schemeClr val="bg1"/>
                </a:solidFill>
                <a:latin typeface="Phetsarath OT" panose="02000500000000020004" pitchFamily="2" charset="0"/>
                <a:cs typeface="Phetsarath OT" panose="02000500000000020004" pitchFamily="2" charset="0"/>
              </a:rPr>
              <a:t> </a:t>
            </a:r>
            <a:r>
              <a:rPr lang="en-US" sz="2400" b="1" dirty="0" err="1">
                <a:solidFill>
                  <a:schemeClr val="bg1"/>
                </a:solidFill>
                <a:latin typeface="Phetsarath OT" panose="02000500000000020004" pitchFamily="2" charset="0"/>
                <a:cs typeface="Phetsarath OT" panose="02000500000000020004" pitchFamily="2" charset="0"/>
              </a:rPr>
              <a:t>ແລະເຊື່ອມໂຍງກັນ</a:t>
            </a:r>
            <a:endParaRPr lang="en-US" sz="2400" b="1" dirty="0">
              <a:solidFill>
                <a:schemeClr val="bg1"/>
              </a:solidFill>
              <a:latin typeface="Phetsarath OT" panose="02000500000000020004" pitchFamily="2" charset="0"/>
              <a:cs typeface="Phetsarath OT" panose="02000500000000020004" pitchFamily="2" charset="0"/>
            </a:endParaRPr>
          </a:p>
          <a:p>
            <a:pPr algn="ctr">
              <a:defRPr/>
            </a:pPr>
            <a:r>
              <a:rPr lang="en-US" sz="2400" b="1" i="1" dirty="0" err="1">
                <a:solidFill>
                  <a:schemeClr val="bg1"/>
                </a:solidFill>
                <a:latin typeface="Phetsarath OT" panose="02000500000000020004" pitchFamily="2" charset="0"/>
                <a:cs typeface="Phetsarath OT" panose="02000500000000020004" pitchFamily="2" charset="0"/>
              </a:rPr>
              <a:t>ມັນຮຽກຮ້ອງໃຫ້ມີການເຮັດວຽກຮ່ວມກັນ</a:t>
            </a:r>
            <a:r>
              <a:rPr lang="en-US" sz="2400" b="1" i="1" dirty="0">
                <a:solidFill>
                  <a:schemeClr val="bg1"/>
                </a:solidFill>
                <a:latin typeface="Phetsarath OT" panose="02000500000000020004" pitchFamily="2" charset="0"/>
                <a:cs typeface="Phetsarath OT" panose="02000500000000020004" pitchFamily="2" charset="0"/>
              </a:rPr>
              <a:t> </a:t>
            </a:r>
            <a:r>
              <a:rPr lang="en-US" sz="2400" b="1" i="1" dirty="0" err="1">
                <a:solidFill>
                  <a:schemeClr val="bg1"/>
                </a:solidFill>
                <a:latin typeface="Phetsarath OT" panose="02000500000000020004" pitchFamily="2" charset="0"/>
                <a:cs typeface="Phetsarath OT" panose="02000500000000020004" pitchFamily="2" charset="0"/>
              </a:rPr>
              <a:t>ສຳລັບ</a:t>
            </a:r>
            <a:endParaRPr lang="en-US" sz="2400" b="1" i="1" dirty="0">
              <a:solidFill>
                <a:schemeClr val="bg1"/>
              </a:solidFill>
              <a:latin typeface="Phetsarath OT" panose="02000500000000020004" pitchFamily="2" charset="0"/>
              <a:cs typeface="Phetsarath OT" panose="02000500000000020004" pitchFamily="2" charset="0"/>
            </a:endParaRPr>
          </a:p>
        </p:txBody>
      </p:sp>
      <p:sp>
        <p:nvSpPr>
          <p:cNvPr id="18444" name="Rectangle 1"/>
          <p:cNvSpPr>
            <a:spLocks noChangeArrowheads="1"/>
          </p:cNvSpPr>
          <p:nvPr/>
        </p:nvSpPr>
        <p:spPr bwMode="auto">
          <a:xfrm>
            <a:off x="1992314" y="1412875"/>
            <a:ext cx="228758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600" b="1" dirty="0" err="1">
                <a:solidFill>
                  <a:srgbClr val="002060"/>
                </a:solidFill>
                <a:latin typeface="Phetsarath OT" panose="02000500000000020004" pitchFamily="2" charset="0"/>
                <a:cs typeface="Phetsarath OT" panose="02000500000000020004" pitchFamily="2" charset="0"/>
              </a:rPr>
              <a:t>ມີຄວາມພ້ອມ</a:t>
            </a:r>
            <a:r>
              <a:rPr lang="en-US" altLang="en-US" sz="1600" b="1" dirty="0">
                <a:solidFill>
                  <a:srgbClr val="002060"/>
                </a:solidFill>
                <a:latin typeface="Phetsarath OT" panose="02000500000000020004" pitchFamily="2" charset="0"/>
                <a:cs typeface="Phetsarath OT" panose="02000500000000020004" pitchFamily="2" charset="0"/>
              </a:rPr>
              <a:t> </a:t>
            </a:r>
            <a:r>
              <a:rPr lang="en-US" altLang="en-US" sz="1600" b="1" dirty="0" err="1">
                <a:solidFill>
                  <a:srgbClr val="002060"/>
                </a:solidFill>
                <a:latin typeface="Phetsarath OT" panose="02000500000000020004" pitchFamily="2" charset="0"/>
                <a:cs typeface="Phetsarath OT" panose="02000500000000020004" pitchFamily="2" charset="0"/>
              </a:rPr>
              <a:t>ຫລືສາມາດເຂົ້າເຖິງ</a:t>
            </a:r>
            <a:r>
              <a:rPr lang="en-US" altLang="en-US" sz="1600" b="1" dirty="0">
                <a:solidFill>
                  <a:srgbClr val="002060"/>
                </a:solidFill>
                <a:latin typeface="Phetsarath OT" panose="02000500000000020004" pitchFamily="2" charset="0"/>
                <a:cs typeface="Phetsarath OT" panose="02000500000000020004" pitchFamily="2" charset="0"/>
              </a:rPr>
              <a:t>, </a:t>
            </a:r>
            <a:r>
              <a:rPr lang="en-US" altLang="en-US" sz="1600" b="1" dirty="0" err="1">
                <a:solidFill>
                  <a:srgbClr val="002060"/>
                </a:solidFill>
                <a:latin typeface="Phetsarath OT" panose="02000500000000020004" pitchFamily="2" charset="0"/>
                <a:cs typeface="Phetsarath OT" panose="02000500000000020004" pitchFamily="2" charset="0"/>
              </a:rPr>
              <a:t>ລາຄາບໍ່ແພງ</a:t>
            </a:r>
            <a:r>
              <a:rPr lang="en-US" altLang="en-US" sz="1600" b="1" dirty="0">
                <a:solidFill>
                  <a:srgbClr val="002060"/>
                </a:solidFill>
                <a:latin typeface="Phetsarath OT" panose="02000500000000020004" pitchFamily="2" charset="0"/>
                <a:cs typeface="Phetsarath OT" panose="02000500000000020004" pitchFamily="2" charset="0"/>
              </a:rPr>
              <a:t> </a:t>
            </a:r>
            <a:r>
              <a:rPr lang="en-US" altLang="en-US" sz="1600" b="1" dirty="0" err="1">
                <a:solidFill>
                  <a:srgbClr val="002060"/>
                </a:solidFill>
                <a:latin typeface="Phetsarath OT" panose="02000500000000020004" pitchFamily="2" charset="0"/>
                <a:cs typeface="Phetsarath OT" panose="02000500000000020004" pitchFamily="2" charset="0"/>
              </a:rPr>
              <a:t>ແລະ</a:t>
            </a:r>
            <a:r>
              <a:rPr lang="en-US" altLang="en-US" sz="1600" b="1" dirty="0">
                <a:solidFill>
                  <a:srgbClr val="002060"/>
                </a:solidFill>
                <a:latin typeface="Phetsarath OT" panose="02000500000000020004" pitchFamily="2" charset="0"/>
                <a:cs typeface="Phetsarath OT" panose="02000500000000020004" pitchFamily="2" charset="0"/>
              </a:rPr>
              <a:t> </a:t>
            </a:r>
            <a:r>
              <a:rPr lang="en-US" altLang="en-US" sz="1600" b="1" dirty="0" err="1">
                <a:solidFill>
                  <a:srgbClr val="002060"/>
                </a:solidFill>
                <a:latin typeface="Phetsarath OT" panose="02000500000000020004" pitchFamily="2" charset="0"/>
                <a:cs typeface="Phetsarath OT" panose="02000500000000020004" pitchFamily="2" charset="0"/>
              </a:rPr>
              <a:t>ມີໂພຊະນາການທີ່ພຽງພໍ</a:t>
            </a:r>
            <a:endParaRPr lang="en-US" altLang="en-US" sz="1600" b="1" dirty="0">
              <a:solidFill>
                <a:srgbClr val="002060"/>
              </a:solidFill>
              <a:latin typeface="Phetsarath OT" panose="02000500000000020004" pitchFamily="2" charset="0"/>
              <a:cs typeface="Phetsarath OT" panose="02000500000000020004" pitchFamily="2" charset="0"/>
            </a:endParaRPr>
          </a:p>
          <a:p>
            <a:pPr algn="ctr" eaLnBrk="1" hangingPunct="1"/>
            <a:r>
              <a:rPr lang="en-US" altLang="en-US" sz="4400" b="1" dirty="0" err="1">
                <a:solidFill>
                  <a:srgbClr val="E4A018"/>
                </a:solidFill>
                <a:latin typeface="Phetsarath OT" panose="02000500000000020004" pitchFamily="2" charset="0"/>
                <a:cs typeface="Phetsarath OT" panose="02000500000000020004" pitchFamily="2" charset="0"/>
              </a:rPr>
              <a:t>ອາຫານ</a:t>
            </a:r>
            <a:endParaRPr lang="en-US" altLang="en-US" sz="4400" b="1" dirty="0">
              <a:solidFill>
                <a:srgbClr val="E4A018"/>
              </a:solidFill>
              <a:latin typeface="Phetsarath OT" panose="02000500000000020004" pitchFamily="2" charset="0"/>
              <a:cs typeface="Phetsarath OT" panose="02000500000000020004" pitchFamily="2" charset="0"/>
            </a:endParaRPr>
          </a:p>
          <a:p>
            <a:pPr algn="ctr" eaLnBrk="1" hangingPunct="1"/>
            <a:r>
              <a:rPr lang="en-US" altLang="en-US" sz="1600" dirty="0" err="1">
                <a:latin typeface="Phetsarath OT" panose="02000500000000020004" pitchFamily="2" charset="0"/>
                <a:cs typeface="Phetsarath OT" panose="02000500000000020004" pitchFamily="2" charset="0"/>
              </a:rPr>
              <a:t>ຕະຫລອດປີ</a:t>
            </a:r>
            <a:endParaRPr lang="en-US" altLang="en-US" sz="1600" dirty="0">
              <a:latin typeface="Phetsarath OT" panose="02000500000000020004" pitchFamily="2" charset="0"/>
              <a:cs typeface="Phetsarath OT" panose="02000500000000020004" pitchFamily="2" charset="0"/>
            </a:endParaRPr>
          </a:p>
        </p:txBody>
      </p:sp>
      <p:sp>
        <p:nvSpPr>
          <p:cNvPr id="18445" name="Rectangle 2"/>
          <p:cNvSpPr>
            <a:spLocks noChangeArrowheads="1"/>
          </p:cNvSpPr>
          <p:nvPr/>
        </p:nvSpPr>
        <p:spPr bwMode="auto">
          <a:xfrm>
            <a:off x="5016500" y="1341439"/>
            <a:ext cx="228758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600" b="1" dirty="0" err="1">
                <a:solidFill>
                  <a:srgbClr val="002060"/>
                </a:solidFill>
                <a:latin typeface="Phetsarath OT" panose="02000500000000020004" pitchFamily="2" charset="0"/>
                <a:cs typeface="Phetsarath OT" panose="02000500000000020004" pitchFamily="2" charset="0"/>
              </a:rPr>
              <a:t>ພຽງພໍ</a:t>
            </a:r>
            <a:r>
              <a:rPr lang="en-US" altLang="en-US" sz="1600" b="1" dirty="0">
                <a:solidFill>
                  <a:srgbClr val="002060"/>
                </a:solidFill>
              </a:rPr>
              <a:t>   </a:t>
            </a:r>
          </a:p>
          <a:p>
            <a:pPr algn="ctr" eaLnBrk="1" hangingPunct="1"/>
            <a:r>
              <a:rPr lang="en-US" altLang="en-US" sz="4000" b="1" dirty="0" err="1">
                <a:solidFill>
                  <a:srgbClr val="E4A018"/>
                </a:solidFill>
                <a:latin typeface="Phetsarath OT" panose="02000500000000020004" pitchFamily="2" charset="0"/>
                <a:cs typeface="Phetsarath OT" panose="02000500000000020004" pitchFamily="2" charset="0"/>
              </a:rPr>
              <a:t>ການດູແລ</a:t>
            </a:r>
            <a:r>
              <a:rPr lang="en-US" altLang="en-US" sz="4000" dirty="0">
                <a:solidFill>
                  <a:srgbClr val="E4A018"/>
                </a:solidFill>
              </a:rPr>
              <a:t>  </a:t>
            </a:r>
            <a:r>
              <a:rPr lang="en-US" altLang="en-US" sz="4000" dirty="0">
                <a:solidFill>
                  <a:srgbClr val="000000"/>
                </a:solidFill>
              </a:rPr>
              <a:t>           </a:t>
            </a:r>
            <a:r>
              <a:rPr lang="en-US" altLang="en-US" sz="1400" dirty="0">
                <a:solidFill>
                  <a:srgbClr val="000000"/>
                </a:solidFill>
              </a:rPr>
              <a:t> </a:t>
            </a:r>
            <a:r>
              <a:rPr lang="en-US" altLang="en-US" sz="1600" dirty="0" err="1">
                <a:solidFill>
                  <a:srgbClr val="000000"/>
                </a:solidFill>
                <a:latin typeface="Phetsarath OT" panose="02000500000000020004" pitchFamily="2" charset="0"/>
                <a:cs typeface="Phetsarath OT" panose="02000500000000020004" pitchFamily="2" charset="0"/>
              </a:rPr>
              <a:t>ສຳລັບແມ</a:t>
            </a:r>
            <a:r>
              <a:rPr lang="en-US" altLang="en-US" sz="1600" dirty="0">
                <a:solidFill>
                  <a:srgbClr val="000000"/>
                </a:solidFill>
                <a:latin typeface="Phetsarath OT" panose="02000500000000020004" pitchFamily="2" charset="0"/>
                <a:cs typeface="Phetsarath OT" panose="02000500000000020004" pitchFamily="2" charset="0"/>
              </a:rPr>
              <a:t>່ </a:t>
            </a:r>
            <a:r>
              <a:rPr lang="en-US" altLang="en-US" sz="1600" dirty="0" err="1">
                <a:solidFill>
                  <a:srgbClr val="000000"/>
                </a:solidFill>
                <a:latin typeface="Phetsarath OT" panose="02000500000000020004" pitchFamily="2" charset="0"/>
                <a:cs typeface="Phetsarath OT" panose="02000500000000020004" pitchFamily="2" charset="0"/>
              </a:rPr>
              <a:t>ແລະເດັກ</a:t>
            </a:r>
            <a:r>
              <a:rPr lang="en-US" altLang="en-US" sz="1600" dirty="0">
                <a:solidFill>
                  <a:srgbClr val="000000"/>
                </a:solidFill>
                <a:latin typeface="Phetsarath OT" panose="02000500000000020004" pitchFamily="2" charset="0"/>
                <a:cs typeface="Phetsarath OT" panose="02000500000000020004" pitchFamily="2" charset="0"/>
              </a:rPr>
              <a:t>, </a:t>
            </a:r>
            <a:r>
              <a:rPr lang="en-US" altLang="en-US" sz="1600" dirty="0" err="1">
                <a:solidFill>
                  <a:srgbClr val="000000"/>
                </a:solidFill>
                <a:latin typeface="Phetsarath OT" panose="02000500000000020004" pitchFamily="2" charset="0"/>
                <a:cs typeface="Phetsarath OT" panose="02000500000000020004" pitchFamily="2" charset="0"/>
              </a:rPr>
              <a:t>ການຊ່ວຍເຫລືອແມ່ໃນການລ້ຽງລູກຢ່າງເໜາະສົມ</a:t>
            </a:r>
            <a:endParaRPr lang="en-US" altLang="en-US" sz="1600" dirty="0">
              <a:solidFill>
                <a:srgbClr val="000000"/>
              </a:solidFill>
              <a:latin typeface="Phetsarath OT" panose="02000500000000020004" pitchFamily="2" charset="0"/>
              <a:cs typeface="Phetsarath OT" panose="02000500000000020004" pitchFamily="2" charset="0"/>
            </a:endParaRPr>
          </a:p>
        </p:txBody>
      </p:sp>
      <p:sp>
        <p:nvSpPr>
          <p:cNvPr id="18446" name="Rectangle 3"/>
          <p:cNvSpPr>
            <a:spLocks noChangeArrowheads="1"/>
          </p:cNvSpPr>
          <p:nvPr/>
        </p:nvSpPr>
        <p:spPr bwMode="auto">
          <a:xfrm>
            <a:off x="7967663" y="1484313"/>
            <a:ext cx="2286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600" b="1" dirty="0" err="1">
                <a:solidFill>
                  <a:srgbClr val="002060"/>
                </a:solidFill>
                <a:latin typeface="Phetsarath OT" panose="02000500000000020004" pitchFamily="2" charset="0"/>
                <a:cs typeface="Phetsarath OT" panose="02000500000000020004" pitchFamily="2" charset="0"/>
              </a:rPr>
              <a:t>ເຂົ້າເຖິງໄດ້ງ່າຍ</a:t>
            </a:r>
            <a:r>
              <a:rPr lang="en-US" altLang="en-US" sz="1600" b="1" dirty="0">
                <a:solidFill>
                  <a:srgbClr val="002060"/>
                </a:solidFill>
                <a:latin typeface="Phetsarath OT" panose="02000500000000020004" pitchFamily="2" charset="0"/>
                <a:cs typeface="Phetsarath OT" panose="02000500000000020004" pitchFamily="2" charset="0"/>
              </a:rPr>
              <a:t> </a:t>
            </a:r>
            <a:r>
              <a:rPr lang="en-US" altLang="en-US" sz="1600" b="1" dirty="0" err="1">
                <a:solidFill>
                  <a:srgbClr val="002060"/>
                </a:solidFill>
                <a:latin typeface="Phetsarath OT" panose="02000500000000020004" pitchFamily="2" charset="0"/>
                <a:cs typeface="Phetsarath OT" panose="02000500000000020004" pitchFamily="2" charset="0"/>
              </a:rPr>
              <a:t>ແລະ</a:t>
            </a:r>
            <a:r>
              <a:rPr lang="en-US" altLang="en-US" sz="1600" b="1" dirty="0">
                <a:solidFill>
                  <a:srgbClr val="002060"/>
                </a:solidFill>
                <a:latin typeface="Phetsarath OT" panose="02000500000000020004" pitchFamily="2" charset="0"/>
                <a:cs typeface="Phetsarath OT" panose="02000500000000020004" pitchFamily="2" charset="0"/>
              </a:rPr>
              <a:t> </a:t>
            </a:r>
            <a:r>
              <a:rPr lang="en-US" altLang="en-US" sz="1600" b="1" dirty="0" err="1">
                <a:solidFill>
                  <a:srgbClr val="002060"/>
                </a:solidFill>
                <a:latin typeface="Phetsarath OT" panose="02000500000000020004" pitchFamily="2" charset="0"/>
                <a:cs typeface="Phetsarath OT" panose="02000500000000020004" pitchFamily="2" charset="0"/>
              </a:rPr>
              <a:t>ຍືນຍົງ</a:t>
            </a:r>
            <a:r>
              <a:rPr lang="en-US" altLang="en-US" sz="1600" b="1" dirty="0">
                <a:solidFill>
                  <a:srgbClr val="002060"/>
                </a:solidFill>
              </a:rPr>
              <a:t> </a:t>
            </a:r>
            <a:r>
              <a:rPr lang="en-US" altLang="en-US" sz="4000" b="1" dirty="0" err="1">
                <a:solidFill>
                  <a:srgbClr val="E4A018"/>
                </a:solidFill>
                <a:latin typeface="Phetsarath OT" panose="02000500000000020004" pitchFamily="2" charset="0"/>
                <a:cs typeface="Phetsarath OT" panose="02000500000000020004" pitchFamily="2" charset="0"/>
              </a:rPr>
              <a:t>ສຸຂະພາບ</a:t>
            </a:r>
            <a:r>
              <a:rPr lang="en-US" altLang="en-US" sz="2000" dirty="0">
                <a:solidFill>
                  <a:srgbClr val="E4A018"/>
                </a:solidFill>
                <a:latin typeface="Phetsarath OT" panose="02000500000000020004" pitchFamily="2" charset="0"/>
                <a:cs typeface="Phetsarath OT" panose="02000500000000020004" pitchFamily="2" charset="0"/>
              </a:rPr>
              <a:t> </a:t>
            </a:r>
            <a:r>
              <a:rPr lang="en-US" altLang="en-US" sz="2000" dirty="0">
                <a:solidFill>
                  <a:srgbClr val="000000"/>
                </a:solidFill>
                <a:latin typeface="Phetsarath OT" panose="02000500000000020004" pitchFamily="2" charset="0"/>
                <a:cs typeface="Phetsarath OT" panose="02000500000000020004" pitchFamily="2" charset="0"/>
              </a:rPr>
              <a:t>       </a:t>
            </a:r>
            <a:r>
              <a:rPr lang="en-US" altLang="en-US" sz="1600" dirty="0" err="1">
                <a:solidFill>
                  <a:srgbClr val="000000"/>
                </a:solidFill>
                <a:latin typeface="Phetsarath OT" panose="02000500000000020004" pitchFamily="2" charset="0"/>
                <a:cs typeface="Phetsarath OT" panose="02000500000000020004" pitchFamily="2" charset="0"/>
              </a:rPr>
              <a:t>ການບໍລິການນໍ້າສະອາດ</a:t>
            </a:r>
            <a:r>
              <a:rPr lang="en-US" altLang="en-US" sz="1600" dirty="0">
                <a:solidFill>
                  <a:srgbClr val="000000"/>
                </a:solidFill>
                <a:latin typeface="Phetsarath OT" panose="02000500000000020004" pitchFamily="2" charset="0"/>
                <a:cs typeface="Phetsarath OT" panose="02000500000000020004" pitchFamily="2" charset="0"/>
              </a:rPr>
              <a:t> </a:t>
            </a:r>
            <a:r>
              <a:rPr lang="en-US" altLang="en-US" sz="1600" dirty="0" err="1">
                <a:solidFill>
                  <a:srgbClr val="000000"/>
                </a:solidFill>
                <a:latin typeface="Phetsarath OT" panose="02000500000000020004" pitchFamily="2" charset="0"/>
                <a:cs typeface="Phetsarath OT" panose="02000500000000020004" pitchFamily="2" charset="0"/>
              </a:rPr>
              <a:t>ແລະສຸຂະອະນາໄມ</a:t>
            </a:r>
            <a:endParaRPr lang="en-US" altLang="en-US" sz="1600" dirty="0">
              <a:solidFill>
                <a:srgbClr val="000000"/>
              </a:solidFill>
              <a:latin typeface="Phetsarath OT" panose="02000500000000020004" pitchFamily="2" charset="0"/>
              <a:cs typeface="Phetsarath OT" panose="02000500000000020004" pitchFamily="2" charset="0"/>
            </a:endParaRPr>
          </a:p>
        </p:txBody>
      </p:sp>
      <p:cxnSp>
        <p:nvCxnSpPr>
          <p:cNvPr id="30" name="Straight Connector 29"/>
          <p:cNvCxnSpPr/>
          <p:nvPr/>
        </p:nvCxnSpPr>
        <p:spPr>
          <a:xfrm flipH="1">
            <a:off x="2667001" y="5715000"/>
            <a:ext cx="6907213"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2050" name="Picture 2" descr="Lao People's Democratic Republic | Scaling Up Nutrition">
            <a:extLst>
              <a:ext uri="{FF2B5EF4-FFF2-40B4-BE49-F238E27FC236}">
                <a16:creationId xmlns:a16="http://schemas.microsoft.com/office/drawing/2014/main" id="{D6887D6F-9B46-5A39-920C-A22625A62E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06752" y="3989995"/>
            <a:ext cx="2724336" cy="15819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urdue leads team to strengthen nutrition research in Laos ...">
            <a:extLst>
              <a:ext uri="{FF2B5EF4-FFF2-40B4-BE49-F238E27FC236}">
                <a16:creationId xmlns:a16="http://schemas.microsoft.com/office/drawing/2014/main" id="{B9BB5B20-EC5D-D497-B0F3-29D473F674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8988" y="3968751"/>
            <a:ext cx="2318347" cy="1578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665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D39BF4-6E8E-E016-552A-DB37D5EEB832}"/>
              </a:ext>
            </a:extLst>
          </p:cNvPr>
          <p:cNvSpPr>
            <a:spLocks noGrp="1"/>
          </p:cNvSpPr>
          <p:nvPr>
            <p:ph type="title"/>
          </p:nvPr>
        </p:nvSpPr>
        <p:spPr>
          <a:xfrm>
            <a:off x="838200" y="365125"/>
            <a:ext cx="10515600" cy="580107"/>
          </a:xfrm>
        </p:spPr>
        <p:txBody>
          <a:bodyPr>
            <a:noAutofit/>
          </a:bodyPr>
          <a:lstStyle/>
          <a:p>
            <a:r>
              <a:rPr lang="en-US" sz="3200" b="1" dirty="0" err="1">
                <a:solidFill>
                  <a:srgbClr val="00B0F0"/>
                </a:solidFill>
                <a:latin typeface="Phetsarath OT" panose="02000500000000020004" pitchFamily="2" charset="0"/>
                <a:cs typeface="Phetsarath OT" panose="02000500000000020004" pitchFamily="2" charset="0"/>
              </a:rPr>
              <a:t>ການແກ້ໄຂການຂາດໂພຊະນາການໃນ</a:t>
            </a:r>
            <a:r>
              <a:rPr lang="en-US" sz="3200" b="1" dirty="0">
                <a:solidFill>
                  <a:srgbClr val="00B0F0"/>
                </a:solidFill>
                <a:latin typeface="Phetsarath OT" panose="02000500000000020004" pitchFamily="2" charset="0"/>
                <a:cs typeface="Phetsarath OT" panose="02000500000000020004" pitchFamily="2" charset="0"/>
              </a:rPr>
              <a:t> </a:t>
            </a:r>
            <a:r>
              <a:rPr lang="en-US" sz="3200" b="1" dirty="0" err="1">
                <a:solidFill>
                  <a:srgbClr val="00B0F0"/>
                </a:solidFill>
                <a:latin typeface="Phetsarath OT" panose="02000500000000020004" pitchFamily="2" charset="0"/>
                <a:cs typeface="Phetsarath OT" panose="02000500000000020004" pitchFamily="2" charset="0"/>
              </a:rPr>
              <a:t>ສປປ</a:t>
            </a:r>
            <a:r>
              <a:rPr lang="en-US" sz="3200" b="1" dirty="0">
                <a:solidFill>
                  <a:srgbClr val="00B0F0"/>
                </a:solidFill>
                <a:latin typeface="Phetsarath OT" panose="02000500000000020004" pitchFamily="2" charset="0"/>
                <a:cs typeface="Phetsarath OT" panose="02000500000000020004" pitchFamily="2" charset="0"/>
              </a:rPr>
              <a:t> </a:t>
            </a:r>
            <a:r>
              <a:rPr lang="en-US" sz="3200" b="1" dirty="0" err="1">
                <a:solidFill>
                  <a:srgbClr val="00B0F0"/>
                </a:solidFill>
                <a:latin typeface="Phetsarath OT" panose="02000500000000020004" pitchFamily="2" charset="0"/>
                <a:cs typeface="Phetsarath OT" panose="02000500000000020004" pitchFamily="2" charset="0"/>
              </a:rPr>
              <a:t>ລາວ</a:t>
            </a:r>
            <a:r>
              <a:rPr lang="en-US" sz="3200" b="1" dirty="0">
                <a:solidFill>
                  <a:srgbClr val="00B0F0"/>
                </a:solidFill>
                <a:latin typeface="Phetsarath OT" panose="02000500000000020004" pitchFamily="2" charset="0"/>
                <a:cs typeface="Phetsarath OT" panose="02000500000000020004" pitchFamily="2" charset="0"/>
              </a:rPr>
              <a:t> (2021-2025)</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94A8C3-3B5A-CEAF-8965-770ADC82E179}"/>
              </a:ext>
            </a:extLst>
          </p:cNvPr>
          <p:cNvSpPr>
            <a:spLocks noGrp="1"/>
          </p:cNvSpPr>
          <p:nvPr>
            <p:ph idx="1"/>
          </p:nvPr>
        </p:nvSpPr>
        <p:spPr>
          <a:xfrm>
            <a:off x="394447" y="1147481"/>
            <a:ext cx="11349062" cy="5214129"/>
          </a:xfrm>
          <a:solidFill>
            <a:schemeClr val="bg1"/>
          </a:solidFill>
        </p:spPr>
        <p:txBody>
          <a:bodyPr>
            <a:noAutofit/>
          </a:bodyPr>
          <a:lstStyle/>
          <a:p>
            <a:pPr algn="just">
              <a:buFont typeface="Wingdings" panose="05000000000000000000" pitchFamily="2" charset="2"/>
              <a:buChar char="q"/>
            </a:pPr>
            <a:r>
              <a:rPr lang="en-US" sz="1800" b="0" i="0" u="none" strike="noStrike" baseline="0" dirty="0">
                <a:latin typeface="Phetsarath OT" panose="02000500000000020004" pitchFamily="2" charset="0"/>
                <a:cs typeface="Phetsarath OT" panose="02000500000000020004" pitchFamily="2" charset="0"/>
              </a:rPr>
              <a:t> ພາວະການຂາດໂພຊະນາການທີ່ສູງຖືວ່າເປັນອຸປະສັກຕໍ່ການບັນລຸເປົ້າໝາຍການພັດທະນາ (SDG) </a:t>
            </a:r>
            <a:r>
              <a:rPr lang="en-US" sz="1800" b="0" i="0" u="none" strike="noStrike" baseline="0" dirty="0" err="1">
                <a:latin typeface="Phetsarath OT" panose="02000500000000020004" pitchFamily="2" charset="0"/>
                <a:cs typeface="Phetsarath OT" panose="02000500000000020004" pitchFamily="2" charset="0"/>
              </a:rPr>
              <a:t>ແລະ</a:t>
            </a:r>
            <a:r>
              <a:rPr lang="en-US" sz="1800" b="0" i="0" u="none" strike="noStrike" baseline="0" dirty="0">
                <a:latin typeface="Phetsarath OT" panose="02000500000000020004" pitchFamily="2" charset="0"/>
                <a:cs typeface="Phetsarath OT" panose="02000500000000020004" pitchFamily="2" charset="0"/>
              </a:rPr>
              <a:t> </a:t>
            </a:r>
            <a:r>
              <a:rPr lang="en-US" sz="1800" b="0" i="0" u="none" strike="noStrike" baseline="0" dirty="0" err="1">
                <a:latin typeface="Phetsarath OT" panose="02000500000000020004" pitchFamily="2" charset="0"/>
                <a:cs typeface="Phetsarath OT" panose="02000500000000020004" pitchFamily="2" charset="0"/>
              </a:rPr>
              <a:t>ແຜນພັດທະນາເສດຖະກິດ</a:t>
            </a:r>
            <a:r>
              <a:rPr lang="en-US" sz="1800" b="0" i="0" u="none" strike="noStrike" baseline="0" dirty="0">
                <a:latin typeface="Phetsarath OT" panose="02000500000000020004" pitchFamily="2" charset="0"/>
                <a:cs typeface="Phetsarath OT" panose="02000500000000020004" pitchFamily="2" charset="0"/>
              </a:rPr>
              <a:t> - </a:t>
            </a:r>
            <a:r>
              <a:rPr lang="en-US" sz="1800" b="0" i="0" u="none" strike="noStrike" baseline="0" dirty="0" err="1">
                <a:latin typeface="Phetsarath OT" panose="02000500000000020004" pitchFamily="2" charset="0"/>
                <a:cs typeface="Phetsarath OT" panose="02000500000000020004" pitchFamily="2" charset="0"/>
              </a:rPr>
              <a:t>ສັງຄົມແຫ່ງຊາດ</a:t>
            </a:r>
            <a:r>
              <a:rPr lang="en-US" sz="1800" b="0" i="0" u="none" strike="noStrike" baseline="0" dirty="0">
                <a:latin typeface="Phetsarath OT" panose="02000500000000020004" pitchFamily="2" charset="0"/>
                <a:cs typeface="Phetsarath OT" panose="02000500000000020004" pitchFamily="2" charset="0"/>
              </a:rPr>
              <a:t> </a:t>
            </a:r>
            <a:r>
              <a:rPr lang="en-US" sz="1800" b="0" i="0" u="none" strike="noStrike" baseline="0" dirty="0" err="1">
                <a:latin typeface="Phetsarath OT" panose="02000500000000020004" pitchFamily="2" charset="0"/>
                <a:cs typeface="Phetsarath OT" panose="02000500000000020004" pitchFamily="2" charset="0"/>
              </a:rPr>
              <a:t>ຄັ້ງທີ</a:t>
            </a:r>
            <a:r>
              <a:rPr lang="en-US" sz="1800" b="0" i="0" u="none" strike="noStrike" baseline="0" dirty="0">
                <a:latin typeface="Phetsarath OT" panose="02000500000000020004" pitchFamily="2" charset="0"/>
                <a:cs typeface="Phetsarath OT" panose="02000500000000020004" pitchFamily="2" charset="0"/>
              </a:rPr>
              <a:t>່ 9 (NSEDP) </a:t>
            </a:r>
          </a:p>
          <a:p>
            <a:pPr lvl="1" algn="just">
              <a:buFont typeface="Wingdings" panose="05000000000000000000" pitchFamily="2" charset="2"/>
              <a:buChar char="q"/>
            </a:pPr>
            <a:r>
              <a:rPr lang="en-US" sz="1400" b="0" i="0" u="none" strike="noStrike" baseline="0" dirty="0" err="1">
                <a:latin typeface="Phetsarath OT" panose="02000500000000020004" pitchFamily="2" charset="0"/>
                <a:cs typeface="Phetsarath OT" panose="02000500000000020004" pitchFamily="2" charset="0"/>
              </a:rPr>
              <a:t>ເພື່ອຫລຸດຜ່ອນການຂາດໂພຊະນາການ</a:t>
            </a:r>
            <a:endParaRPr lang="en-US" sz="1400" b="0" i="0" u="none" strike="noStrike" baseline="0" dirty="0">
              <a:latin typeface="Phetsarath OT" panose="02000500000000020004" pitchFamily="2" charset="0"/>
              <a:cs typeface="Phetsarath OT" panose="02000500000000020004" pitchFamily="2" charset="0"/>
            </a:endParaRPr>
          </a:p>
          <a:p>
            <a:pPr lvl="1" algn="just">
              <a:buFont typeface="Wingdings" panose="05000000000000000000" pitchFamily="2" charset="2"/>
              <a:buChar char="q"/>
            </a:pPr>
            <a:r>
              <a:rPr lang="en-US" sz="1400" b="0" i="0" u="none" strike="noStrike" baseline="0" dirty="0" err="1">
                <a:latin typeface="Phetsarath OT" panose="02000500000000020004" pitchFamily="2" charset="0"/>
                <a:cs typeface="Phetsarath OT" panose="02000500000000020004" pitchFamily="2" charset="0"/>
              </a:rPr>
              <a:t>ເພື່ອສ້າງການເຂົ້າເຖິງສຳລັບທຸກຄົນ</a:t>
            </a:r>
            <a:r>
              <a:rPr lang="en-US" sz="1400" dirty="0">
                <a:latin typeface="Phetsarath OT" panose="02000500000000020004" pitchFamily="2" charset="0"/>
                <a:cs typeface="Phetsarath OT" panose="02000500000000020004" pitchFamily="2" charset="0"/>
              </a:rPr>
              <a:t>, </a:t>
            </a:r>
            <a:r>
              <a:rPr lang="en-US" sz="1400" b="0" i="0" u="none" strike="noStrike" baseline="0" dirty="0" err="1">
                <a:latin typeface="Phetsarath OT" panose="02000500000000020004" pitchFamily="2" charset="0"/>
                <a:cs typeface="Phetsarath OT" panose="02000500000000020004" pitchFamily="2" charset="0"/>
              </a:rPr>
              <a:t>ສຳລັບແຫ່ງອາການທີ່ມີໂພຊະນາການທີ່ຫລາກຫລາຍ</a:t>
            </a:r>
            <a:r>
              <a:rPr lang="en-US" sz="1400" b="0" i="0" u="none" strike="noStrike" baseline="0" dirty="0">
                <a:latin typeface="Phetsarath OT" panose="02000500000000020004" pitchFamily="2" charset="0"/>
                <a:cs typeface="Phetsarath OT" panose="02000500000000020004" pitchFamily="2" charset="0"/>
              </a:rPr>
              <a:t>, </a:t>
            </a:r>
            <a:r>
              <a:rPr lang="en-US" sz="1400" dirty="0" err="1">
                <a:latin typeface="Phetsarath OT" panose="02000500000000020004" pitchFamily="2" charset="0"/>
                <a:cs typeface="Phetsarath OT" panose="02000500000000020004" pitchFamily="2" charset="0"/>
              </a:rPr>
              <a:t>ມັນກະຕຸ້ນທຸກພາກສ່ວນ</a:t>
            </a:r>
            <a:endParaRPr lang="en-US" sz="1400" b="0" i="0" u="none" strike="noStrike" baseline="0" dirty="0">
              <a:latin typeface="Phetsarath OT" panose="02000500000000020004" pitchFamily="2" charset="0"/>
              <a:cs typeface="Phetsarath OT" panose="02000500000000020004" pitchFamily="2" charset="0"/>
            </a:endParaRPr>
          </a:p>
          <a:p>
            <a:pPr lvl="1" algn="just">
              <a:buFont typeface="Wingdings" panose="05000000000000000000" pitchFamily="2" charset="2"/>
              <a:buChar char="q"/>
            </a:pPr>
            <a:r>
              <a:rPr lang="en-US" sz="1400" dirty="0" err="1">
                <a:latin typeface="Phetsarath OT" panose="02000500000000020004" pitchFamily="2" charset="0"/>
                <a:cs typeface="Phetsarath OT" panose="02000500000000020004" pitchFamily="2" charset="0"/>
              </a:rPr>
              <a:t>ການມີສ່ວນຮ່ວມຂອງພາກລັດ</a:t>
            </a:r>
            <a:r>
              <a:rPr lang="en-US" sz="1400" dirty="0">
                <a:latin typeface="Phetsarath OT" panose="02000500000000020004" pitchFamily="2" charset="0"/>
                <a:cs typeface="Phetsarath OT" panose="02000500000000020004" pitchFamily="2" charset="0"/>
              </a:rPr>
              <a:t> </a:t>
            </a:r>
            <a:r>
              <a:rPr lang="en-US" sz="1400" dirty="0" err="1">
                <a:latin typeface="Phetsarath OT" panose="02000500000000020004" pitchFamily="2" charset="0"/>
                <a:cs typeface="Phetsarath OT" panose="02000500000000020004" pitchFamily="2" charset="0"/>
              </a:rPr>
              <a:t>ແລະເອກະຊົນໃນການຈັດຕັ້ງປະຕິບັດບັນດາກຸ່ມກິດຈະກຳເພື່ອໂພຊະນາການ</a:t>
            </a:r>
            <a:r>
              <a:rPr lang="en-US" sz="1400" b="0" i="0" u="none" strike="noStrike" baseline="0" dirty="0">
                <a:latin typeface="AcuminPro-Regular"/>
              </a:rPr>
              <a:t>. </a:t>
            </a:r>
          </a:p>
          <a:p>
            <a:pPr algn="just">
              <a:buFont typeface="Wingdings" panose="05000000000000000000" pitchFamily="2" charset="2"/>
              <a:buChar char="q"/>
            </a:pPr>
            <a:r>
              <a:rPr lang="en-US" sz="1800" b="0" i="0" u="none" strike="noStrike" baseline="0" dirty="0">
                <a:latin typeface="AcuminPro-Regular"/>
              </a:rPr>
              <a:t> NPAN </a:t>
            </a:r>
            <a:r>
              <a:rPr lang="en-US" sz="1800" b="0" i="0" u="none" strike="noStrike" baseline="0" dirty="0" err="1">
                <a:latin typeface="Phetsarath OT" panose="02000500000000020004" pitchFamily="2" charset="0"/>
                <a:cs typeface="Phetsarath OT" panose="02000500000000020004" pitchFamily="2" charset="0"/>
              </a:rPr>
              <a:t>ແນ່ໃສ່ໂພຊະນາການຂອງແມ</a:t>
            </a:r>
            <a:r>
              <a:rPr lang="en-US" sz="1800" b="0" i="0" u="none" strike="noStrike" baseline="0" dirty="0">
                <a:latin typeface="Phetsarath OT" panose="02000500000000020004" pitchFamily="2" charset="0"/>
                <a:cs typeface="Phetsarath OT" panose="02000500000000020004" pitchFamily="2" charset="0"/>
              </a:rPr>
              <a:t>່-</a:t>
            </a:r>
            <a:r>
              <a:rPr lang="en-US" sz="1800" dirty="0" err="1">
                <a:latin typeface="Phetsarath OT" panose="02000500000000020004" pitchFamily="2" charset="0"/>
                <a:cs typeface="Phetsarath OT" panose="02000500000000020004" pitchFamily="2" charset="0"/>
              </a:rPr>
              <a:t>ເດັກອ່ອນ</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ແລະ</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ເດັກນ້ອຍ</a:t>
            </a:r>
            <a:r>
              <a:rPr lang="en-US" sz="1800" dirty="0">
                <a:latin typeface="Phetsarath OT" panose="02000500000000020004" pitchFamily="2" charset="0"/>
                <a:cs typeface="Phetsarath OT" panose="02000500000000020004" pitchFamily="2" charset="0"/>
              </a:rPr>
              <a:t> </a:t>
            </a:r>
            <a:r>
              <a:rPr lang="en-US" sz="1800" b="0" i="0" u="none" strike="noStrike" baseline="0" dirty="0">
                <a:latin typeface="AcuminPro-Regular"/>
              </a:rPr>
              <a:t>(MIYCN). </a:t>
            </a:r>
          </a:p>
          <a:p>
            <a:pPr lvl="1" algn="just">
              <a:buFont typeface="Wingdings" panose="05000000000000000000" pitchFamily="2" charset="2"/>
              <a:buChar char="q"/>
            </a:pPr>
            <a:r>
              <a:rPr lang="en-US" sz="1400" b="0" i="0" u="none" strike="noStrike" baseline="0" dirty="0" err="1">
                <a:latin typeface="Phetsarath OT" panose="02000500000000020004" pitchFamily="2" charset="0"/>
                <a:cs typeface="Phetsarath OT" panose="02000500000000020004" pitchFamily="2" charset="0"/>
              </a:rPr>
              <a:t>ເຊື່ອມໂຍງ</a:t>
            </a:r>
            <a:r>
              <a:rPr lang="en-US" sz="1400" b="0" i="0" u="none" strike="noStrike" baseline="0" dirty="0">
                <a:latin typeface="Phetsarath OT" panose="02000500000000020004" pitchFamily="2" charset="0"/>
                <a:cs typeface="Phetsarath OT" panose="02000500000000020004" pitchFamily="2" charset="0"/>
              </a:rPr>
              <a:t> </a:t>
            </a:r>
            <a:r>
              <a:rPr lang="en-US" sz="1400" b="0" i="0" u="none" strike="noStrike" baseline="0" dirty="0" err="1">
                <a:latin typeface="Phetsarath OT" panose="02000500000000020004" pitchFamily="2" charset="0"/>
                <a:cs typeface="Phetsarath OT" panose="02000500000000020004" pitchFamily="2" charset="0"/>
              </a:rPr>
              <a:t>ລະຫວ່າງ</a:t>
            </a:r>
            <a:r>
              <a:rPr lang="en-US" sz="1400" b="0" i="0" u="none" strike="noStrike" baseline="0" dirty="0">
                <a:latin typeface="Phetsarath OT" panose="02000500000000020004" pitchFamily="2" charset="0"/>
                <a:cs typeface="Phetsarath OT" panose="02000500000000020004" pitchFamily="2" charset="0"/>
              </a:rPr>
              <a:t> </a:t>
            </a:r>
            <a:r>
              <a:rPr lang="en-US" sz="1400" b="0" i="0" u="none" strike="noStrike" baseline="0" dirty="0" err="1">
                <a:latin typeface="Phetsarath OT" panose="02000500000000020004" pitchFamily="2" charset="0"/>
                <a:cs typeface="Phetsarath OT" panose="02000500000000020004" pitchFamily="2" charset="0"/>
              </a:rPr>
              <a:t>ການຂາດໂພຊະນາການ</a:t>
            </a:r>
            <a:r>
              <a:rPr lang="en-US" sz="1400" b="0" i="0" u="none" strike="noStrike" baseline="0" dirty="0">
                <a:latin typeface="Phetsarath OT" panose="02000500000000020004" pitchFamily="2" charset="0"/>
                <a:cs typeface="Phetsarath OT" panose="02000500000000020004" pitchFamily="2" charset="0"/>
              </a:rPr>
              <a:t>, </a:t>
            </a:r>
            <a:r>
              <a:rPr lang="en-US" sz="1400" b="0" i="0" u="none" strike="noStrike" baseline="0" dirty="0" err="1">
                <a:latin typeface="Phetsarath OT" panose="02000500000000020004" pitchFamily="2" charset="0"/>
                <a:cs typeface="Phetsarath OT" panose="02000500000000020004" pitchFamily="2" charset="0"/>
              </a:rPr>
              <a:t>ຄວາມໜັ້ນຄົງທາງດ້ານອາຫານ</a:t>
            </a:r>
            <a:r>
              <a:rPr lang="en-US" sz="1400" b="0" i="0" u="none" strike="noStrike" baseline="0" dirty="0">
                <a:latin typeface="Phetsarath OT" panose="02000500000000020004" pitchFamily="2" charset="0"/>
                <a:cs typeface="Phetsarath OT" panose="02000500000000020004" pitchFamily="2" charset="0"/>
              </a:rPr>
              <a:t> </a:t>
            </a:r>
            <a:r>
              <a:rPr lang="en-US" sz="1400" b="0" i="0" u="none" strike="noStrike" baseline="0" dirty="0" err="1">
                <a:latin typeface="Phetsarath OT" panose="02000500000000020004" pitchFamily="2" charset="0"/>
                <a:cs typeface="Phetsarath OT" panose="02000500000000020004" pitchFamily="2" charset="0"/>
              </a:rPr>
              <a:t>ແລະ</a:t>
            </a:r>
            <a:r>
              <a:rPr lang="en-US" sz="1400" b="0" i="0" u="none" strike="noStrike" baseline="0" dirty="0">
                <a:latin typeface="Phetsarath OT" panose="02000500000000020004" pitchFamily="2" charset="0"/>
                <a:cs typeface="Phetsarath OT" panose="02000500000000020004" pitchFamily="2" charset="0"/>
              </a:rPr>
              <a:t> </a:t>
            </a:r>
            <a:r>
              <a:rPr lang="en-US" sz="1400" b="0" i="0" u="none" strike="noStrike" baseline="0" dirty="0" err="1">
                <a:latin typeface="Phetsarath OT" panose="02000500000000020004" pitchFamily="2" charset="0"/>
                <a:cs typeface="Phetsarath OT" panose="02000500000000020004" pitchFamily="2" charset="0"/>
              </a:rPr>
              <a:t>ລະບົບສະບຽນອາຫານ</a:t>
            </a:r>
            <a:r>
              <a:rPr lang="en-US" sz="1400" b="0" i="0" u="none" strike="noStrike" baseline="0" dirty="0">
                <a:latin typeface="Phetsarath OT" panose="02000500000000020004" pitchFamily="2" charset="0"/>
                <a:cs typeface="Phetsarath OT" panose="02000500000000020004" pitchFamily="2" charset="0"/>
              </a:rPr>
              <a:t>, </a:t>
            </a:r>
            <a:r>
              <a:rPr lang="en-US" sz="1400" b="0" i="0" u="none" strike="noStrike" baseline="0" dirty="0" err="1">
                <a:latin typeface="Phetsarath OT" panose="02000500000000020004" pitchFamily="2" charset="0"/>
                <a:cs typeface="Phetsarath OT" panose="02000500000000020004" pitchFamily="2" charset="0"/>
              </a:rPr>
              <a:t>ກະສິກຳ</a:t>
            </a:r>
            <a:r>
              <a:rPr lang="en-US" sz="1400" b="0" i="0" u="none" strike="noStrike" baseline="0" dirty="0">
                <a:latin typeface="Phetsarath OT" panose="02000500000000020004" pitchFamily="2" charset="0"/>
                <a:cs typeface="Phetsarath OT" panose="02000500000000020004" pitchFamily="2" charset="0"/>
              </a:rPr>
              <a:t> </a:t>
            </a:r>
            <a:r>
              <a:rPr lang="en-US" sz="1400" b="0" i="0" u="none" strike="noStrike" baseline="0" dirty="0" err="1">
                <a:latin typeface="Phetsarath OT" panose="02000500000000020004" pitchFamily="2" charset="0"/>
                <a:cs typeface="Phetsarath OT" panose="02000500000000020004" pitchFamily="2" charset="0"/>
              </a:rPr>
              <a:t>ແລະການສຶກສາ</a:t>
            </a:r>
            <a:r>
              <a:rPr lang="en-US" sz="1400" b="0" i="0" u="none" strike="noStrike" baseline="0" dirty="0">
                <a:latin typeface="AcuminPro-Regular"/>
              </a:rPr>
              <a:t>, </a:t>
            </a:r>
          </a:p>
          <a:p>
            <a:pPr lvl="1" algn="just">
              <a:buFont typeface="Wingdings" panose="05000000000000000000" pitchFamily="2" charset="2"/>
              <a:buChar char="q"/>
            </a:pPr>
            <a:r>
              <a:rPr lang="en-US" sz="1400" b="0" i="0" u="none" strike="noStrike" baseline="0" dirty="0" err="1">
                <a:latin typeface="Phetsarath OT" panose="02000500000000020004" pitchFamily="2" charset="0"/>
                <a:cs typeface="Phetsarath OT" panose="02000500000000020004" pitchFamily="2" charset="0"/>
              </a:rPr>
              <a:t>ການເຂົ້າເຖິງການບໍລິການ</a:t>
            </a:r>
            <a:r>
              <a:rPr lang="en-US" sz="1400" b="0" i="0" u="none" strike="noStrike" baseline="0" dirty="0">
                <a:latin typeface="Phetsarath OT" panose="02000500000000020004" pitchFamily="2" charset="0"/>
                <a:cs typeface="Phetsarath OT" panose="02000500000000020004" pitchFamily="2" charset="0"/>
              </a:rPr>
              <a:t>, </a:t>
            </a:r>
            <a:r>
              <a:rPr lang="en-US" sz="1400" b="0" i="0" u="none" strike="noStrike" baseline="0" dirty="0" err="1">
                <a:latin typeface="Phetsarath OT" panose="02000500000000020004" pitchFamily="2" charset="0"/>
                <a:cs typeface="Phetsarath OT" panose="02000500000000020004" pitchFamily="2" charset="0"/>
              </a:rPr>
              <a:t>ການສົ່ງເສີມສຸຂະພາບເດັກ</a:t>
            </a:r>
            <a:r>
              <a:rPr lang="en-US" sz="1400" b="0" i="0" u="none" strike="noStrike" baseline="0" dirty="0">
                <a:latin typeface="Phetsarath OT" panose="02000500000000020004" pitchFamily="2" charset="0"/>
                <a:cs typeface="Phetsarath OT" panose="02000500000000020004" pitchFamily="2" charset="0"/>
              </a:rPr>
              <a:t>, </a:t>
            </a:r>
            <a:r>
              <a:rPr lang="en-US" sz="1400" b="0" i="0" u="none" strike="noStrike" baseline="0" dirty="0" err="1">
                <a:latin typeface="Phetsarath OT" panose="02000500000000020004" pitchFamily="2" charset="0"/>
                <a:cs typeface="Phetsarath OT" panose="02000500000000020004" pitchFamily="2" charset="0"/>
              </a:rPr>
              <a:t>ໄວໜຸ່ມ,ການຕອບໂຕ້ກັບໄພພິບັດ</a:t>
            </a:r>
            <a:r>
              <a:rPr lang="en-US" sz="1400" b="0" i="0" u="none" strike="noStrike" baseline="0" dirty="0">
                <a:latin typeface="Phetsarath OT" panose="02000500000000020004" pitchFamily="2" charset="0"/>
                <a:cs typeface="Phetsarath OT" panose="02000500000000020004" pitchFamily="2" charset="0"/>
              </a:rPr>
              <a:t> </a:t>
            </a:r>
            <a:r>
              <a:rPr lang="en-US" sz="1400" b="0" i="0" u="none" strike="noStrike" baseline="0" dirty="0" err="1">
                <a:latin typeface="Phetsarath OT" panose="02000500000000020004" pitchFamily="2" charset="0"/>
                <a:cs typeface="Phetsarath OT" panose="02000500000000020004" pitchFamily="2" charset="0"/>
              </a:rPr>
              <a:t>ແລະ</a:t>
            </a:r>
            <a:r>
              <a:rPr lang="en-US" sz="1400" b="0" i="0" u="none" strike="noStrike" baseline="0" dirty="0">
                <a:latin typeface="Phetsarath OT" panose="02000500000000020004" pitchFamily="2" charset="0"/>
                <a:cs typeface="Phetsarath OT" panose="02000500000000020004" pitchFamily="2" charset="0"/>
              </a:rPr>
              <a:t> </a:t>
            </a:r>
            <a:r>
              <a:rPr lang="en-US" sz="1400" b="0" i="0" u="none" strike="noStrike" baseline="0" dirty="0" err="1">
                <a:latin typeface="Phetsarath OT" panose="02000500000000020004" pitchFamily="2" charset="0"/>
                <a:cs typeface="Phetsarath OT" panose="02000500000000020004" pitchFamily="2" charset="0"/>
              </a:rPr>
              <a:t>ສຸກເສີນ</a:t>
            </a:r>
            <a:r>
              <a:rPr lang="en-US" sz="1400" b="0" i="0" u="none" strike="noStrike" baseline="0" dirty="0">
                <a:latin typeface="Phetsarath OT" panose="02000500000000020004" pitchFamily="2" charset="0"/>
                <a:cs typeface="Phetsarath OT" panose="02000500000000020004" pitchFamily="2" charset="0"/>
              </a:rPr>
              <a:t>, </a:t>
            </a:r>
            <a:r>
              <a:rPr lang="en-US" sz="1400" b="0" i="0" u="none" strike="noStrike" baseline="0" dirty="0" err="1">
                <a:latin typeface="Phetsarath OT" panose="02000500000000020004" pitchFamily="2" charset="0"/>
                <a:cs typeface="Phetsarath OT" panose="02000500000000020004" pitchFamily="2" charset="0"/>
              </a:rPr>
              <a:t>ລວມເຖິງການປ່ຽນແປງດິນຟ້າອາກາດ</a:t>
            </a:r>
            <a:r>
              <a:rPr lang="en-US" sz="1400" dirty="0">
                <a:latin typeface="Phetsarath OT" panose="02000500000000020004" pitchFamily="2" charset="0"/>
                <a:cs typeface="Phetsarath OT" panose="02000500000000020004" pitchFamily="2" charset="0"/>
              </a:rPr>
              <a:t> </a:t>
            </a:r>
            <a:r>
              <a:rPr lang="en-US" sz="1400" dirty="0" err="1">
                <a:latin typeface="Phetsarath OT" panose="02000500000000020004" pitchFamily="2" charset="0"/>
                <a:cs typeface="Phetsarath OT" panose="02000500000000020004" pitchFamily="2" charset="0"/>
              </a:rPr>
              <a:t>ແລະ</a:t>
            </a:r>
            <a:r>
              <a:rPr lang="en-US" sz="1400" dirty="0">
                <a:latin typeface="Phetsarath OT" panose="02000500000000020004" pitchFamily="2" charset="0"/>
                <a:cs typeface="Phetsarath OT" panose="02000500000000020004" pitchFamily="2" charset="0"/>
              </a:rPr>
              <a:t> </a:t>
            </a:r>
            <a:r>
              <a:rPr lang="en-US" sz="1400" dirty="0" err="1">
                <a:latin typeface="Phetsarath OT" panose="02000500000000020004" pitchFamily="2" charset="0"/>
                <a:cs typeface="Phetsarath OT" panose="02000500000000020004" pitchFamily="2" charset="0"/>
              </a:rPr>
              <a:t>ການລະມາດຂອງພະຍາດ</a:t>
            </a:r>
            <a:r>
              <a:rPr lang="en-US" sz="1400" dirty="0">
                <a:latin typeface="Phetsarath OT" panose="02000500000000020004" pitchFamily="2" charset="0"/>
                <a:cs typeface="Phetsarath OT" panose="02000500000000020004" pitchFamily="2" charset="0"/>
              </a:rPr>
              <a:t> </a:t>
            </a:r>
            <a:r>
              <a:rPr lang="en-US" sz="1400" dirty="0" err="1">
                <a:latin typeface="Phetsarath OT" panose="02000500000000020004" pitchFamily="2" charset="0"/>
                <a:cs typeface="Phetsarath OT" panose="02000500000000020004" pitchFamily="2" charset="0"/>
              </a:rPr>
              <a:t>ເຊັ່ນ</a:t>
            </a:r>
            <a:r>
              <a:rPr lang="en-US" sz="1400" dirty="0">
                <a:latin typeface="Phetsarath OT" panose="02000500000000020004" pitchFamily="2" charset="0"/>
                <a:cs typeface="Phetsarath OT" panose="02000500000000020004" pitchFamily="2" charset="0"/>
              </a:rPr>
              <a:t>: </a:t>
            </a:r>
            <a:r>
              <a:rPr lang="en-US" sz="1400" b="0" i="0" u="none" strike="noStrike" baseline="0" dirty="0">
                <a:latin typeface="AcuminPro-Regular"/>
              </a:rPr>
              <a:t>COVID-19. </a:t>
            </a:r>
          </a:p>
          <a:p>
            <a:pPr algn="just">
              <a:buFont typeface="Wingdings" panose="05000000000000000000" pitchFamily="2" charset="2"/>
              <a:buChar char="q"/>
            </a:pPr>
            <a:r>
              <a:rPr lang="en-US" sz="1800" b="0" i="0" u="none" strike="noStrike" baseline="0" dirty="0">
                <a:latin typeface="Phetsarath OT" panose="02000500000000020004" pitchFamily="2" charset="0"/>
                <a:cs typeface="Phetsarath OT" panose="02000500000000020004" pitchFamily="2" charset="0"/>
              </a:rPr>
              <a:t> </a:t>
            </a:r>
            <a:r>
              <a:rPr lang="en-US" sz="1800" b="0" i="0" u="none" strike="noStrike" baseline="0" dirty="0" err="1">
                <a:latin typeface="Phetsarath OT" panose="02000500000000020004" pitchFamily="2" charset="0"/>
                <a:cs typeface="Phetsarath OT" panose="02000500000000020004" pitchFamily="2" charset="0"/>
              </a:rPr>
              <a:t>ການສື່ສານເພື່ອການປ</a:t>
            </a:r>
            <a:r>
              <a:rPr lang="en-US" sz="1800" dirty="0" err="1">
                <a:latin typeface="Phetsarath OT" panose="02000500000000020004" pitchFamily="2" charset="0"/>
                <a:cs typeface="Phetsarath OT" panose="02000500000000020004" pitchFamily="2" charset="0"/>
              </a:rPr>
              <a:t>່ຽນແປງຄວາມຊິນເຄີຍທາງດ້ານພຶດຕິກຳຂອງສັງຄົມ</a:t>
            </a:r>
            <a:r>
              <a:rPr lang="en-US" sz="1800" b="0" i="0" u="none" strike="noStrike" baseline="0" dirty="0">
                <a:latin typeface="AcuminPro-Regular"/>
              </a:rPr>
              <a:t> (SBCC), </a:t>
            </a:r>
          </a:p>
          <a:p>
            <a:pPr lvl="1" algn="just">
              <a:buFont typeface="Wingdings" panose="05000000000000000000" pitchFamily="2" charset="2"/>
              <a:buChar char="q"/>
            </a:pPr>
            <a:r>
              <a:rPr lang="en-US" sz="1400" dirty="0" err="1">
                <a:latin typeface="Phetsarath OT" panose="02000500000000020004" pitchFamily="2" charset="0"/>
                <a:cs typeface="Phetsarath OT" panose="02000500000000020004" pitchFamily="2" charset="0"/>
              </a:rPr>
              <a:t>ຄວາມສະເໝີພາບຍິງ-ຊາຍ</a:t>
            </a:r>
            <a:r>
              <a:rPr lang="en-US" sz="1400" dirty="0">
                <a:latin typeface="Phetsarath OT" panose="02000500000000020004" pitchFamily="2" charset="0"/>
                <a:cs typeface="Phetsarath OT" panose="02000500000000020004" pitchFamily="2" charset="0"/>
              </a:rPr>
              <a:t> </a:t>
            </a:r>
            <a:r>
              <a:rPr lang="en-US" sz="1400" dirty="0" err="1">
                <a:latin typeface="Phetsarath OT" panose="02000500000000020004" pitchFamily="2" charset="0"/>
                <a:cs typeface="Phetsarath OT" panose="02000500000000020004" pitchFamily="2" charset="0"/>
              </a:rPr>
              <a:t>ແລະ</a:t>
            </a:r>
            <a:r>
              <a:rPr lang="en-US" sz="1400" dirty="0">
                <a:latin typeface="Phetsarath OT" panose="02000500000000020004" pitchFamily="2" charset="0"/>
                <a:cs typeface="Phetsarath OT" panose="02000500000000020004" pitchFamily="2" charset="0"/>
              </a:rPr>
              <a:t> </a:t>
            </a:r>
            <a:r>
              <a:rPr lang="en-US" sz="1400" dirty="0" err="1">
                <a:latin typeface="Phetsarath OT" panose="02000500000000020004" pitchFamily="2" charset="0"/>
                <a:cs typeface="Phetsarath OT" panose="02000500000000020004" pitchFamily="2" charset="0"/>
              </a:rPr>
              <a:t>ການແກ້ໄຂໂພຊະນາການ</a:t>
            </a:r>
            <a:r>
              <a:rPr lang="en-US" sz="1400" dirty="0">
                <a:latin typeface="Phetsarath OT" panose="02000500000000020004" pitchFamily="2" charset="0"/>
                <a:cs typeface="Phetsarath OT" panose="02000500000000020004" pitchFamily="2" charset="0"/>
              </a:rPr>
              <a:t> </a:t>
            </a:r>
            <a:r>
              <a:rPr lang="en-US" sz="1400" dirty="0" err="1">
                <a:latin typeface="Phetsarath OT" panose="02000500000000020004" pitchFamily="2" charset="0"/>
                <a:cs typeface="Phetsarath OT" panose="02000500000000020004" pitchFamily="2" charset="0"/>
              </a:rPr>
              <a:t>ສຳລັບ</a:t>
            </a:r>
            <a:r>
              <a:rPr lang="en-US" sz="1400" dirty="0">
                <a:latin typeface="Phetsarath OT" panose="02000500000000020004" pitchFamily="2" charset="0"/>
                <a:cs typeface="Phetsarath OT" panose="02000500000000020004" pitchFamily="2" charset="0"/>
              </a:rPr>
              <a:t> </a:t>
            </a:r>
            <a:r>
              <a:rPr lang="en-US" sz="1400" b="0" i="0" u="none" strike="noStrike" baseline="0" dirty="0">
                <a:latin typeface="Phetsarath OT" panose="02000500000000020004" pitchFamily="2" charset="0"/>
                <a:cs typeface="Phetsarath OT" panose="02000500000000020004" pitchFamily="2" charset="0"/>
              </a:rPr>
              <a:t>8.000 </a:t>
            </a:r>
            <a:r>
              <a:rPr lang="en-US" sz="1400" b="0" i="0" u="none" strike="noStrike" baseline="0" dirty="0" err="1">
                <a:latin typeface="Phetsarath OT" panose="02000500000000020004" pitchFamily="2" charset="0"/>
                <a:cs typeface="Phetsarath OT" panose="02000500000000020004" pitchFamily="2" charset="0"/>
              </a:rPr>
              <a:t>ວັນ</a:t>
            </a:r>
            <a:r>
              <a:rPr lang="en-US" sz="1400" b="0" i="0" u="none" strike="noStrike" baseline="0" dirty="0">
                <a:latin typeface="AcuminPro-Regular"/>
              </a:rPr>
              <a:t> (</a:t>
            </a:r>
            <a:r>
              <a:rPr lang="en-US" sz="1400" dirty="0" err="1">
                <a:latin typeface="AcuminPro-Regular"/>
              </a:rPr>
              <a:t>ເຖິງອາຍຸ</a:t>
            </a:r>
            <a:r>
              <a:rPr lang="en-US" sz="1400" dirty="0">
                <a:latin typeface="AcuminPro-Regular"/>
              </a:rPr>
              <a:t> </a:t>
            </a:r>
            <a:r>
              <a:rPr lang="en-US" sz="1400" b="0" i="0" u="none" strike="noStrike" baseline="0" dirty="0">
                <a:latin typeface="AcuminPro-Regular"/>
              </a:rPr>
              <a:t> 21 </a:t>
            </a:r>
            <a:r>
              <a:rPr lang="en-US" sz="1400" dirty="0" err="1">
                <a:latin typeface="AcuminPro-Regular"/>
              </a:rPr>
              <a:t>ປີ</a:t>
            </a:r>
            <a:r>
              <a:rPr lang="en-US" sz="1400" b="0" i="0" u="none" strike="noStrike" baseline="0" dirty="0">
                <a:latin typeface="AcuminPro-Regular"/>
              </a:rPr>
              <a:t>) </a:t>
            </a:r>
          </a:p>
          <a:p>
            <a:pPr lvl="1" algn="just">
              <a:buFont typeface="Wingdings" panose="05000000000000000000" pitchFamily="2" charset="2"/>
              <a:buChar char="q"/>
            </a:pPr>
            <a:r>
              <a:rPr lang="en-US" sz="1400" b="0" i="0" u="none" strike="noStrike" baseline="0" dirty="0" err="1">
                <a:latin typeface="Phetsarath OT" panose="02000500000000020004" pitchFamily="2" charset="0"/>
                <a:cs typeface="Phetsarath OT" panose="02000500000000020004" pitchFamily="2" charset="0"/>
              </a:rPr>
              <a:t>ຜ່ານວົງຈອນຊີວິດ</a:t>
            </a:r>
            <a:r>
              <a:rPr lang="en-US" sz="1400" b="0" i="0" u="none" strike="noStrike" baseline="0" dirty="0">
                <a:latin typeface="Phetsarath OT" panose="02000500000000020004" pitchFamily="2" charset="0"/>
                <a:cs typeface="Phetsarath OT" panose="02000500000000020004" pitchFamily="2" charset="0"/>
              </a:rPr>
              <a:t> </a:t>
            </a:r>
            <a:r>
              <a:rPr lang="en-US" sz="1400" b="0" i="0" u="none" strike="noStrike" baseline="0" dirty="0" err="1">
                <a:latin typeface="Phetsarath OT" panose="02000500000000020004" pitchFamily="2" charset="0"/>
                <a:cs typeface="Phetsarath OT" panose="02000500000000020004" pitchFamily="2" charset="0"/>
              </a:rPr>
              <a:t>ແມ່ນພາກສ່ວນຍຸດທະສາດທີ່ເປັນໃຈກາງ</a:t>
            </a:r>
            <a:endParaRPr lang="en-US" sz="1400" b="0" i="0" u="none" strike="noStrike" baseline="0" dirty="0">
              <a:latin typeface="Phetsarath OT" panose="02000500000000020004" pitchFamily="2" charset="0"/>
              <a:cs typeface="Phetsarath OT" panose="02000500000000020004" pitchFamily="2" charset="0"/>
            </a:endParaRPr>
          </a:p>
          <a:p>
            <a:pPr lvl="1" algn="just">
              <a:buFont typeface="Wingdings" panose="05000000000000000000" pitchFamily="2" charset="2"/>
              <a:buChar char="q"/>
            </a:pPr>
            <a:r>
              <a:rPr lang="en-US" sz="1400" b="0" i="0" u="none" strike="noStrike" baseline="0" dirty="0">
                <a:latin typeface="Phetsarath OT" panose="02000500000000020004" pitchFamily="2" charset="0"/>
                <a:cs typeface="Phetsarath OT" panose="02000500000000020004" pitchFamily="2" charset="0"/>
              </a:rPr>
              <a:t>NPAN </a:t>
            </a:r>
            <a:r>
              <a:rPr lang="en-US" sz="1400" dirty="0" err="1">
                <a:latin typeface="Phetsarath OT" panose="02000500000000020004" pitchFamily="2" charset="0"/>
                <a:cs typeface="Phetsarath OT" panose="02000500000000020004" pitchFamily="2" charset="0"/>
              </a:rPr>
              <a:t>ເນັ້ນການເຮັດວຽກຮ່ວມກັນຂອງຫລາຍຂະແໜງການເພື່ອໂຊະນາການ</a:t>
            </a:r>
            <a:endParaRPr lang="en-US" sz="1400" b="0" i="0" u="none" strike="noStrike" baseline="0" dirty="0">
              <a:latin typeface="Phetsarath OT" panose="02000500000000020004" pitchFamily="2" charset="0"/>
              <a:cs typeface="Phetsarath OT" panose="02000500000000020004" pitchFamily="2" charset="0"/>
            </a:endParaRPr>
          </a:p>
          <a:p>
            <a:pPr algn="l">
              <a:lnSpc>
                <a:spcPct val="100000"/>
              </a:lnSpc>
            </a:pPr>
            <a:r>
              <a:rPr lang="en-US" sz="1800" b="0" i="0" u="none" strike="noStrike" baseline="0" dirty="0">
                <a:latin typeface="Phetsarath OT" panose="02000500000000020004" pitchFamily="2" charset="0"/>
                <a:cs typeface="Phetsarath OT" panose="02000500000000020004" pitchFamily="2" charset="0"/>
              </a:rPr>
              <a:t> NPAN </a:t>
            </a:r>
            <a:r>
              <a:rPr lang="en-US" sz="1800" b="0" i="0" u="none" strike="noStrike" baseline="0" dirty="0" err="1">
                <a:latin typeface="Phetsarath OT" panose="02000500000000020004" pitchFamily="2" charset="0"/>
                <a:cs typeface="Phetsarath OT" panose="02000500000000020004" pitchFamily="2" charset="0"/>
              </a:rPr>
              <a:t>ໄດ້ມີການປັບປຸງ</a:t>
            </a:r>
            <a:r>
              <a:rPr lang="en-US" sz="1800" b="0" i="0" u="none" strike="noStrike" baseline="0" dirty="0">
                <a:latin typeface="Phetsarath OT" panose="02000500000000020004" pitchFamily="2" charset="0"/>
                <a:cs typeface="Phetsarath OT" panose="02000500000000020004" pitchFamily="2" charset="0"/>
              </a:rPr>
              <a:t> </a:t>
            </a:r>
            <a:r>
              <a:rPr lang="en-US" sz="1800" b="0" i="0" u="none" strike="noStrike" baseline="0" dirty="0" err="1">
                <a:latin typeface="Phetsarath OT" panose="02000500000000020004" pitchFamily="2" charset="0"/>
                <a:cs typeface="Phetsarath OT" panose="02000500000000020004" pitchFamily="2" charset="0"/>
              </a:rPr>
              <a:t>ແລະອະທິບາຍຢ່າງຊັດເຈນກ່ຽວກັບກອບແນວຄວາມຄິດ</a:t>
            </a:r>
            <a:r>
              <a:rPr lang="en-US" sz="1800" b="0" i="0" u="none" strike="noStrike" baseline="0" dirty="0">
                <a:latin typeface="Phetsarath OT" panose="02000500000000020004" pitchFamily="2" charset="0"/>
                <a:cs typeface="Phetsarath OT" panose="02000500000000020004" pitchFamily="2" charset="0"/>
              </a:rPr>
              <a:t>, </a:t>
            </a:r>
            <a:r>
              <a:rPr lang="en-US" sz="1800" b="0" i="0" u="none" strike="noStrike" baseline="0" dirty="0" err="1">
                <a:latin typeface="Phetsarath OT" panose="02000500000000020004" pitchFamily="2" charset="0"/>
                <a:cs typeface="Phetsarath OT" panose="02000500000000020004" pitchFamily="2" charset="0"/>
              </a:rPr>
              <a:t>ຍຸດສາດຂອງແຜນວຽກ</a:t>
            </a:r>
            <a:r>
              <a:rPr lang="en-US" sz="1800" b="0" i="0" u="none" strike="noStrike" baseline="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ທີ່ເຂົ້າໃຈງ່າຍ</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ແລະ</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ສັ້ນ</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ມີ</a:t>
            </a:r>
            <a:r>
              <a:rPr lang="en-US" sz="1800" dirty="0">
                <a:latin typeface="Phetsarath OT" panose="02000500000000020004" pitchFamily="2" charset="0"/>
                <a:cs typeface="Phetsarath OT" panose="02000500000000020004" pitchFamily="2" charset="0"/>
              </a:rPr>
              <a:t> 8 </a:t>
            </a:r>
            <a:r>
              <a:rPr lang="en-US" sz="1800" dirty="0" err="1">
                <a:latin typeface="Phetsarath OT" panose="02000500000000020004" pitchFamily="2" charset="0"/>
                <a:cs typeface="Phetsarath OT" panose="02000500000000020004" pitchFamily="2" charset="0"/>
              </a:rPr>
              <a:t>ຕົວຊີ້ບອກ</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ສຳລັບເປົ້າໝາຍລວມ</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ມີ</a:t>
            </a:r>
            <a:r>
              <a:rPr lang="en-US" sz="1800" dirty="0">
                <a:latin typeface="Phetsarath OT" panose="02000500000000020004" pitchFamily="2" charset="0"/>
                <a:cs typeface="Phetsarath OT" panose="02000500000000020004" pitchFamily="2" charset="0"/>
              </a:rPr>
              <a:t> 13 </a:t>
            </a:r>
            <a:r>
              <a:rPr lang="en-US" sz="1800" dirty="0" err="1">
                <a:latin typeface="Phetsarath OT" panose="02000500000000020004" pitchFamily="2" charset="0"/>
                <a:cs typeface="Phetsarath OT" panose="02000500000000020004" pitchFamily="2" charset="0"/>
              </a:rPr>
              <a:t>ເປົ້າໝາຍຍຸດທະສາດ</a:t>
            </a:r>
            <a:r>
              <a:rPr lang="en-US" sz="1800" dirty="0">
                <a:latin typeface="Phetsarath OT" panose="02000500000000020004" pitchFamily="2" charset="0"/>
                <a:cs typeface="Phetsarath OT" panose="02000500000000020004" pitchFamily="2" charset="0"/>
              </a:rPr>
              <a:t>, 22 </a:t>
            </a:r>
            <a:r>
              <a:rPr lang="en-US" sz="1800" dirty="0" err="1">
                <a:latin typeface="Phetsarath OT" panose="02000500000000020004" pitchFamily="2" charset="0"/>
                <a:cs typeface="Phetsarath OT" panose="02000500000000020004" pitchFamily="2" charset="0"/>
              </a:rPr>
              <a:t>ກຸ່ມກິດຈະກຳ</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ແລະ</a:t>
            </a:r>
            <a:r>
              <a:rPr lang="en-US" sz="1800" dirty="0">
                <a:latin typeface="Phetsarath OT" panose="02000500000000020004" pitchFamily="2" charset="0"/>
                <a:cs typeface="Phetsarath OT" panose="02000500000000020004" pitchFamily="2" charset="0"/>
              </a:rPr>
              <a:t> 36 </a:t>
            </a:r>
            <a:r>
              <a:rPr lang="en-US" sz="1800" dirty="0" err="1">
                <a:latin typeface="Phetsarath OT" panose="02000500000000020004" pitchFamily="2" charset="0"/>
                <a:cs typeface="Phetsarath OT" panose="02000500000000020004" pitchFamily="2" charset="0"/>
              </a:rPr>
              <a:t>ຕົວຊີ້ບອກສຳລັບຜົນໄດ້ຮັບ</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ແລະ</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ຜົນສຳເລັດ</a:t>
            </a:r>
            <a:r>
              <a:rPr lang="en-US" sz="1800" dirty="0">
                <a:latin typeface="Phetsarath OT" panose="02000500000000020004" pitchFamily="2" charset="0"/>
                <a:cs typeface="Phetsarath OT" panose="02000500000000020004" pitchFamily="2" charset="0"/>
              </a:rPr>
              <a:t>.​</a:t>
            </a:r>
            <a:endParaRPr lang="en-US" sz="1800" b="0" i="0" u="none" strike="noStrike" baseline="0" dirty="0">
              <a:latin typeface="Phetsarath OT" panose="02000500000000020004" pitchFamily="2" charset="0"/>
              <a:cs typeface="Phetsarath OT" panose="02000500000000020004" pitchFamily="2" charset="0"/>
            </a:endParaRPr>
          </a:p>
        </p:txBody>
      </p:sp>
    </p:spTree>
    <p:extLst>
      <p:ext uri="{BB962C8B-B14F-4D97-AF65-F5344CB8AC3E}">
        <p14:creationId xmlns:p14="http://schemas.microsoft.com/office/powerpoint/2010/main" val="1183386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D5D7EBF-916F-65A7-CFA6-6BF0E89FC70B}"/>
              </a:ext>
            </a:extLst>
          </p:cNvPr>
          <p:cNvSpPr>
            <a:spLocks noGrp="1"/>
          </p:cNvSpPr>
          <p:nvPr>
            <p:ph type="title"/>
          </p:nvPr>
        </p:nvSpPr>
        <p:spPr>
          <a:xfrm>
            <a:off x="890975" y="687624"/>
            <a:ext cx="3435074" cy="2027227"/>
          </a:xfrm>
        </p:spPr>
        <p:txBody>
          <a:bodyPr anchor="t">
            <a:normAutofit/>
          </a:bodyPr>
          <a:lstStyle/>
          <a:p>
            <a:r>
              <a:rPr lang="en-US" b="1" dirty="0" err="1">
                <a:solidFill>
                  <a:srgbClr val="FFFFFF"/>
                </a:solidFill>
                <a:latin typeface="Phetsarath OT" panose="02000500000000020004" pitchFamily="2" charset="0"/>
                <a:cs typeface="Phetsarath OT" panose="02000500000000020004" pitchFamily="2" charset="0"/>
              </a:rPr>
              <a:t>ສິ່ງທ້າທາຍຂອງການຂາດໂພຊະນາການ</a:t>
            </a:r>
            <a:r>
              <a:rPr lang="en-US" b="1" dirty="0">
                <a:solidFill>
                  <a:srgbClr val="FFFFFF"/>
                </a:solidFill>
                <a:latin typeface="Phetsarath OT" panose="02000500000000020004" pitchFamily="2" charset="0"/>
                <a:cs typeface="Phetsarath OT" panose="02000500000000020004" pitchFamily="2" charset="0"/>
              </a:rPr>
              <a:t> </a:t>
            </a:r>
          </a:p>
        </p:txBody>
      </p:sp>
      <p:graphicFrame>
        <p:nvGraphicFramePr>
          <p:cNvPr id="12" name="Content Placeholder 2">
            <a:extLst>
              <a:ext uri="{FF2B5EF4-FFF2-40B4-BE49-F238E27FC236}">
                <a16:creationId xmlns:a16="http://schemas.microsoft.com/office/drawing/2014/main" id="{10ADF5DD-1A87-DBF9-20FB-C3326A456920}"/>
              </a:ext>
            </a:extLst>
          </p:cNvPr>
          <p:cNvGraphicFramePr>
            <a:graphicFrameLocks noGrp="1"/>
          </p:cNvGraphicFramePr>
          <p:nvPr>
            <p:ph idx="1"/>
            <p:extLst>
              <p:ext uri="{D42A27DB-BD31-4B8C-83A1-F6EECF244321}">
                <p14:modId xmlns:p14="http://schemas.microsoft.com/office/powerpoint/2010/main" val="2916258908"/>
              </p:ext>
            </p:extLst>
          </p:nvPr>
        </p:nvGraphicFramePr>
        <p:xfrm>
          <a:off x="5620684" y="233083"/>
          <a:ext cx="6284445" cy="6418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1146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3" name="Rectangle 1052">
            <a:extLst>
              <a:ext uri="{FF2B5EF4-FFF2-40B4-BE49-F238E27FC236}">
                <a16:creationId xmlns:a16="http://schemas.microsoft.com/office/drawing/2014/main" id="{00577199-D9FE-4544-88A4-9B6F9A98B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Rectangle 1054">
            <a:extLst>
              <a:ext uri="{FF2B5EF4-FFF2-40B4-BE49-F238E27FC236}">
                <a16:creationId xmlns:a16="http://schemas.microsoft.com/office/drawing/2014/main" id="{35AC97AC-0DB0-471A-A425-3671446F6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1296A4-13F5-49AC-B277-F2F30DE059E7}"/>
              </a:ext>
            </a:extLst>
          </p:cNvPr>
          <p:cNvSpPr>
            <a:spLocks noGrp="1"/>
          </p:cNvSpPr>
          <p:nvPr>
            <p:ph type="title"/>
          </p:nvPr>
        </p:nvSpPr>
        <p:spPr>
          <a:xfrm>
            <a:off x="4385355" y="217075"/>
            <a:ext cx="7171258" cy="907945"/>
          </a:xfrm>
        </p:spPr>
        <p:txBody>
          <a:bodyPr anchor="b">
            <a:normAutofit/>
          </a:bodyPr>
          <a:lstStyle/>
          <a:p>
            <a:r>
              <a:rPr lang="en-US" sz="3600" dirty="0" err="1">
                <a:solidFill>
                  <a:srgbClr val="FFFFFF"/>
                </a:solidFill>
                <a:latin typeface="Phetsarath OT" panose="02000500000000020004" pitchFamily="2" charset="0"/>
                <a:cs typeface="Phetsarath OT" panose="02000500000000020004" pitchFamily="2" charset="0"/>
              </a:rPr>
              <a:t>ສະພາບວຽກງານໂພຊະນາການໃນ</a:t>
            </a:r>
            <a:r>
              <a:rPr lang="en-US" sz="3600" dirty="0">
                <a:solidFill>
                  <a:srgbClr val="FFFFFF"/>
                </a:solidFill>
                <a:latin typeface="Phetsarath OT" panose="02000500000000020004" pitchFamily="2" charset="0"/>
                <a:cs typeface="Phetsarath OT" panose="02000500000000020004" pitchFamily="2" charset="0"/>
              </a:rPr>
              <a:t> </a:t>
            </a:r>
            <a:r>
              <a:rPr lang="en-US" sz="3600" dirty="0" err="1">
                <a:solidFill>
                  <a:srgbClr val="FFFFFF"/>
                </a:solidFill>
                <a:latin typeface="Phetsarath OT" panose="02000500000000020004" pitchFamily="2" charset="0"/>
                <a:cs typeface="Phetsarath OT" panose="02000500000000020004" pitchFamily="2" charset="0"/>
              </a:rPr>
              <a:t>ສປປ</a:t>
            </a:r>
            <a:r>
              <a:rPr lang="en-US" sz="3600" dirty="0">
                <a:solidFill>
                  <a:srgbClr val="FFFFFF"/>
                </a:solidFill>
                <a:latin typeface="Phetsarath OT" panose="02000500000000020004" pitchFamily="2" charset="0"/>
                <a:cs typeface="Phetsarath OT" panose="02000500000000020004" pitchFamily="2" charset="0"/>
              </a:rPr>
              <a:t> </a:t>
            </a:r>
            <a:r>
              <a:rPr lang="en-US" sz="3600" dirty="0" err="1">
                <a:solidFill>
                  <a:srgbClr val="FFFFFF"/>
                </a:solidFill>
                <a:latin typeface="Phetsarath OT" panose="02000500000000020004" pitchFamily="2" charset="0"/>
                <a:cs typeface="Phetsarath OT" panose="02000500000000020004" pitchFamily="2" charset="0"/>
              </a:rPr>
              <a:t>ລາວ</a:t>
            </a:r>
            <a:r>
              <a:rPr lang="en-US" sz="3600" dirty="0">
                <a:solidFill>
                  <a:srgbClr val="FFFFFF"/>
                </a:solidFill>
                <a:latin typeface="Phetsarath OT" panose="02000500000000020004" pitchFamily="2" charset="0"/>
                <a:cs typeface="Phetsarath OT" panose="02000500000000020004" pitchFamily="2" charset="0"/>
              </a:rPr>
              <a:t> </a:t>
            </a:r>
          </a:p>
        </p:txBody>
      </p:sp>
      <p:pic>
        <p:nvPicPr>
          <p:cNvPr id="1028" name="Picture 4" descr="A group of children look at a mother holding an infant, Lao PDR">
            <a:extLst>
              <a:ext uri="{FF2B5EF4-FFF2-40B4-BE49-F238E27FC236}">
                <a16:creationId xmlns:a16="http://schemas.microsoft.com/office/drawing/2014/main" id="{71304919-5A82-F7AA-A90F-C33166430B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91" r="17789" b="1"/>
          <a:stretch/>
        </p:blipFill>
        <p:spPr bwMode="auto">
          <a:xfrm>
            <a:off x="20" y="10"/>
            <a:ext cx="4042788" cy="4188930"/>
          </a:xfrm>
          <a:custGeom>
            <a:avLst/>
            <a:gdLst/>
            <a:ahLst/>
            <a:cxnLst/>
            <a:rect l="l" t="t" r="r" b="b"/>
            <a:pathLst>
              <a:path w="4042808" h="4188940">
                <a:moveTo>
                  <a:pt x="0" y="0"/>
                </a:moveTo>
                <a:lnTo>
                  <a:pt x="4021321" y="0"/>
                </a:lnTo>
                <a:lnTo>
                  <a:pt x="4022667" y="11419"/>
                </a:lnTo>
                <a:cubicBezTo>
                  <a:pt x="4037617" y="95184"/>
                  <a:pt x="4035083" y="180091"/>
                  <a:pt x="4039137" y="264364"/>
                </a:cubicBezTo>
                <a:cubicBezTo>
                  <a:pt x="4043952" y="367421"/>
                  <a:pt x="4037871" y="470858"/>
                  <a:pt x="4035590" y="574168"/>
                </a:cubicBezTo>
                <a:cubicBezTo>
                  <a:pt x="4033816" y="662121"/>
                  <a:pt x="4025074" y="749948"/>
                  <a:pt x="4027735" y="838028"/>
                </a:cubicBezTo>
                <a:cubicBezTo>
                  <a:pt x="4027925" y="841074"/>
                  <a:pt x="4027925" y="844120"/>
                  <a:pt x="4027735" y="847166"/>
                </a:cubicBezTo>
                <a:cubicBezTo>
                  <a:pt x="4019626" y="944003"/>
                  <a:pt x="4019626" y="1041348"/>
                  <a:pt x="4027735" y="1138186"/>
                </a:cubicBezTo>
                <a:cubicBezTo>
                  <a:pt x="4030307" y="1178494"/>
                  <a:pt x="4029585" y="1218943"/>
                  <a:pt x="4025581" y="1259137"/>
                </a:cubicBezTo>
                <a:cubicBezTo>
                  <a:pt x="4021780" y="1310285"/>
                  <a:pt x="4009617" y="1362194"/>
                  <a:pt x="4018359" y="1412960"/>
                </a:cubicBezTo>
                <a:cubicBezTo>
                  <a:pt x="4024048" y="1454780"/>
                  <a:pt x="4027177" y="1496916"/>
                  <a:pt x="4027735" y="1539116"/>
                </a:cubicBezTo>
                <a:cubicBezTo>
                  <a:pt x="4032169" y="1633542"/>
                  <a:pt x="4027988" y="1728475"/>
                  <a:pt x="4026341" y="1823155"/>
                </a:cubicBezTo>
                <a:cubicBezTo>
                  <a:pt x="4024567" y="1933446"/>
                  <a:pt x="4027355" y="2043737"/>
                  <a:pt x="4018486" y="2154154"/>
                </a:cubicBezTo>
                <a:cubicBezTo>
                  <a:pt x="4013608" y="2243351"/>
                  <a:pt x="4013608" y="2332751"/>
                  <a:pt x="4018486" y="2421948"/>
                </a:cubicBezTo>
                <a:cubicBezTo>
                  <a:pt x="4020893" y="2503683"/>
                  <a:pt x="4033183" y="2584656"/>
                  <a:pt x="4031156" y="2667279"/>
                </a:cubicBezTo>
                <a:cubicBezTo>
                  <a:pt x="4028748" y="2763608"/>
                  <a:pt x="4017346" y="2859684"/>
                  <a:pt x="4020893" y="2956268"/>
                </a:cubicBezTo>
                <a:cubicBezTo>
                  <a:pt x="4022540" y="3002339"/>
                  <a:pt x="4022667" y="3048410"/>
                  <a:pt x="4023554" y="3094480"/>
                </a:cubicBezTo>
                <a:cubicBezTo>
                  <a:pt x="4024694" y="3149943"/>
                  <a:pt x="4034703" y="3205278"/>
                  <a:pt x="4029128" y="3260614"/>
                </a:cubicBezTo>
                <a:cubicBezTo>
                  <a:pt x="4019880" y="3352883"/>
                  <a:pt x="3995934" y="3443628"/>
                  <a:pt x="4010884" y="3538181"/>
                </a:cubicBezTo>
                <a:cubicBezTo>
                  <a:pt x="4019119" y="3590217"/>
                  <a:pt x="4028368" y="3642380"/>
                  <a:pt x="4033183" y="3694923"/>
                </a:cubicBezTo>
                <a:cubicBezTo>
                  <a:pt x="4037364" y="3741882"/>
                  <a:pt x="4047879" y="3789603"/>
                  <a:pt x="4039897" y="3836308"/>
                </a:cubicBezTo>
                <a:cubicBezTo>
                  <a:pt x="4033056" y="3876287"/>
                  <a:pt x="4036603" y="3916266"/>
                  <a:pt x="4031282" y="3956245"/>
                </a:cubicBezTo>
                <a:cubicBezTo>
                  <a:pt x="4024314" y="4008661"/>
                  <a:pt x="4020640" y="4061966"/>
                  <a:pt x="4015319" y="4114764"/>
                </a:cubicBezTo>
                <a:lnTo>
                  <a:pt x="4012644" y="4158593"/>
                </a:lnTo>
                <a:lnTo>
                  <a:pt x="3985220" y="4159157"/>
                </a:lnTo>
                <a:cubicBezTo>
                  <a:pt x="3740115" y="4173914"/>
                  <a:pt x="3494738" y="4167253"/>
                  <a:pt x="3249632" y="4170518"/>
                </a:cubicBezTo>
                <a:cubicBezTo>
                  <a:pt x="2921739" y="4174959"/>
                  <a:pt x="2594117" y="4163597"/>
                  <a:pt x="2266360" y="4162553"/>
                </a:cubicBezTo>
                <a:cubicBezTo>
                  <a:pt x="2199180" y="4162292"/>
                  <a:pt x="2131728" y="4165687"/>
                  <a:pt x="2064820" y="4170910"/>
                </a:cubicBezTo>
                <a:cubicBezTo>
                  <a:pt x="1972125" y="4177963"/>
                  <a:pt x="1880651" y="4169082"/>
                  <a:pt x="1788771" y="4160724"/>
                </a:cubicBezTo>
                <a:cubicBezTo>
                  <a:pt x="1678025" y="4150669"/>
                  <a:pt x="1567551" y="4159549"/>
                  <a:pt x="1457485" y="4171172"/>
                </a:cubicBezTo>
                <a:cubicBezTo>
                  <a:pt x="1268526" y="4190748"/>
                  <a:pt x="1078142" y="4194156"/>
                  <a:pt x="888558" y="4181358"/>
                </a:cubicBezTo>
                <a:cubicBezTo>
                  <a:pt x="679145" y="4167645"/>
                  <a:pt x="469870" y="4170127"/>
                  <a:pt x="260458" y="4171172"/>
                </a:cubicBezTo>
                <a:lnTo>
                  <a:pt x="0" y="4170529"/>
                </a:lnTo>
                <a:close/>
              </a:path>
            </a:pathLst>
          </a:custGeom>
          <a:noFill/>
          <a:extLst>
            <a:ext uri="{909E8E84-426E-40DD-AFC4-6F175D3DCCD1}">
              <a14:hiddenFill xmlns:a14="http://schemas.microsoft.com/office/drawing/2010/main">
                <a:solidFill>
                  <a:srgbClr val="FFFFFF"/>
                </a:solidFill>
              </a14:hiddenFill>
            </a:ext>
          </a:extLst>
        </p:spPr>
      </p:pic>
      <p:sp>
        <p:nvSpPr>
          <p:cNvPr id="1065" name="sketch line">
            <a:extLst>
              <a:ext uri="{FF2B5EF4-FFF2-40B4-BE49-F238E27FC236}">
                <a16:creationId xmlns:a16="http://schemas.microsoft.com/office/drawing/2014/main" id="{55AD70A5-3112-41F8-9B90-BDD3ADD8A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ao Officials Say Rate of Child Stunting From Malnutrition Has Dropped  Significantly — Radio Free Asia">
            <a:extLst>
              <a:ext uri="{FF2B5EF4-FFF2-40B4-BE49-F238E27FC236}">
                <a16:creationId xmlns:a16="http://schemas.microsoft.com/office/drawing/2014/main" id="{3106A7EC-B920-DD65-C4E4-29CA48F2EA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112" r="-3" b="-3"/>
          <a:stretch/>
        </p:blipFill>
        <p:spPr bwMode="auto">
          <a:xfrm>
            <a:off x="20" y="4267200"/>
            <a:ext cx="4052533" cy="2590800"/>
          </a:xfrm>
          <a:custGeom>
            <a:avLst/>
            <a:gdLst/>
            <a:ahLst/>
            <a:cxnLst/>
            <a:rect l="l" t="t" r="r" b="b"/>
            <a:pathLst>
              <a:path w="4052553" h="2496312">
                <a:moveTo>
                  <a:pt x="327729" y="0"/>
                </a:moveTo>
                <a:lnTo>
                  <a:pt x="345817" y="0"/>
                </a:lnTo>
                <a:lnTo>
                  <a:pt x="572607" y="13207"/>
                </a:lnTo>
                <a:cubicBezTo>
                  <a:pt x="681087" y="20899"/>
                  <a:pt x="790054" y="19672"/>
                  <a:pt x="898329" y="9551"/>
                </a:cubicBezTo>
                <a:cubicBezTo>
                  <a:pt x="1097019" y="-6252"/>
                  <a:pt x="1295302" y="6417"/>
                  <a:pt x="1493586" y="17125"/>
                </a:cubicBezTo>
                <a:cubicBezTo>
                  <a:pt x="1685626" y="27572"/>
                  <a:pt x="1877530" y="19867"/>
                  <a:pt x="2069570" y="12946"/>
                </a:cubicBezTo>
                <a:lnTo>
                  <a:pt x="2333068" y="0"/>
                </a:lnTo>
                <a:lnTo>
                  <a:pt x="2641088" y="0"/>
                </a:lnTo>
                <a:lnTo>
                  <a:pt x="2879227" y="12375"/>
                </a:lnTo>
                <a:cubicBezTo>
                  <a:pt x="2959435" y="14007"/>
                  <a:pt x="3039698" y="13109"/>
                  <a:pt x="3119887" y="9681"/>
                </a:cubicBezTo>
                <a:cubicBezTo>
                  <a:pt x="3248764" y="1153"/>
                  <a:pt x="3378034" y="-336"/>
                  <a:pt x="3507088" y="5241"/>
                </a:cubicBezTo>
                <a:cubicBezTo>
                  <a:pt x="3627333" y="11901"/>
                  <a:pt x="3747579" y="18692"/>
                  <a:pt x="3868232" y="14774"/>
                </a:cubicBezTo>
                <a:cubicBezTo>
                  <a:pt x="3916275" y="13207"/>
                  <a:pt x="3963641" y="11248"/>
                  <a:pt x="4011278" y="8636"/>
                </a:cubicBezTo>
                <a:lnTo>
                  <a:pt x="4035470" y="7710"/>
                </a:lnTo>
                <a:lnTo>
                  <a:pt x="4036842" y="62785"/>
                </a:lnTo>
                <a:cubicBezTo>
                  <a:pt x="4035021" y="119072"/>
                  <a:pt x="4027862" y="175265"/>
                  <a:pt x="4022034" y="231425"/>
                </a:cubicBezTo>
                <a:cubicBezTo>
                  <a:pt x="4016332" y="285999"/>
                  <a:pt x="4007970" y="343746"/>
                  <a:pt x="4020640" y="393752"/>
                </a:cubicBezTo>
                <a:cubicBezTo>
                  <a:pt x="4043952" y="482466"/>
                  <a:pt x="4025708" y="566739"/>
                  <a:pt x="4015572" y="651900"/>
                </a:cubicBezTo>
                <a:cubicBezTo>
                  <a:pt x="4003346" y="735208"/>
                  <a:pt x="4005107" y="819963"/>
                  <a:pt x="4020767" y="902688"/>
                </a:cubicBezTo>
                <a:cubicBezTo>
                  <a:pt x="4033183" y="961069"/>
                  <a:pt x="4033183" y="1020466"/>
                  <a:pt x="4034703" y="1079228"/>
                </a:cubicBezTo>
                <a:cubicBezTo>
                  <a:pt x="4035590" y="1116035"/>
                  <a:pt x="4022034" y="1153475"/>
                  <a:pt x="4013038" y="1190154"/>
                </a:cubicBezTo>
                <a:cubicBezTo>
                  <a:pt x="3996948" y="1256405"/>
                  <a:pt x="3991120" y="1323670"/>
                  <a:pt x="4013038" y="1388271"/>
                </a:cubicBezTo>
                <a:cubicBezTo>
                  <a:pt x="4043572" y="1477747"/>
                  <a:pt x="4061056" y="1567223"/>
                  <a:pt x="4048386" y="1661904"/>
                </a:cubicBezTo>
                <a:cubicBezTo>
                  <a:pt x="4041038" y="1720285"/>
                  <a:pt x="4039391" y="1779936"/>
                  <a:pt x="4028368" y="1837556"/>
                </a:cubicBezTo>
                <a:cubicBezTo>
                  <a:pt x="4010251" y="1933125"/>
                  <a:pt x="4016712" y="2028058"/>
                  <a:pt x="4031156" y="2122230"/>
                </a:cubicBezTo>
                <a:cubicBezTo>
                  <a:pt x="4041304" y="2200919"/>
                  <a:pt x="4042406" y="2280508"/>
                  <a:pt x="4034450" y="2359437"/>
                </a:cubicBezTo>
                <a:lnTo>
                  <a:pt x="4024990" y="2496312"/>
                </a:lnTo>
                <a:lnTo>
                  <a:pt x="0" y="2496312"/>
                </a:lnTo>
                <a:lnTo>
                  <a:pt x="0" y="7059"/>
                </a:lnTo>
                <a:lnTo>
                  <a:pt x="111169" y="3283"/>
                </a:lnTo>
                <a:close/>
              </a:path>
            </a:pathLst>
          </a:custGeom>
          <a:noFill/>
          <a:extLst>
            <a:ext uri="{909E8E84-426E-40DD-AFC4-6F175D3DCCD1}">
              <a14:hiddenFill xmlns:a14="http://schemas.microsoft.com/office/drawing/2010/main">
                <a:solidFill>
                  <a:srgbClr val="FFFFFF"/>
                </a:solidFill>
              </a14:hiddenFill>
            </a:ext>
          </a:extLst>
        </p:spPr>
      </p:pic>
      <p:sp>
        <p:nvSpPr>
          <p:cNvPr id="1041" name="Content Placeholder 1029">
            <a:extLst>
              <a:ext uri="{FF2B5EF4-FFF2-40B4-BE49-F238E27FC236}">
                <a16:creationId xmlns:a16="http://schemas.microsoft.com/office/drawing/2014/main" id="{E00742B9-7E8F-1F13-F138-49DD04D5D876}"/>
              </a:ext>
            </a:extLst>
          </p:cNvPr>
          <p:cNvSpPr>
            <a:spLocks noGrp="1"/>
          </p:cNvSpPr>
          <p:nvPr>
            <p:ph idx="1"/>
          </p:nvPr>
        </p:nvSpPr>
        <p:spPr>
          <a:xfrm>
            <a:off x="4654295" y="1125020"/>
            <a:ext cx="7171259" cy="5635376"/>
          </a:xfrm>
          <a:solidFill>
            <a:schemeClr val="accent2"/>
          </a:solidFill>
        </p:spPr>
        <p:txBody>
          <a:bodyPr>
            <a:normAutofit/>
          </a:bodyPr>
          <a:lstStyle/>
          <a:p>
            <a:pPr>
              <a:lnSpc>
                <a:spcPct val="100000"/>
              </a:lnSpc>
            </a:pPr>
            <a:endParaRPr lang="en-US" sz="1400" b="0" i="0" dirty="0">
              <a:solidFill>
                <a:srgbClr val="FFFFFF"/>
              </a:solidFill>
              <a:effectLst/>
              <a:latin typeface="Google Sans"/>
            </a:endParaRPr>
          </a:p>
          <a:p>
            <a:pPr algn="just">
              <a:lnSpc>
                <a:spcPct val="100000"/>
              </a:lnSpc>
              <a:buFont typeface="Wingdings" panose="05000000000000000000" pitchFamily="2" charset="2"/>
              <a:buChar char="v"/>
            </a:pPr>
            <a:r>
              <a:rPr lang="en-US" sz="1800" dirty="0" err="1">
                <a:solidFill>
                  <a:srgbClr val="FFFFFF"/>
                </a:solidFill>
                <a:latin typeface="Phetsarath OT" panose="02000500000000020004" pitchFamily="2" charset="0"/>
                <a:cs typeface="Phetsarath OT" panose="02000500000000020004" pitchFamily="2" charset="0"/>
              </a:rPr>
              <a:t>ພາວະເຕ້ຍຂອງເດັກເປັນໄພຄຸຄາມທີ່</a:t>
            </a:r>
            <a:r>
              <a:rPr lang="en-US" sz="1800" b="0" dirty="0" err="1">
                <a:solidFill>
                  <a:srgbClr val="FFFFFF"/>
                </a:solidFill>
                <a:effectLst/>
                <a:latin typeface="Phetsarath OT" panose="02000500000000020004" pitchFamily="2" charset="0"/>
                <a:cs typeface="Phetsarath OT" panose="02000500000000020004" pitchFamily="2" charset="0"/>
              </a:rPr>
              <a:t>ງຽບ</a:t>
            </a:r>
            <a:r>
              <a:rPr lang="en-US" sz="1800" b="0" dirty="0">
                <a:solidFill>
                  <a:srgbClr val="FFFFFF"/>
                </a:solidFill>
                <a:effectLst/>
                <a:latin typeface="Phetsarath OT" panose="02000500000000020004" pitchFamily="2" charset="0"/>
                <a:cs typeface="Phetsarath OT" panose="02000500000000020004" pitchFamily="2" charset="0"/>
              </a:rPr>
              <a:t> </a:t>
            </a:r>
            <a:r>
              <a:rPr lang="en-US" sz="1800" b="0" dirty="0" err="1">
                <a:solidFill>
                  <a:srgbClr val="FFFFFF"/>
                </a:solidFill>
                <a:effectLst/>
                <a:latin typeface="Phetsarath OT" panose="02000500000000020004" pitchFamily="2" charset="0"/>
                <a:cs typeface="Phetsarath OT" panose="02000500000000020004" pitchFamily="2" charset="0"/>
              </a:rPr>
              <a:t>ແລະເກີດຂຶ້ນກັບເດັກນ້ອຍຈຳນວນຫລາຍໃນທົ່ວປະເທດ</a:t>
            </a:r>
            <a:r>
              <a:rPr lang="en-US" sz="1800" b="0" dirty="0">
                <a:solidFill>
                  <a:srgbClr val="FFFFFF"/>
                </a:solidFill>
                <a:effectLst/>
                <a:latin typeface="Phetsarath OT" panose="02000500000000020004" pitchFamily="2" charset="0"/>
                <a:cs typeface="Phetsarath OT" panose="02000500000000020004" pitchFamily="2" charset="0"/>
              </a:rPr>
              <a:t>, </a:t>
            </a:r>
            <a:r>
              <a:rPr lang="en-US" sz="1800" b="0" dirty="0" err="1">
                <a:solidFill>
                  <a:srgbClr val="FFFFFF"/>
                </a:solidFill>
                <a:effectLst/>
                <a:latin typeface="Phetsarath OT" panose="02000500000000020004" pitchFamily="2" charset="0"/>
                <a:cs typeface="Phetsarath OT" panose="02000500000000020004" pitchFamily="2" charset="0"/>
              </a:rPr>
              <a:t>ເຊິ່ງສົ່ງຜົນກະທົບໃນເດັກນ້ອຍທີມີອາຍຸ</a:t>
            </a:r>
            <a:r>
              <a:rPr lang="en-US" sz="1800" dirty="0" err="1">
                <a:solidFill>
                  <a:srgbClr val="FFFFFF"/>
                </a:solidFill>
                <a:latin typeface="Phetsarath OT" panose="02000500000000020004" pitchFamily="2" charset="0"/>
                <a:cs typeface="Phetsarath OT" panose="02000500000000020004" pitchFamily="2" charset="0"/>
              </a:rPr>
              <a:t>ຕໍ່າກວ່າ</a:t>
            </a:r>
            <a:r>
              <a:rPr lang="en-US" sz="1800" dirty="0">
                <a:solidFill>
                  <a:srgbClr val="FFFFFF"/>
                </a:solidFill>
                <a:latin typeface="Phetsarath OT" panose="02000500000000020004" pitchFamily="2" charset="0"/>
                <a:cs typeface="Phetsarath OT" panose="02000500000000020004" pitchFamily="2" charset="0"/>
              </a:rPr>
              <a:t> 5ປີ, </a:t>
            </a:r>
            <a:r>
              <a:rPr lang="en-US" sz="1800" dirty="0" err="1">
                <a:solidFill>
                  <a:srgbClr val="FFFFFF"/>
                </a:solidFill>
                <a:latin typeface="Phetsarath OT" panose="02000500000000020004" pitchFamily="2" charset="0"/>
                <a:cs typeface="Phetsarath OT" panose="02000500000000020004" pitchFamily="2" charset="0"/>
              </a:rPr>
              <a:t>ຕາມຂໍ້ມູນ</a:t>
            </a:r>
            <a:r>
              <a:rPr lang="en-US" sz="1800" dirty="0">
                <a:solidFill>
                  <a:srgbClr val="FFFFFF"/>
                </a:solidFill>
                <a:latin typeface="Phetsarath OT" panose="02000500000000020004" pitchFamily="2" charset="0"/>
                <a:cs typeface="Phetsarath OT" panose="02000500000000020004" pitchFamily="2" charset="0"/>
              </a:rPr>
              <a:t> </a:t>
            </a:r>
            <a:r>
              <a:rPr lang="en-US" sz="1800" b="0" dirty="0">
                <a:solidFill>
                  <a:srgbClr val="FFFFFF"/>
                </a:solidFill>
                <a:effectLst/>
                <a:latin typeface="Phetsarath OT" panose="02000500000000020004" pitchFamily="2" charset="0"/>
                <a:cs typeface="Phetsarath OT" panose="02000500000000020004" pitchFamily="2" charset="0"/>
              </a:rPr>
              <a:t>LSIS II.</a:t>
            </a:r>
          </a:p>
          <a:p>
            <a:pPr algn="just">
              <a:lnSpc>
                <a:spcPct val="100000"/>
              </a:lnSpc>
              <a:buFont typeface="Wingdings" panose="05000000000000000000" pitchFamily="2" charset="2"/>
              <a:buChar char="v"/>
            </a:pPr>
            <a:r>
              <a:rPr lang="en-US" sz="1800" dirty="0" err="1">
                <a:solidFill>
                  <a:srgbClr val="FFFFFF"/>
                </a:solidFill>
                <a:latin typeface="Phetsarath OT" panose="02000500000000020004" pitchFamily="2" charset="0"/>
                <a:cs typeface="Phetsarath OT" panose="02000500000000020004" pitchFamily="2" charset="0"/>
              </a:rPr>
              <a:t>ລະດັບພາວະຂາດໂພຊະນາການ</a:t>
            </a:r>
            <a:r>
              <a:rPr lang="en-US" sz="1800" dirty="0">
                <a:solidFill>
                  <a:srgbClr val="FFFFFF"/>
                </a:solidFill>
                <a:latin typeface="Phetsarath OT" panose="02000500000000020004" pitchFamily="2" charset="0"/>
                <a:cs typeface="Phetsarath OT" panose="02000500000000020004" pitchFamily="2" charset="0"/>
              </a:rPr>
              <a:t> (</a:t>
            </a:r>
            <a:r>
              <a:rPr lang="en-US" sz="1800" dirty="0" err="1">
                <a:solidFill>
                  <a:srgbClr val="FFFFFF"/>
                </a:solidFill>
                <a:latin typeface="Phetsarath OT" panose="02000500000000020004" pitchFamily="2" charset="0"/>
                <a:cs typeface="Phetsarath OT" panose="02000500000000020004" pitchFamily="2" charset="0"/>
              </a:rPr>
              <a:t>ພາວະເຕ້ຍ</a:t>
            </a:r>
            <a:r>
              <a:rPr lang="en-US" sz="1800" dirty="0">
                <a:solidFill>
                  <a:srgbClr val="FFFFFF"/>
                </a:solidFill>
                <a:latin typeface="Phetsarath OT" panose="02000500000000020004" pitchFamily="2" charset="0"/>
                <a:cs typeface="Phetsarath OT" panose="02000500000000020004" pitchFamily="2" charset="0"/>
              </a:rPr>
              <a:t>) </a:t>
            </a:r>
            <a:r>
              <a:rPr lang="en-US" sz="1800" dirty="0" err="1">
                <a:solidFill>
                  <a:srgbClr val="FFFFFF"/>
                </a:solidFill>
                <a:latin typeface="Phetsarath OT" panose="02000500000000020004" pitchFamily="2" charset="0"/>
                <a:cs typeface="Phetsarath OT" panose="02000500000000020004" pitchFamily="2" charset="0"/>
              </a:rPr>
              <a:t>ຍັງສູງ</a:t>
            </a:r>
            <a:r>
              <a:rPr lang="en-US" sz="1800" dirty="0">
                <a:solidFill>
                  <a:srgbClr val="FFFFFF"/>
                </a:solidFill>
                <a:latin typeface="Phetsarath OT" panose="02000500000000020004" pitchFamily="2" charset="0"/>
                <a:cs typeface="Phetsarath OT" panose="02000500000000020004" pitchFamily="2" charset="0"/>
              </a:rPr>
              <a:t> (33% </a:t>
            </a:r>
            <a:r>
              <a:rPr lang="en-US" sz="1800" dirty="0" err="1">
                <a:solidFill>
                  <a:srgbClr val="FFFFFF"/>
                </a:solidFill>
                <a:latin typeface="Phetsarath OT" panose="02000500000000020004" pitchFamily="2" charset="0"/>
                <a:cs typeface="Phetsarath OT" panose="02000500000000020004" pitchFamily="2" charset="0"/>
              </a:rPr>
              <a:t>ຂອງເດັກອານຸຕໍ່າກວ່າ</a:t>
            </a:r>
            <a:r>
              <a:rPr lang="en-US" sz="1800" dirty="0">
                <a:solidFill>
                  <a:srgbClr val="FFFFFF"/>
                </a:solidFill>
                <a:latin typeface="Phetsarath OT" panose="02000500000000020004" pitchFamily="2" charset="0"/>
                <a:cs typeface="Phetsarath OT" panose="02000500000000020004" pitchFamily="2" charset="0"/>
              </a:rPr>
              <a:t> 5ປີ),  21% </a:t>
            </a:r>
            <a:r>
              <a:rPr lang="en-US" sz="1800" b="0" i="0" dirty="0">
                <a:solidFill>
                  <a:srgbClr val="FFFFFF"/>
                </a:solidFill>
                <a:effectLst/>
                <a:latin typeface="Phetsarath OT" panose="02000500000000020004" pitchFamily="2" charset="0"/>
                <a:cs typeface="Phetsarath OT" panose="02000500000000020004" pitchFamily="2" charset="0"/>
              </a:rPr>
              <a:t> </a:t>
            </a:r>
            <a:r>
              <a:rPr lang="en-US" sz="1800" dirty="0" err="1">
                <a:solidFill>
                  <a:srgbClr val="FFFFFF"/>
                </a:solidFill>
                <a:latin typeface="Phetsarath OT" panose="02000500000000020004" pitchFamily="2" charset="0"/>
                <a:cs typeface="Phetsarath OT" panose="02000500000000020004" pitchFamily="2" charset="0"/>
              </a:rPr>
              <a:t>ນໍ້າໜັກບໍ່ເຖິງເກນ</a:t>
            </a:r>
            <a:r>
              <a:rPr lang="en-US" sz="1800" b="0" i="0" dirty="0">
                <a:solidFill>
                  <a:srgbClr val="FFFFFF"/>
                </a:solidFill>
                <a:effectLst/>
                <a:latin typeface="Phetsarath OT" panose="02000500000000020004" pitchFamily="2" charset="0"/>
                <a:cs typeface="Phetsarath OT" panose="02000500000000020004" pitchFamily="2" charset="0"/>
              </a:rPr>
              <a:t>, </a:t>
            </a:r>
            <a:r>
              <a:rPr lang="en-US" sz="1800" b="0" i="0" dirty="0" err="1">
                <a:solidFill>
                  <a:srgbClr val="FFFFFF"/>
                </a:solidFill>
                <a:effectLst/>
                <a:latin typeface="Phetsarath OT" panose="02000500000000020004" pitchFamily="2" charset="0"/>
                <a:cs typeface="Phetsarath OT" panose="02000500000000020004" pitchFamily="2" charset="0"/>
              </a:rPr>
              <a:t>ແລະ</a:t>
            </a:r>
            <a:r>
              <a:rPr lang="en-US" sz="1800" b="0" i="0" dirty="0">
                <a:solidFill>
                  <a:srgbClr val="FFFFFF"/>
                </a:solidFill>
                <a:effectLst/>
                <a:latin typeface="Phetsarath OT" panose="02000500000000020004" pitchFamily="2" charset="0"/>
                <a:cs typeface="Phetsarath OT" panose="02000500000000020004" pitchFamily="2" charset="0"/>
              </a:rPr>
              <a:t> 9% </a:t>
            </a:r>
            <a:r>
              <a:rPr lang="en-US" sz="1800" dirty="0" err="1">
                <a:solidFill>
                  <a:srgbClr val="FFFFFF"/>
                </a:solidFill>
                <a:latin typeface="Phetsarath OT" panose="02000500000000020004" pitchFamily="2" charset="0"/>
                <a:cs typeface="Phetsarath OT" panose="02000500000000020004" pitchFamily="2" charset="0"/>
              </a:rPr>
              <a:t>ຂາດສານອາຫານກະທັນຫັນ</a:t>
            </a:r>
            <a:endParaRPr lang="en-US" sz="1800" b="0" i="0" dirty="0">
              <a:solidFill>
                <a:srgbClr val="FFFFFF"/>
              </a:solidFill>
              <a:effectLst/>
              <a:latin typeface="Phetsarath OT" panose="02000500000000020004" pitchFamily="2" charset="0"/>
              <a:cs typeface="Phetsarath OT" panose="02000500000000020004" pitchFamily="2" charset="0"/>
            </a:endParaRPr>
          </a:p>
          <a:p>
            <a:pPr algn="just">
              <a:lnSpc>
                <a:spcPct val="100000"/>
              </a:lnSpc>
              <a:buFont typeface="Wingdings" panose="05000000000000000000" pitchFamily="2" charset="2"/>
              <a:buChar char="v"/>
            </a:pPr>
            <a:r>
              <a:rPr lang="en-US" sz="1800" dirty="0" err="1">
                <a:solidFill>
                  <a:srgbClr val="FFFFFF"/>
                </a:solidFill>
                <a:latin typeface="Phetsarath OT" panose="02000500000000020004" pitchFamily="2" charset="0"/>
                <a:cs typeface="Phetsarath OT" panose="02000500000000020004" pitchFamily="2" charset="0"/>
              </a:rPr>
              <a:t>ແຜນງານໂພຊະນາການ</a:t>
            </a:r>
            <a:r>
              <a:rPr lang="en-US" sz="1800" dirty="0">
                <a:solidFill>
                  <a:srgbClr val="FFFFFF"/>
                </a:solidFill>
                <a:latin typeface="Phetsarath OT" panose="02000500000000020004" pitchFamily="2" charset="0"/>
                <a:cs typeface="Phetsarath OT" panose="02000500000000020004" pitchFamily="2" charset="0"/>
              </a:rPr>
              <a:t> </a:t>
            </a:r>
            <a:r>
              <a:rPr lang="en-US" sz="1800" dirty="0" err="1">
                <a:solidFill>
                  <a:srgbClr val="FFFFFF"/>
                </a:solidFill>
                <a:latin typeface="Phetsarath OT" panose="02000500000000020004" pitchFamily="2" charset="0"/>
                <a:cs typeface="Phetsarath OT" panose="02000500000000020004" pitchFamily="2" charset="0"/>
              </a:rPr>
              <a:t>ໃນລາວ</a:t>
            </a:r>
            <a:r>
              <a:rPr lang="en-US" sz="1800" dirty="0">
                <a:solidFill>
                  <a:srgbClr val="FFFFFF"/>
                </a:solidFill>
                <a:latin typeface="Phetsarath OT" panose="02000500000000020004" pitchFamily="2" charset="0"/>
                <a:cs typeface="Phetsarath OT" panose="02000500000000020004" pitchFamily="2" charset="0"/>
              </a:rPr>
              <a:t> </a:t>
            </a:r>
            <a:r>
              <a:rPr lang="en-US" sz="1800" dirty="0" err="1">
                <a:solidFill>
                  <a:srgbClr val="FFFFFF"/>
                </a:solidFill>
                <a:latin typeface="Phetsarath OT" panose="02000500000000020004" pitchFamily="2" charset="0"/>
                <a:cs typeface="Phetsarath OT" panose="02000500000000020004" pitchFamily="2" charset="0"/>
              </a:rPr>
              <a:t>ດຳເນີນການໃນລະດັບສູນກາງ</a:t>
            </a:r>
            <a:r>
              <a:rPr lang="en-US" sz="1800" dirty="0">
                <a:solidFill>
                  <a:srgbClr val="FFFFFF"/>
                </a:solidFill>
                <a:latin typeface="Phetsarath OT" panose="02000500000000020004" pitchFamily="2" charset="0"/>
                <a:cs typeface="Phetsarath OT" panose="02000500000000020004" pitchFamily="2" charset="0"/>
              </a:rPr>
              <a:t> </a:t>
            </a:r>
            <a:r>
              <a:rPr lang="en-US" sz="1800" dirty="0" err="1">
                <a:solidFill>
                  <a:srgbClr val="FFFFFF"/>
                </a:solidFill>
                <a:latin typeface="Phetsarath OT" panose="02000500000000020004" pitchFamily="2" charset="0"/>
                <a:cs typeface="Phetsarath OT" panose="02000500000000020004" pitchFamily="2" charset="0"/>
              </a:rPr>
              <a:t>ແລະທ້ອງຖິ່ນ</a:t>
            </a:r>
            <a:r>
              <a:rPr lang="en-US" sz="1800" dirty="0">
                <a:solidFill>
                  <a:srgbClr val="FFFFFF"/>
                </a:solidFill>
                <a:latin typeface="Phetsarath OT" panose="02000500000000020004" pitchFamily="2" charset="0"/>
                <a:cs typeface="Phetsarath OT" panose="02000500000000020004" pitchFamily="2" charset="0"/>
              </a:rPr>
              <a:t> </a:t>
            </a:r>
            <a:r>
              <a:rPr lang="en-US" sz="1800" dirty="0" err="1">
                <a:solidFill>
                  <a:srgbClr val="FFFFFF"/>
                </a:solidFill>
                <a:latin typeface="Phetsarath OT" panose="02000500000000020004" pitchFamily="2" charset="0"/>
                <a:cs typeface="Phetsarath OT" panose="02000500000000020004" pitchFamily="2" charset="0"/>
              </a:rPr>
              <a:t>ເພື່ອຮັບປະກັນໄດ້ວ່າ</a:t>
            </a:r>
            <a:r>
              <a:rPr lang="en-US" sz="1800" dirty="0">
                <a:solidFill>
                  <a:srgbClr val="FFFFFF"/>
                </a:solidFill>
                <a:latin typeface="Phetsarath OT" panose="02000500000000020004" pitchFamily="2" charset="0"/>
                <a:cs typeface="Phetsarath OT" panose="02000500000000020004" pitchFamily="2" charset="0"/>
              </a:rPr>
              <a:t> </a:t>
            </a:r>
            <a:r>
              <a:rPr lang="en-US" sz="1800" dirty="0" err="1">
                <a:solidFill>
                  <a:srgbClr val="FFFFFF"/>
                </a:solidFill>
                <a:latin typeface="Phetsarath OT" panose="02000500000000020004" pitchFamily="2" charset="0"/>
                <a:cs typeface="Phetsarath OT" panose="02000500000000020004" pitchFamily="2" charset="0"/>
              </a:rPr>
              <a:t>ມີນະໂຍບາຍທີ່ມີປະສິດທິແລະມີຜົນກະທົບສູງໃນການປັບປຸງໂພຊະນາການຂອງແມ</a:t>
            </a:r>
            <a:r>
              <a:rPr lang="en-US" sz="1800" dirty="0">
                <a:solidFill>
                  <a:srgbClr val="FFFFFF"/>
                </a:solidFill>
                <a:latin typeface="Phetsarath OT" panose="02000500000000020004" pitchFamily="2" charset="0"/>
                <a:cs typeface="Phetsarath OT" panose="02000500000000020004" pitchFamily="2" charset="0"/>
              </a:rPr>
              <a:t>່ </a:t>
            </a:r>
            <a:r>
              <a:rPr lang="en-US" sz="1800" dirty="0" err="1">
                <a:solidFill>
                  <a:srgbClr val="FFFFFF"/>
                </a:solidFill>
                <a:latin typeface="Phetsarath OT" panose="02000500000000020004" pitchFamily="2" charset="0"/>
                <a:cs typeface="Phetsarath OT" panose="02000500000000020004" pitchFamily="2" charset="0"/>
              </a:rPr>
              <a:t>ແລະເດັກ</a:t>
            </a:r>
            <a:r>
              <a:rPr lang="en-US" sz="1800" dirty="0">
                <a:solidFill>
                  <a:srgbClr val="FFFFFF"/>
                </a:solidFill>
                <a:latin typeface="Phetsarath OT" panose="02000500000000020004" pitchFamily="2" charset="0"/>
                <a:cs typeface="Phetsarath OT" panose="02000500000000020004" pitchFamily="2" charset="0"/>
              </a:rPr>
              <a:t>, </a:t>
            </a:r>
            <a:r>
              <a:rPr lang="en-US" sz="1800" dirty="0" err="1">
                <a:solidFill>
                  <a:srgbClr val="FFFFFF"/>
                </a:solidFill>
                <a:latin typeface="Phetsarath OT" panose="02000500000000020004" pitchFamily="2" charset="0"/>
                <a:cs typeface="Phetsarath OT" panose="02000500000000020004" pitchFamily="2" charset="0"/>
              </a:rPr>
              <a:t>ຊ່ວຍໃຫ້ເດັກມີສຸຂະພາບທີ່ດີຂຶ້ນ</a:t>
            </a:r>
            <a:r>
              <a:rPr lang="en-US" sz="1800" dirty="0">
                <a:solidFill>
                  <a:srgbClr val="FFFFFF"/>
                </a:solidFill>
                <a:latin typeface="Phetsarath OT" panose="02000500000000020004" pitchFamily="2" charset="0"/>
                <a:cs typeface="Phetsarath OT" panose="02000500000000020004" pitchFamily="2" charset="0"/>
              </a:rPr>
              <a:t>, </a:t>
            </a:r>
            <a:r>
              <a:rPr lang="en-US" sz="1800" dirty="0" err="1">
                <a:solidFill>
                  <a:srgbClr val="FFFFFF"/>
                </a:solidFill>
                <a:latin typeface="Phetsarath OT" panose="02000500000000020004" pitchFamily="2" charset="0"/>
                <a:cs typeface="Phetsarath OT" panose="02000500000000020004" pitchFamily="2" charset="0"/>
              </a:rPr>
              <a:t>ໂດຍສະເພາະເດັກອ່ອນ</a:t>
            </a:r>
            <a:r>
              <a:rPr lang="en-US" sz="1800" dirty="0">
                <a:solidFill>
                  <a:srgbClr val="FFFFFF"/>
                </a:solidFill>
                <a:latin typeface="Phetsarath OT" panose="02000500000000020004" pitchFamily="2" charset="0"/>
                <a:cs typeface="Phetsarath OT" panose="02000500000000020004" pitchFamily="2" charset="0"/>
              </a:rPr>
              <a:t> </a:t>
            </a:r>
            <a:r>
              <a:rPr lang="en-US" sz="1800" dirty="0" err="1">
                <a:solidFill>
                  <a:srgbClr val="FFFFFF"/>
                </a:solidFill>
                <a:latin typeface="Phetsarath OT" panose="02000500000000020004" pitchFamily="2" charset="0"/>
                <a:cs typeface="Phetsarath OT" panose="02000500000000020004" pitchFamily="2" charset="0"/>
              </a:rPr>
              <a:t>ແລະດ້ອຍໂອກາດທີ່ສຸດ</a:t>
            </a:r>
            <a:endParaRPr lang="en-US" sz="1800" b="0" i="0" dirty="0">
              <a:solidFill>
                <a:srgbClr val="FFFFFF"/>
              </a:solidFill>
              <a:effectLst/>
              <a:latin typeface="Phetsarath OT" panose="02000500000000020004" pitchFamily="2" charset="0"/>
              <a:cs typeface="Phetsarath OT" panose="02000500000000020004" pitchFamily="2" charset="0"/>
            </a:endParaRPr>
          </a:p>
          <a:p>
            <a:pPr algn="just">
              <a:lnSpc>
                <a:spcPct val="100000"/>
              </a:lnSpc>
              <a:buFont typeface="Wingdings" panose="05000000000000000000" pitchFamily="2" charset="2"/>
              <a:buChar char="v"/>
            </a:pPr>
            <a:r>
              <a:rPr lang="en-US" sz="1800" dirty="0" err="1">
                <a:solidFill>
                  <a:srgbClr val="FFFFFF"/>
                </a:solidFill>
                <a:latin typeface="Phetsarath OT" panose="02000500000000020004" pitchFamily="2" charset="0"/>
                <a:cs typeface="Phetsarath OT" panose="02000500000000020004" pitchFamily="2" charset="0"/>
              </a:rPr>
              <a:t>ໃນປີ</a:t>
            </a:r>
            <a:r>
              <a:rPr lang="en-US" sz="1800" dirty="0">
                <a:solidFill>
                  <a:srgbClr val="FFFFFF"/>
                </a:solidFill>
                <a:latin typeface="Phetsarath OT" panose="02000500000000020004" pitchFamily="2" charset="0"/>
                <a:cs typeface="Phetsarath OT" panose="02000500000000020004" pitchFamily="2" charset="0"/>
              </a:rPr>
              <a:t> 2015, </a:t>
            </a:r>
            <a:r>
              <a:rPr lang="en-US" sz="1800" dirty="0" err="1">
                <a:solidFill>
                  <a:srgbClr val="FFFFFF"/>
                </a:solidFill>
                <a:latin typeface="Phetsarath OT" panose="02000500000000020004" pitchFamily="2" charset="0"/>
                <a:cs typeface="Phetsarath OT" panose="02000500000000020004" pitchFamily="2" charset="0"/>
              </a:rPr>
              <a:t>MoH</a:t>
            </a:r>
            <a:r>
              <a:rPr lang="en-US" sz="1800" dirty="0">
                <a:solidFill>
                  <a:srgbClr val="FFFFFF"/>
                </a:solidFill>
                <a:latin typeface="Phetsarath OT" panose="02000500000000020004" pitchFamily="2" charset="0"/>
                <a:cs typeface="Phetsarath OT" panose="02000500000000020004" pitchFamily="2" charset="0"/>
              </a:rPr>
              <a:t> </a:t>
            </a:r>
            <a:r>
              <a:rPr lang="en-US" sz="1800" dirty="0" err="1">
                <a:solidFill>
                  <a:srgbClr val="FFFFFF"/>
                </a:solidFill>
                <a:latin typeface="Phetsarath OT" panose="02000500000000020004" pitchFamily="2" charset="0"/>
                <a:cs typeface="Phetsarath OT" panose="02000500000000020004" pitchFamily="2" charset="0"/>
              </a:rPr>
              <a:t>ໄດ້ປັບປຸງແຜນຍຸດທະສາດແຫ່ງຊາດ</a:t>
            </a:r>
            <a:r>
              <a:rPr lang="en-US" sz="1800" dirty="0">
                <a:solidFill>
                  <a:srgbClr val="FFFFFF"/>
                </a:solidFill>
                <a:latin typeface="Phetsarath OT" panose="02000500000000020004" pitchFamily="2" charset="0"/>
                <a:cs typeface="Phetsarath OT" panose="02000500000000020004" pitchFamily="2" charset="0"/>
              </a:rPr>
              <a:t> </a:t>
            </a:r>
            <a:r>
              <a:rPr lang="en-US" sz="1800" dirty="0" err="1">
                <a:solidFill>
                  <a:srgbClr val="FFFFFF"/>
                </a:solidFill>
                <a:latin typeface="Phetsarath OT" panose="02000500000000020004" pitchFamily="2" charset="0"/>
                <a:cs typeface="Phetsarath OT" panose="02000500000000020004" pitchFamily="2" charset="0"/>
              </a:rPr>
              <a:t>ແລະ</a:t>
            </a:r>
            <a:r>
              <a:rPr lang="en-US" sz="1800" dirty="0">
                <a:solidFill>
                  <a:srgbClr val="FFFFFF"/>
                </a:solidFill>
                <a:latin typeface="Phetsarath OT" panose="02000500000000020004" pitchFamily="2" charset="0"/>
                <a:cs typeface="Phetsarath OT" panose="02000500000000020004" pitchFamily="2" charset="0"/>
              </a:rPr>
              <a:t> </a:t>
            </a:r>
            <a:r>
              <a:rPr lang="en-US" sz="1800" dirty="0" err="1">
                <a:solidFill>
                  <a:srgbClr val="FFFFFF"/>
                </a:solidFill>
                <a:latin typeface="Phetsarath OT" panose="02000500000000020004" pitchFamily="2" charset="0"/>
                <a:cs typeface="Phetsarath OT" panose="02000500000000020004" pitchFamily="2" charset="0"/>
              </a:rPr>
              <a:t>ແຜນປະຕິບັດງານດ້ານໂພຊະນາການທີ່ແນ້ໃສ່ການແກ້ໄຂສຸຂະພາບຂອງແມ</a:t>
            </a:r>
            <a:r>
              <a:rPr lang="en-US" sz="1800" dirty="0">
                <a:solidFill>
                  <a:srgbClr val="FFFFFF"/>
                </a:solidFill>
                <a:latin typeface="Phetsarath OT" panose="02000500000000020004" pitchFamily="2" charset="0"/>
                <a:cs typeface="Phetsarath OT" panose="02000500000000020004" pitchFamily="2" charset="0"/>
              </a:rPr>
              <a:t>່, </a:t>
            </a:r>
            <a:r>
              <a:rPr lang="en-US" sz="1800" dirty="0" err="1">
                <a:solidFill>
                  <a:srgbClr val="FFFFFF"/>
                </a:solidFill>
                <a:latin typeface="Phetsarath OT" panose="02000500000000020004" pitchFamily="2" charset="0"/>
                <a:cs typeface="Phetsarath OT" panose="02000500000000020004" pitchFamily="2" charset="0"/>
              </a:rPr>
              <a:t>ເດັກອ່ອນ</a:t>
            </a:r>
            <a:r>
              <a:rPr lang="en-US" sz="1800" dirty="0">
                <a:solidFill>
                  <a:srgbClr val="FFFFFF"/>
                </a:solidFill>
                <a:latin typeface="Phetsarath OT" panose="02000500000000020004" pitchFamily="2" charset="0"/>
                <a:cs typeface="Phetsarath OT" panose="02000500000000020004" pitchFamily="2" charset="0"/>
              </a:rPr>
              <a:t> </a:t>
            </a:r>
            <a:r>
              <a:rPr lang="en-US" sz="1800" dirty="0" err="1">
                <a:solidFill>
                  <a:srgbClr val="FFFFFF"/>
                </a:solidFill>
                <a:latin typeface="Phetsarath OT" panose="02000500000000020004" pitchFamily="2" charset="0"/>
                <a:cs typeface="Phetsarath OT" panose="02000500000000020004" pitchFamily="2" charset="0"/>
              </a:rPr>
              <a:t>ແລະເດັກເກີດໃໝ</a:t>
            </a:r>
            <a:r>
              <a:rPr lang="en-US" sz="1800" dirty="0">
                <a:solidFill>
                  <a:srgbClr val="FFFFFF"/>
                </a:solidFill>
                <a:latin typeface="Phetsarath OT" panose="02000500000000020004" pitchFamily="2" charset="0"/>
                <a:cs typeface="Phetsarath OT" panose="02000500000000020004" pitchFamily="2" charset="0"/>
              </a:rPr>
              <a:t>່ ເຊິ່ງລວມເອົາບັນດາຂໍ້ສະເໜີແນະຂອງສາກົນໃນການຫລຸດຜ່ອນການຂາດໂພຊະການທຸກຮູບແບບ</a:t>
            </a:r>
            <a:endParaRPr lang="en-US" sz="1800" b="0" i="0" dirty="0">
              <a:solidFill>
                <a:srgbClr val="FFFFFF"/>
              </a:solidFill>
              <a:effectLst/>
              <a:latin typeface="Phetsarath OT" panose="02000500000000020004" pitchFamily="2" charset="0"/>
              <a:cs typeface="Phetsarath OT" panose="02000500000000020004" pitchFamily="2" charset="0"/>
            </a:endParaRPr>
          </a:p>
          <a:p>
            <a:pPr algn="just">
              <a:lnSpc>
                <a:spcPct val="100000"/>
              </a:lnSpc>
              <a:buFont typeface="Wingdings" panose="05000000000000000000" pitchFamily="2" charset="2"/>
              <a:buChar char="v"/>
            </a:pPr>
            <a:r>
              <a:rPr lang="en-US" sz="1800" b="0" i="0" dirty="0" err="1">
                <a:solidFill>
                  <a:srgbClr val="FFFFFF"/>
                </a:solidFill>
                <a:effectLst/>
                <a:latin typeface="Phetsarath OT" panose="02000500000000020004" pitchFamily="2" charset="0"/>
                <a:cs typeface="Phetsarath OT" panose="02000500000000020004" pitchFamily="2" charset="0"/>
              </a:rPr>
              <a:t>ນອກຈາກ</a:t>
            </a:r>
            <a:r>
              <a:rPr lang="en-US" sz="1800" dirty="0" err="1">
                <a:solidFill>
                  <a:srgbClr val="FFFFFF"/>
                </a:solidFill>
                <a:latin typeface="Phetsarath OT" panose="02000500000000020004" pitchFamily="2" charset="0"/>
                <a:cs typeface="Phetsarath OT" panose="02000500000000020004" pitchFamily="2" charset="0"/>
              </a:rPr>
              <a:t>ນັ້ນ</a:t>
            </a:r>
            <a:r>
              <a:rPr lang="en-US" sz="1800" dirty="0">
                <a:solidFill>
                  <a:srgbClr val="FFFFFF"/>
                </a:solidFill>
                <a:latin typeface="Phetsarath OT" panose="02000500000000020004" pitchFamily="2" charset="0"/>
                <a:cs typeface="Phetsarath OT" panose="02000500000000020004" pitchFamily="2" charset="0"/>
              </a:rPr>
              <a:t>, ເປົ້າໝາຍຂອງການແລກປ່ຽນຂໍ້ມູນ-ຂ່າວສານດ້ານໂພຊະນາການແຫ່ງຊາດໄດ້ຖືກນຳສະເໜີໃນປີ 2018, </a:t>
            </a:r>
            <a:r>
              <a:rPr lang="en-US" sz="1800" dirty="0" err="1">
                <a:solidFill>
                  <a:srgbClr val="FFFFFF"/>
                </a:solidFill>
                <a:latin typeface="Phetsarath OT" panose="02000500000000020004" pitchFamily="2" charset="0"/>
                <a:cs typeface="Phetsarath OT" panose="02000500000000020004" pitchFamily="2" charset="0"/>
              </a:rPr>
              <a:t>ມັນແມ່ນການສ້າງຄວາມອາດສາມາດຂອງປະເທດໃນການຈັດການ</a:t>
            </a:r>
            <a:r>
              <a:rPr lang="en-US" sz="1800" dirty="0">
                <a:solidFill>
                  <a:srgbClr val="FFFFFF"/>
                </a:solidFill>
                <a:latin typeface="Phetsarath OT" panose="02000500000000020004" pitchFamily="2" charset="0"/>
                <a:cs typeface="Phetsarath OT" panose="02000500000000020004" pitchFamily="2" charset="0"/>
              </a:rPr>
              <a:t> </a:t>
            </a:r>
            <a:r>
              <a:rPr lang="en-US" sz="1800" dirty="0" err="1">
                <a:solidFill>
                  <a:srgbClr val="FFFFFF"/>
                </a:solidFill>
                <a:latin typeface="Phetsarath OT" panose="02000500000000020004" pitchFamily="2" charset="0"/>
                <a:cs typeface="Phetsarath OT" panose="02000500000000020004" pitchFamily="2" charset="0"/>
              </a:rPr>
              <a:t>ແລະ</a:t>
            </a:r>
            <a:r>
              <a:rPr lang="en-US" sz="1800" dirty="0">
                <a:solidFill>
                  <a:srgbClr val="FFFFFF"/>
                </a:solidFill>
                <a:latin typeface="Phetsarath OT" panose="02000500000000020004" pitchFamily="2" charset="0"/>
                <a:cs typeface="Phetsarath OT" panose="02000500000000020004" pitchFamily="2" charset="0"/>
              </a:rPr>
              <a:t> </a:t>
            </a:r>
            <a:r>
              <a:rPr lang="en-US" sz="1800" dirty="0" err="1">
                <a:solidFill>
                  <a:srgbClr val="FFFFFF"/>
                </a:solidFill>
                <a:latin typeface="Phetsarath OT" panose="02000500000000020004" pitchFamily="2" charset="0"/>
                <a:cs typeface="Phetsarath OT" panose="02000500000000020004" pitchFamily="2" charset="0"/>
              </a:rPr>
              <a:t>ການວິເຄາະຂໍ້ມູນເານໂພຊະນາການຈາກຫລາຍພາກສ່ວນເພື່ອຕິດຕາມຄວາມຄືບໜ້າ</a:t>
            </a:r>
            <a:r>
              <a:rPr lang="en-US" sz="1800" dirty="0">
                <a:solidFill>
                  <a:srgbClr val="FFFFFF"/>
                </a:solidFill>
                <a:latin typeface="Phetsarath OT" panose="02000500000000020004" pitchFamily="2" charset="0"/>
                <a:cs typeface="Phetsarath OT" panose="02000500000000020004" pitchFamily="2" charset="0"/>
              </a:rPr>
              <a:t> </a:t>
            </a:r>
            <a:r>
              <a:rPr lang="en-US" sz="1800" dirty="0" err="1">
                <a:solidFill>
                  <a:srgbClr val="FFFFFF"/>
                </a:solidFill>
                <a:latin typeface="Phetsarath OT" panose="02000500000000020004" pitchFamily="2" charset="0"/>
                <a:cs typeface="Phetsarath OT" panose="02000500000000020004" pitchFamily="2" charset="0"/>
              </a:rPr>
              <a:t>ແລະການລົງທຶນດ້ານໂພຊະນາການໃນປະເທດ</a:t>
            </a:r>
            <a:endParaRPr lang="en-US" sz="1800" b="0" i="0" dirty="0">
              <a:solidFill>
                <a:srgbClr val="FFFFFF"/>
              </a:solidFill>
              <a:effectLst/>
              <a:latin typeface="Phetsarath OT" panose="02000500000000020004" pitchFamily="2" charset="0"/>
              <a:cs typeface="Phetsarath OT" panose="02000500000000020004" pitchFamily="2" charset="0"/>
            </a:endParaRPr>
          </a:p>
        </p:txBody>
      </p:sp>
    </p:spTree>
    <p:extLst>
      <p:ext uri="{BB962C8B-B14F-4D97-AF65-F5344CB8AC3E}">
        <p14:creationId xmlns:p14="http://schemas.microsoft.com/office/powerpoint/2010/main" val="2283445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a:extLst>
              <a:ext uri="{FF2B5EF4-FFF2-40B4-BE49-F238E27FC236}">
                <a16:creationId xmlns:a16="http://schemas.microsoft.com/office/drawing/2014/main" id="{2C86DB80-DBD5-884E-2187-B08024BB6E7D}"/>
              </a:ext>
            </a:extLst>
          </p:cNvPr>
          <p:cNvSpPr txBox="1">
            <a:spLocks noChangeArrowheads="1"/>
          </p:cNvSpPr>
          <p:nvPr/>
        </p:nvSpPr>
        <p:spPr bwMode="auto">
          <a:xfrm>
            <a:off x="2071687" y="138113"/>
            <a:ext cx="8241546" cy="1106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723900" algn="l"/>
                <a:tab pos="1447800" algn="l"/>
                <a:tab pos="2171700" algn="l"/>
                <a:tab pos="2895600" algn="l"/>
                <a:tab pos="3619500" algn="l"/>
                <a:tab pos="4343400" algn="l"/>
                <a:tab pos="5067300" algn="l"/>
                <a:tab pos="5791200" algn="l"/>
                <a:tab pos="6515100" algn="l"/>
              </a:tabLst>
              <a:defRPr sz="1400">
                <a:solidFill>
                  <a:schemeClr val="bg1"/>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Lst>
              <a:defRPr sz="1400">
                <a:solidFill>
                  <a:schemeClr val="bg1"/>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Lst>
              <a:defRPr sz="1400">
                <a:solidFill>
                  <a:schemeClr val="bg1"/>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Lst>
              <a:defRPr sz="1400">
                <a:solidFill>
                  <a:schemeClr val="bg1"/>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Lst>
              <a:defRPr sz="1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sz="1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sz="1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sz="1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sz="1400">
                <a:solidFill>
                  <a:schemeClr val="bg1"/>
                </a:solidFill>
                <a:latin typeface="arial" panose="020B0604020202020204" pitchFamily="34" charset="0"/>
                <a:ea typeface="ＭＳ Ｐゴシック" panose="020B0600070205080204" pitchFamily="34" charset="-128"/>
              </a:defRPr>
            </a:lvl9pPr>
          </a:lstStyle>
          <a:p>
            <a:pPr algn="ctr">
              <a:buClr>
                <a:srgbClr val="000000"/>
              </a:buClr>
              <a:buSzPct val="100000"/>
            </a:pPr>
            <a:r>
              <a:rPr lang="en-US" altLang="en-US" sz="2000" b="1" dirty="0" err="1">
                <a:solidFill>
                  <a:srgbClr val="FFC000"/>
                </a:solidFill>
                <a:latin typeface="Phetsarath OT" panose="02000500000000020004" pitchFamily="2" charset="0"/>
                <a:cs typeface="Phetsarath OT" panose="02000500000000020004" pitchFamily="2" charset="0"/>
              </a:rPr>
              <a:t>ສະພາບດ້ານລະບົບກະສິກຳ</a:t>
            </a:r>
            <a:r>
              <a:rPr lang="en-US" altLang="en-US" sz="2000" b="1" dirty="0">
                <a:solidFill>
                  <a:srgbClr val="FFC000"/>
                </a:solidFill>
                <a:latin typeface="Phetsarath OT" panose="02000500000000020004" pitchFamily="2" charset="0"/>
                <a:cs typeface="Phetsarath OT" panose="02000500000000020004" pitchFamily="2" charset="0"/>
              </a:rPr>
              <a:t>, </a:t>
            </a:r>
            <a:r>
              <a:rPr lang="en-US" altLang="en-US" sz="2000" b="1" dirty="0" err="1">
                <a:solidFill>
                  <a:srgbClr val="FFC000"/>
                </a:solidFill>
                <a:latin typeface="Phetsarath OT" panose="02000500000000020004" pitchFamily="2" charset="0"/>
                <a:cs typeface="Phetsarath OT" panose="02000500000000020004" pitchFamily="2" charset="0"/>
              </a:rPr>
              <a:t>ສະບຽງອາຫານ</a:t>
            </a:r>
            <a:r>
              <a:rPr lang="en-US" altLang="en-US" sz="2000" b="1" dirty="0">
                <a:solidFill>
                  <a:srgbClr val="FFC000"/>
                </a:solidFill>
                <a:latin typeface="Phetsarath OT" panose="02000500000000020004" pitchFamily="2" charset="0"/>
                <a:cs typeface="Phetsarath OT" panose="02000500000000020004" pitchFamily="2" charset="0"/>
              </a:rPr>
              <a:t>, </a:t>
            </a:r>
            <a:r>
              <a:rPr lang="en-US" altLang="en-US" sz="2000" b="1" dirty="0" err="1">
                <a:solidFill>
                  <a:srgbClr val="FFC000"/>
                </a:solidFill>
                <a:latin typeface="Phetsarath OT" panose="02000500000000020004" pitchFamily="2" charset="0"/>
                <a:cs typeface="Phetsarath OT" panose="02000500000000020004" pitchFamily="2" charset="0"/>
              </a:rPr>
              <a:t>ໂພຊະນາການ</a:t>
            </a:r>
            <a:r>
              <a:rPr lang="en-US" altLang="en-US" sz="2000" b="1" dirty="0">
                <a:solidFill>
                  <a:srgbClr val="FFC000"/>
                </a:solidFill>
                <a:latin typeface="Phetsarath OT" panose="02000500000000020004" pitchFamily="2" charset="0"/>
                <a:cs typeface="Phetsarath OT" panose="02000500000000020004" pitchFamily="2" charset="0"/>
              </a:rPr>
              <a:t> </a:t>
            </a:r>
            <a:r>
              <a:rPr lang="en-US" altLang="en-US" sz="2000" b="1" dirty="0" err="1">
                <a:solidFill>
                  <a:srgbClr val="FFC000"/>
                </a:solidFill>
                <a:latin typeface="Phetsarath OT" panose="02000500000000020004" pitchFamily="2" charset="0"/>
                <a:cs typeface="Phetsarath OT" panose="02000500000000020004" pitchFamily="2" charset="0"/>
              </a:rPr>
              <a:t>ແລະສຸຂະພາບ</a:t>
            </a:r>
            <a:endParaRPr lang="en-US" altLang="en-US" sz="2000" b="1" dirty="0">
              <a:solidFill>
                <a:srgbClr val="FFC000"/>
              </a:solidFill>
              <a:latin typeface="Phetsarath OT" panose="02000500000000020004" pitchFamily="2" charset="0"/>
              <a:cs typeface="Phetsarath OT" panose="02000500000000020004" pitchFamily="2" charset="0"/>
            </a:endParaRPr>
          </a:p>
          <a:p>
            <a:pPr algn="ctr" eaLnBrk="1" hangingPunct="1">
              <a:buClr>
                <a:srgbClr val="000000"/>
              </a:buClr>
              <a:buSzPct val="100000"/>
              <a:buFont typeface="Times New Roman" panose="02020603050405020304" pitchFamily="18" charset="0"/>
              <a:buNone/>
            </a:pPr>
            <a:r>
              <a:rPr lang="en-US" altLang="en-US" sz="2000" b="1" dirty="0">
                <a:solidFill>
                  <a:srgbClr val="FFC000"/>
                </a:solidFill>
              </a:rPr>
              <a:t> </a:t>
            </a:r>
            <a:r>
              <a:rPr lang="en-US" altLang="en-US" sz="1600" b="1" i="1" dirty="0" err="1">
                <a:solidFill>
                  <a:srgbClr val="00B050"/>
                </a:solidFill>
                <a:latin typeface="Phetsarath OT" panose="02000500000000020004" pitchFamily="2" charset="0"/>
                <a:cs typeface="Phetsarath OT" panose="02000500000000020004" pitchFamily="2" charset="0"/>
              </a:rPr>
              <a:t>ເພື່ອການເສີມຂະຫຍາຍການບໍລິໂພກ</a:t>
            </a:r>
            <a:r>
              <a:rPr lang="en-US" altLang="en-US" sz="1600" b="1" i="1" dirty="0">
                <a:solidFill>
                  <a:srgbClr val="00B050"/>
                </a:solidFill>
                <a:latin typeface="Phetsarath OT" panose="02000500000000020004" pitchFamily="2" charset="0"/>
                <a:cs typeface="Phetsarath OT" panose="02000500000000020004" pitchFamily="2" charset="0"/>
              </a:rPr>
              <a:t> </a:t>
            </a:r>
            <a:r>
              <a:rPr lang="en-US" altLang="en-US" sz="1600" b="1" i="1" dirty="0" err="1">
                <a:solidFill>
                  <a:srgbClr val="00B050"/>
                </a:solidFill>
                <a:latin typeface="Phetsarath OT" panose="02000500000000020004" pitchFamily="2" charset="0"/>
                <a:cs typeface="Phetsarath OT" panose="02000500000000020004" pitchFamily="2" charset="0"/>
              </a:rPr>
              <a:t>ແລະການນຳໃຊ້ຄຸນປະໂຫຍດຂອງອາການເພື່ອສຸຂະພາບ</a:t>
            </a:r>
            <a:r>
              <a:rPr lang="en-US" altLang="en-US" sz="1600" b="1" i="1" dirty="0">
                <a:solidFill>
                  <a:srgbClr val="00B050"/>
                </a:solidFill>
                <a:latin typeface="Phetsarath OT" panose="02000500000000020004" pitchFamily="2" charset="0"/>
                <a:cs typeface="Phetsarath OT" panose="02000500000000020004" pitchFamily="2" charset="0"/>
              </a:rPr>
              <a:t> </a:t>
            </a:r>
            <a:r>
              <a:rPr lang="en-US" altLang="en-US" sz="1600" b="1" i="1" dirty="0" err="1">
                <a:solidFill>
                  <a:srgbClr val="00B050"/>
                </a:solidFill>
                <a:latin typeface="Phetsarath OT" panose="02000500000000020004" pitchFamily="2" charset="0"/>
                <a:cs typeface="Phetsarath OT" panose="02000500000000020004" pitchFamily="2" charset="0"/>
              </a:rPr>
              <a:t>ແລະ</a:t>
            </a:r>
            <a:r>
              <a:rPr lang="en-US" altLang="en-US" sz="1600" b="1" i="1" dirty="0">
                <a:solidFill>
                  <a:srgbClr val="00B050"/>
                </a:solidFill>
                <a:latin typeface="Phetsarath OT" panose="02000500000000020004" pitchFamily="2" charset="0"/>
                <a:cs typeface="Phetsarath OT" panose="02000500000000020004" pitchFamily="2" charset="0"/>
              </a:rPr>
              <a:t> </a:t>
            </a:r>
            <a:r>
              <a:rPr lang="en-US" altLang="en-US" sz="1600" b="1" i="1" dirty="0" err="1">
                <a:solidFill>
                  <a:srgbClr val="00B050"/>
                </a:solidFill>
                <a:latin typeface="Phetsarath OT" panose="02000500000000020004" pitchFamily="2" charset="0"/>
                <a:cs typeface="Phetsarath OT" panose="02000500000000020004" pitchFamily="2" charset="0"/>
              </a:rPr>
              <a:t>ຫລາກຫລາຍ</a:t>
            </a:r>
            <a:r>
              <a:rPr lang="en-US" altLang="en-US" sz="1600" b="1" i="1" dirty="0">
                <a:solidFill>
                  <a:srgbClr val="00B050"/>
                </a:solidFill>
                <a:latin typeface="Phetsarath OT" panose="02000500000000020004" pitchFamily="2" charset="0"/>
                <a:cs typeface="Phetsarath OT" panose="02000500000000020004" pitchFamily="2" charset="0"/>
              </a:rPr>
              <a:t> </a:t>
            </a:r>
            <a:r>
              <a:rPr lang="en-US" altLang="en-US" sz="1600" b="1" i="1" dirty="0" err="1">
                <a:solidFill>
                  <a:srgbClr val="00B050"/>
                </a:solidFill>
                <a:latin typeface="Phetsarath OT" panose="02000500000000020004" pitchFamily="2" charset="0"/>
                <a:cs typeface="Phetsarath OT" panose="02000500000000020004" pitchFamily="2" charset="0"/>
              </a:rPr>
              <a:t>ເພື່ອກບັນລຸການປັບປຸງໂພຊະນາການ</a:t>
            </a:r>
            <a:endParaRPr lang="en-US" altLang="en-US" sz="1600" b="1" i="1" dirty="0">
              <a:solidFill>
                <a:srgbClr val="00B050"/>
              </a:solidFill>
              <a:latin typeface="Phetsarath OT" panose="02000500000000020004" pitchFamily="2" charset="0"/>
              <a:cs typeface="Phetsarath OT" panose="02000500000000020004" pitchFamily="2" charset="0"/>
            </a:endParaRPr>
          </a:p>
        </p:txBody>
      </p:sp>
      <p:sp>
        <p:nvSpPr>
          <p:cNvPr id="4099" name="AutoShape 2">
            <a:extLst>
              <a:ext uri="{FF2B5EF4-FFF2-40B4-BE49-F238E27FC236}">
                <a16:creationId xmlns:a16="http://schemas.microsoft.com/office/drawing/2014/main" id="{03BD92E4-EA74-5307-D883-0325DBD7558E}"/>
              </a:ext>
            </a:extLst>
          </p:cNvPr>
          <p:cNvSpPr>
            <a:spLocks noChangeAspect="1" noChangeArrowheads="1"/>
          </p:cNvSpPr>
          <p:nvPr/>
        </p:nvSpPr>
        <p:spPr bwMode="auto">
          <a:xfrm>
            <a:off x="6450013" y="152400"/>
            <a:ext cx="3670300"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IN" altLang="en-US"/>
          </a:p>
        </p:txBody>
      </p:sp>
      <p:sp>
        <p:nvSpPr>
          <p:cNvPr id="4100" name="Text Box 3">
            <a:extLst>
              <a:ext uri="{FF2B5EF4-FFF2-40B4-BE49-F238E27FC236}">
                <a16:creationId xmlns:a16="http://schemas.microsoft.com/office/drawing/2014/main" id="{4CCDA156-D5AD-4588-2398-493E3F29B621}"/>
              </a:ext>
            </a:extLst>
          </p:cNvPr>
          <p:cNvSpPr txBox="1">
            <a:spLocks noChangeArrowheads="1"/>
          </p:cNvSpPr>
          <p:nvPr/>
        </p:nvSpPr>
        <p:spPr bwMode="auto">
          <a:xfrm>
            <a:off x="2057401" y="6645275"/>
            <a:ext cx="86407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9pPr>
          </a:lstStyle>
          <a:p>
            <a:pPr eaLnBrk="1" hangingPunct="1">
              <a:buClr>
                <a:srgbClr val="000000"/>
              </a:buClr>
              <a:buSzPct val="100000"/>
              <a:buFont typeface="Times New Roman" panose="02020603050405020304" pitchFamily="18" charset="0"/>
              <a:buNone/>
            </a:pPr>
            <a:r>
              <a:rPr lang="en-US" altLang="en-US" sz="800" b="1" dirty="0">
                <a:solidFill>
                  <a:srgbClr val="0054A6"/>
                </a:solidFill>
              </a:rPr>
              <a:t>Global Challenges, Volume: 1, Issue: 3, First published: 03 March 2017, DOI: (10.1002/gch2.201600002) </a:t>
            </a:r>
          </a:p>
        </p:txBody>
      </p:sp>
      <p:sp>
        <p:nvSpPr>
          <p:cNvPr id="2" name="Rectangle 1">
            <a:extLst>
              <a:ext uri="{FF2B5EF4-FFF2-40B4-BE49-F238E27FC236}">
                <a16:creationId xmlns:a16="http://schemas.microsoft.com/office/drawing/2014/main" id="{FAC7677F-57A9-AC43-BE07-535653E46EBA}"/>
              </a:ext>
            </a:extLst>
          </p:cNvPr>
          <p:cNvSpPr/>
          <p:nvPr/>
        </p:nvSpPr>
        <p:spPr>
          <a:xfrm>
            <a:off x="1602259" y="1258887"/>
            <a:ext cx="8835080" cy="904177"/>
          </a:xfrm>
          <a:prstGeom prst="rect">
            <a:avLst/>
          </a:prstGeom>
          <a:solidFill>
            <a:srgbClr val="C570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LA" sz="1200" b="1" dirty="0">
                <a:solidFill>
                  <a:schemeClr val="tx1"/>
                </a:solidFill>
                <a:latin typeface="Phetsarath OT" panose="02000500000000020004" pitchFamily="2" charset="0"/>
                <a:cs typeface="Phetsarath OT" panose="02000500000000020004" pitchFamily="2" charset="0"/>
              </a:rPr>
              <a:t>ຜົນປະໂຫຍດລະຫວ່າງຫລັກສູດຂອງຊີວິດ</a:t>
            </a:r>
          </a:p>
          <a:p>
            <a:pPr algn="ctr"/>
            <a:endParaRPr lang="en-LA" sz="1200" dirty="0">
              <a:solidFill>
                <a:schemeClr val="tx1"/>
              </a:solidFill>
              <a:latin typeface="Phetsarath OT" panose="02000500000000020004" pitchFamily="2" charset="0"/>
              <a:cs typeface="Phetsarath OT" panose="02000500000000020004" pitchFamily="2" charset="0"/>
            </a:endParaRPr>
          </a:p>
          <a:p>
            <a:r>
              <a:rPr lang="en-LA" sz="1200" dirty="0">
                <a:solidFill>
                  <a:schemeClr val="tx1"/>
                </a:solidFill>
                <a:latin typeface="Phetsarath OT" panose="02000500000000020004" pitchFamily="2" charset="0"/>
                <a:cs typeface="Phetsarath OT" panose="02000500000000020004" pitchFamily="2" charset="0"/>
              </a:rPr>
              <a:t>   ການເຈັບປ່ວນ ແລະ 	ຄວາມຮູ້ຄວາມເຂົ້າໃຈ.           ຄວາມອາດສາມາດ.           ໂຄງສ້າງຂອງຜູ້ໃຫຍ່	            ຄວາມອາດສາມາດໃນ</a:t>
            </a:r>
          </a:p>
          <a:p>
            <a:r>
              <a:rPr lang="en-LA" sz="1200" dirty="0">
                <a:solidFill>
                  <a:schemeClr val="tx1"/>
                </a:solidFill>
                <a:latin typeface="Phetsarath OT" panose="02000500000000020004" pitchFamily="2" charset="0"/>
                <a:cs typeface="Phetsarath OT" panose="02000500000000020004" pitchFamily="2" charset="0"/>
              </a:rPr>
              <a:t>   ການເສຍຊີວິດໃນໄວເດັກ	ອາລົມທາງສັງຄົມ	                ໃນການຮຽນຮູ້ 	         ໂລກອ້ວນ ແລະ NCDs	            ການເຮັດວຽກແລະ ຜົນຜະລິດ</a:t>
            </a:r>
          </a:p>
        </p:txBody>
      </p:sp>
      <p:sp>
        <p:nvSpPr>
          <p:cNvPr id="7" name="Down Arrow 6">
            <a:extLst>
              <a:ext uri="{FF2B5EF4-FFF2-40B4-BE49-F238E27FC236}">
                <a16:creationId xmlns:a16="http://schemas.microsoft.com/office/drawing/2014/main" id="{D13A3E1D-23CE-F245-81F6-576770298F02}"/>
              </a:ext>
            </a:extLst>
          </p:cNvPr>
          <p:cNvSpPr/>
          <p:nvPr/>
        </p:nvSpPr>
        <p:spPr>
          <a:xfrm>
            <a:off x="1713513" y="1760729"/>
            <a:ext cx="45719" cy="25092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LA"/>
          </a:p>
        </p:txBody>
      </p:sp>
      <p:sp>
        <p:nvSpPr>
          <p:cNvPr id="12" name="Down Arrow 11">
            <a:extLst>
              <a:ext uri="{FF2B5EF4-FFF2-40B4-BE49-F238E27FC236}">
                <a16:creationId xmlns:a16="http://schemas.microsoft.com/office/drawing/2014/main" id="{A9C4BCA1-B83B-7141-A691-698FA2A5E7A8}"/>
              </a:ext>
            </a:extLst>
          </p:cNvPr>
          <p:cNvSpPr/>
          <p:nvPr/>
        </p:nvSpPr>
        <p:spPr>
          <a:xfrm>
            <a:off x="6547641" y="1886189"/>
            <a:ext cx="45719" cy="16459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LA"/>
          </a:p>
        </p:txBody>
      </p:sp>
      <p:sp>
        <p:nvSpPr>
          <p:cNvPr id="8" name="Up Arrow 7">
            <a:extLst>
              <a:ext uri="{FF2B5EF4-FFF2-40B4-BE49-F238E27FC236}">
                <a16:creationId xmlns:a16="http://schemas.microsoft.com/office/drawing/2014/main" id="{BF21A1BB-27C0-0D44-9FE7-ACAF5DBE7BE3}"/>
              </a:ext>
            </a:extLst>
          </p:cNvPr>
          <p:cNvSpPr/>
          <p:nvPr/>
        </p:nvSpPr>
        <p:spPr>
          <a:xfrm>
            <a:off x="3401568" y="1768594"/>
            <a:ext cx="45719" cy="235189"/>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LA"/>
          </a:p>
        </p:txBody>
      </p:sp>
      <p:sp>
        <p:nvSpPr>
          <p:cNvPr id="14" name="Up Arrow 13">
            <a:extLst>
              <a:ext uri="{FF2B5EF4-FFF2-40B4-BE49-F238E27FC236}">
                <a16:creationId xmlns:a16="http://schemas.microsoft.com/office/drawing/2014/main" id="{E9399210-8E45-BD47-9971-1CCB2EC90517}"/>
              </a:ext>
            </a:extLst>
          </p:cNvPr>
          <p:cNvSpPr/>
          <p:nvPr/>
        </p:nvSpPr>
        <p:spPr>
          <a:xfrm>
            <a:off x="4974604" y="1783049"/>
            <a:ext cx="45719" cy="235189"/>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LA"/>
          </a:p>
        </p:txBody>
      </p:sp>
      <p:sp>
        <p:nvSpPr>
          <p:cNvPr id="15" name="Up Arrow 14">
            <a:extLst>
              <a:ext uri="{FF2B5EF4-FFF2-40B4-BE49-F238E27FC236}">
                <a16:creationId xmlns:a16="http://schemas.microsoft.com/office/drawing/2014/main" id="{7D8AFC21-1731-4547-AFD8-3038137A6560}"/>
              </a:ext>
            </a:extLst>
          </p:cNvPr>
          <p:cNvSpPr/>
          <p:nvPr/>
        </p:nvSpPr>
        <p:spPr>
          <a:xfrm>
            <a:off x="6547640" y="1663978"/>
            <a:ext cx="45719" cy="16459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LA"/>
          </a:p>
        </p:txBody>
      </p:sp>
      <p:sp>
        <p:nvSpPr>
          <p:cNvPr id="17" name="Up Arrow 16">
            <a:extLst>
              <a:ext uri="{FF2B5EF4-FFF2-40B4-BE49-F238E27FC236}">
                <a16:creationId xmlns:a16="http://schemas.microsoft.com/office/drawing/2014/main" id="{7EC3D2CC-4A4D-294E-BC4B-740671C149D8}"/>
              </a:ext>
            </a:extLst>
          </p:cNvPr>
          <p:cNvSpPr/>
          <p:nvPr/>
        </p:nvSpPr>
        <p:spPr>
          <a:xfrm>
            <a:off x="8499349" y="1783048"/>
            <a:ext cx="45719" cy="235189"/>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LA">
              <a:ln>
                <a:solidFill>
                  <a:sysClr val="windowText" lastClr="000000"/>
                </a:solidFill>
              </a:ln>
            </a:endParaRPr>
          </a:p>
        </p:txBody>
      </p:sp>
      <p:sp>
        <p:nvSpPr>
          <p:cNvPr id="9" name="Up Arrow Callout 8">
            <a:extLst>
              <a:ext uri="{FF2B5EF4-FFF2-40B4-BE49-F238E27FC236}">
                <a16:creationId xmlns:a16="http://schemas.microsoft.com/office/drawing/2014/main" id="{FFF04EDF-06EA-A748-AD46-84AFFD6D4745}"/>
              </a:ext>
            </a:extLst>
          </p:cNvPr>
          <p:cNvSpPr/>
          <p:nvPr/>
        </p:nvSpPr>
        <p:spPr>
          <a:xfrm>
            <a:off x="3447287" y="2188406"/>
            <a:ext cx="4779010" cy="376006"/>
          </a:xfrm>
          <a:prstGeom prst="upArrowCallout">
            <a:avLst/>
          </a:prstGeom>
          <a:solidFill>
            <a:srgbClr val="FF6C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LA" sz="1100" b="1" dirty="0">
                <a:solidFill>
                  <a:schemeClr val="tx1"/>
                </a:solidFill>
                <a:latin typeface="Phetsarath OT" panose="02000500000000020004" pitchFamily="2" charset="0"/>
                <a:cs typeface="Phetsarath OT" panose="02000500000000020004" pitchFamily="2" charset="0"/>
              </a:rPr>
              <a:t>ໂພຊະນາການ ແລະການພັດທະນາເດັກໃນທ້ອງແມ່ ແລະເດັກທີ່ເໜາພສົມທີ່ສຸດ</a:t>
            </a:r>
          </a:p>
        </p:txBody>
      </p:sp>
      <p:sp>
        <p:nvSpPr>
          <p:cNvPr id="11" name="Up Arrow Callout 10">
            <a:extLst>
              <a:ext uri="{FF2B5EF4-FFF2-40B4-BE49-F238E27FC236}">
                <a16:creationId xmlns:a16="http://schemas.microsoft.com/office/drawing/2014/main" id="{A4E68CA0-E280-734D-96C9-0CD40AA93B7A}"/>
              </a:ext>
            </a:extLst>
          </p:cNvPr>
          <p:cNvSpPr/>
          <p:nvPr/>
        </p:nvSpPr>
        <p:spPr>
          <a:xfrm>
            <a:off x="3447287" y="2590767"/>
            <a:ext cx="1567168" cy="743291"/>
          </a:xfrm>
          <a:prstGeom prst="upArrow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LA" sz="1100" dirty="0">
                <a:solidFill>
                  <a:schemeClr val="tx1"/>
                </a:solidFill>
                <a:latin typeface="Phetsarath OT" panose="02000500000000020004" pitchFamily="2" charset="0"/>
                <a:cs typeface="Phetsarath OT" panose="02000500000000020004" pitchFamily="2" charset="0"/>
              </a:rPr>
              <a:t>ການລ້ຽງລູກດ້ວຍນົມແມ່, ອາກຫານທີ່ມີໂພຊະນາການສູງ, ແລະການກິນເປັນປະຈຳ</a:t>
            </a:r>
          </a:p>
        </p:txBody>
      </p:sp>
      <p:sp>
        <p:nvSpPr>
          <p:cNvPr id="21" name="Up Arrow Callout 20">
            <a:extLst>
              <a:ext uri="{FF2B5EF4-FFF2-40B4-BE49-F238E27FC236}">
                <a16:creationId xmlns:a16="http://schemas.microsoft.com/office/drawing/2014/main" id="{A31168B9-176C-424A-9F06-80E763B66999}"/>
              </a:ext>
            </a:extLst>
          </p:cNvPr>
          <p:cNvSpPr/>
          <p:nvPr/>
        </p:nvSpPr>
        <p:spPr>
          <a:xfrm>
            <a:off x="5094168" y="2601250"/>
            <a:ext cx="1527317" cy="743291"/>
          </a:xfrm>
          <a:prstGeom prst="upArrow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LA" sz="1100" dirty="0">
                <a:solidFill>
                  <a:schemeClr val="tx1"/>
                </a:solidFill>
                <a:latin typeface="Phetsarath OT" panose="02000500000000020004" pitchFamily="2" charset="0"/>
                <a:cs typeface="Phetsarath OT" panose="02000500000000020004" pitchFamily="2" charset="0"/>
              </a:rPr>
              <a:t>ການໃຫ້ອາຫານ, ການດູແລ, ການລ້ຽງດູ, ການກະຕຸ້ນ</a:t>
            </a:r>
          </a:p>
        </p:txBody>
      </p:sp>
      <p:sp>
        <p:nvSpPr>
          <p:cNvPr id="22" name="Up Arrow Callout 21">
            <a:extLst>
              <a:ext uri="{FF2B5EF4-FFF2-40B4-BE49-F238E27FC236}">
                <a16:creationId xmlns:a16="http://schemas.microsoft.com/office/drawing/2014/main" id="{B5A16684-03B1-A84C-A224-EFA9C0162334}"/>
              </a:ext>
            </a:extLst>
          </p:cNvPr>
          <p:cNvSpPr/>
          <p:nvPr/>
        </p:nvSpPr>
        <p:spPr>
          <a:xfrm>
            <a:off x="6790787" y="2590767"/>
            <a:ext cx="1435510" cy="743291"/>
          </a:xfrm>
          <a:prstGeom prst="upArrow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LA" sz="1100" dirty="0">
                <a:solidFill>
                  <a:schemeClr val="tx1"/>
                </a:solidFill>
                <a:latin typeface="Phetsarath OT" panose="02000500000000020004" pitchFamily="2" charset="0"/>
                <a:cs typeface="Phetsarath OT" panose="02000500000000020004" pitchFamily="2" charset="0"/>
              </a:rPr>
              <a:t>ພາວະການຕິດເຊື້ອຕໍ່າ</a:t>
            </a:r>
          </a:p>
        </p:txBody>
      </p:sp>
      <p:sp>
        <p:nvSpPr>
          <p:cNvPr id="25" name="Up Arrow Callout 24">
            <a:extLst>
              <a:ext uri="{FF2B5EF4-FFF2-40B4-BE49-F238E27FC236}">
                <a16:creationId xmlns:a16="http://schemas.microsoft.com/office/drawing/2014/main" id="{7D7A737A-AFA1-9B46-9119-BD6E1450F547}"/>
              </a:ext>
            </a:extLst>
          </p:cNvPr>
          <p:cNvSpPr/>
          <p:nvPr/>
        </p:nvSpPr>
        <p:spPr>
          <a:xfrm>
            <a:off x="6831901" y="3358527"/>
            <a:ext cx="1435510" cy="1121259"/>
          </a:xfrm>
          <a:prstGeom prst="upArrowCallout">
            <a:avLst>
              <a:gd name="adj1" fmla="val 9126"/>
              <a:gd name="adj2" fmla="val 9127"/>
              <a:gd name="adj3" fmla="val 13095"/>
              <a:gd name="adj4" fmla="val 6497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LA" sz="1100" dirty="0">
                <a:solidFill>
                  <a:schemeClr val="tx1"/>
                </a:solidFill>
                <a:latin typeface="Phetsarath OT" panose="02000500000000020004" pitchFamily="2" charset="0"/>
                <a:cs typeface="Phetsarath OT" panose="02000500000000020004" pitchFamily="2" charset="0"/>
              </a:rPr>
              <a:t>ການເຂົ້າເຖິງ ແລະ ການໃຊ້ການບໍລິາກນສຸຂະພາບ, ສະພາບສຸຂະກະນາໄມທີ່ດີ ແລະ ປອກໄພ</a:t>
            </a:r>
          </a:p>
        </p:txBody>
      </p:sp>
      <p:sp>
        <p:nvSpPr>
          <p:cNvPr id="26" name="Up Arrow Callout 25">
            <a:extLst>
              <a:ext uri="{FF2B5EF4-FFF2-40B4-BE49-F238E27FC236}">
                <a16:creationId xmlns:a16="http://schemas.microsoft.com/office/drawing/2014/main" id="{EC67C612-7D26-B449-98F1-ADD078B5C9D6}"/>
              </a:ext>
            </a:extLst>
          </p:cNvPr>
          <p:cNvSpPr/>
          <p:nvPr/>
        </p:nvSpPr>
        <p:spPr>
          <a:xfrm>
            <a:off x="3447287" y="4573037"/>
            <a:ext cx="4644661" cy="1026076"/>
          </a:xfrm>
          <a:prstGeom prst="upArrowCallout">
            <a:avLst>
              <a:gd name="adj1" fmla="val 5770"/>
              <a:gd name="adj2" fmla="val 7803"/>
              <a:gd name="adj3" fmla="val 20764"/>
              <a:gd name="adj4" fmla="val 68326"/>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LA" sz="1100" dirty="0">
                <a:solidFill>
                  <a:schemeClr val="tx1"/>
                </a:solidFill>
                <a:latin typeface="Phetsarath OT" panose="02000500000000020004" pitchFamily="2" charset="0"/>
                <a:cs typeface="Phetsarath OT" panose="02000500000000020004" pitchFamily="2" charset="0"/>
              </a:rPr>
              <a:t>ຄວາມຮູ້ ແລະ ຫລັກຖານ</a:t>
            </a:r>
          </a:p>
          <a:p>
            <a:pPr algn="ctr"/>
            <a:r>
              <a:rPr lang="en-LA" sz="1100" dirty="0">
                <a:solidFill>
                  <a:schemeClr val="tx1"/>
                </a:solidFill>
                <a:latin typeface="Phetsarath OT" panose="02000500000000020004" pitchFamily="2" charset="0"/>
                <a:cs typeface="Phetsarath OT" panose="02000500000000020004" pitchFamily="2" charset="0"/>
              </a:rPr>
              <a:t>ການເມືອງ ແລະ ການປົກຄອງ</a:t>
            </a:r>
          </a:p>
          <a:p>
            <a:pPr algn="ctr"/>
            <a:r>
              <a:rPr lang="en-LA" sz="1100" dirty="0">
                <a:solidFill>
                  <a:schemeClr val="tx1"/>
                </a:solidFill>
                <a:latin typeface="Phetsarath OT" panose="02000500000000020004" pitchFamily="2" charset="0"/>
                <a:cs typeface="Phetsarath OT" panose="02000500000000020004" pitchFamily="2" charset="0"/>
              </a:rPr>
              <a:t>ຄວາມເປັນຜູ້ນຳ, ຄວາມອາດສາມາດ ແລະ ແຫລ່ງການເງິນ</a:t>
            </a:r>
          </a:p>
          <a:p>
            <a:pPr algn="ctr"/>
            <a:r>
              <a:rPr lang="en-LA" sz="1100" dirty="0">
                <a:solidFill>
                  <a:schemeClr val="tx1"/>
                </a:solidFill>
                <a:latin typeface="Phetsarath OT" panose="02000500000000020004" pitchFamily="2" charset="0"/>
                <a:cs typeface="Phetsarath OT" panose="02000500000000020004" pitchFamily="2" charset="0"/>
              </a:rPr>
              <a:t>ສະພາບເສດຖະກິດ, ສັງຄົມ ແລະສິ່ງແວດລ້ອມ (ໃນລະດັບຊາດ ແລະ ສາກົນ)</a:t>
            </a:r>
          </a:p>
        </p:txBody>
      </p:sp>
      <p:sp>
        <p:nvSpPr>
          <p:cNvPr id="31" name="Up Arrow Callout 30">
            <a:extLst>
              <a:ext uri="{FF2B5EF4-FFF2-40B4-BE49-F238E27FC236}">
                <a16:creationId xmlns:a16="http://schemas.microsoft.com/office/drawing/2014/main" id="{1F270DBF-6807-B446-9E34-5E4733B1EC74}"/>
              </a:ext>
            </a:extLst>
          </p:cNvPr>
          <p:cNvSpPr/>
          <p:nvPr/>
        </p:nvSpPr>
        <p:spPr>
          <a:xfrm>
            <a:off x="5180229" y="3379603"/>
            <a:ext cx="1435510" cy="1121259"/>
          </a:xfrm>
          <a:prstGeom prst="upArrowCallout">
            <a:avLst>
              <a:gd name="adj1" fmla="val 9126"/>
              <a:gd name="adj2" fmla="val 9127"/>
              <a:gd name="adj3" fmla="val 13095"/>
              <a:gd name="adj4" fmla="val 6497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LA" sz="1100" dirty="0">
                <a:solidFill>
                  <a:schemeClr val="tx1"/>
                </a:solidFill>
                <a:latin typeface="Phetsarath OT" panose="02000500000000020004" pitchFamily="2" charset="0"/>
                <a:cs typeface="Phetsarath OT" panose="02000500000000020004" pitchFamily="2" charset="0"/>
              </a:rPr>
              <a:t>ການໃຫ້ອາຫານ, ແຫລ່ງທີ່ມາຂອງການເບິ່ງແຍ່ງ (ແມ່, ຄອບຄົວ ແລະຊຸມຊົນ)</a:t>
            </a:r>
          </a:p>
        </p:txBody>
      </p:sp>
      <p:sp>
        <p:nvSpPr>
          <p:cNvPr id="32" name="Up Arrow Callout 31">
            <a:extLst>
              <a:ext uri="{FF2B5EF4-FFF2-40B4-BE49-F238E27FC236}">
                <a16:creationId xmlns:a16="http://schemas.microsoft.com/office/drawing/2014/main" id="{DFA56B25-46EE-8D4F-A617-25751BE6A5D5}"/>
              </a:ext>
            </a:extLst>
          </p:cNvPr>
          <p:cNvSpPr/>
          <p:nvPr/>
        </p:nvSpPr>
        <p:spPr>
          <a:xfrm>
            <a:off x="3541787" y="3367247"/>
            <a:ext cx="1481229" cy="1121259"/>
          </a:xfrm>
          <a:prstGeom prst="upArrowCallout">
            <a:avLst>
              <a:gd name="adj1" fmla="val 9126"/>
              <a:gd name="adj2" fmla="val 9127"/>
              <a:gd name="adj3" fmla="val 13095"/>
              <a:gd name="adj4" fmla="val 6497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LA" sz="1100" dirty="0">
                <a:solidFill>
                  <a:schemeClr val="tx1"/>
                </a:solidFill>
                <a:latin typeface="Phetsarath OT" panose="02000500000000020004" pitchFamily="2" charset="0"/>
                <a:cs typeface="Phetsarath OT" panose="02000500000000020004" pitchFamily="2" charset="0"/>
              </a:rPr>
              <a:t>ຄວາມໜັ້ນດ້ານອາຫານ, ລວມເຖິງຄວາມພ້ອມ, ຄວາມສາມາດເຂົ້າເຖິງ ແລະ ການນຳໃຊ້ອາການ</a:t>
            </a:r>
          </a:p>
        </p:txBody>
      </p:sp>
      <p:sp>
        <p:nvSpPr>
          <p:cNvPr id="20" name="Rectangle 19">
            <a:extLst>
              <a:ext uri="{FF2B5EF4-FFF2-40B4-BE49-F238E27FC236}">
                <a16:creationId xmlns:a16="http://schemas.microsoft.com/office/drawing/2014/main" id="{C501EAF9-AC26-7340-B208-4ECA50739ABD}"/>
              </a:ext>
            </a:extLst>
          </p:cNvPr>
          <p:cNvSpPr/>
          <p:nvPr/>
        </p:nvSpPr>
        <p:spPr>
          <a:xfrm>
            <a:off x="8480570" y="2318435"/>
            <a:ext cx="2511972" cy="216854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LA" sz="1050" b="1" dirty="0">
                <a:solidFill>
                  <a:schemeClr val="tx1"/>
                </a:solidFill>
                <a:latin typeface="Phetsarath OT" panose="02000500000000020004" pitchFamily="2" charset="0"/>
                <a:cs typeface="Phetsarath OT" panose="02000500000000020004" pitchFamily="2" charset="0"/>
              </a:rPr>
              <a:t>ແຜນງານ ແລະ ວິທີການດ້ານປັບປຸງໂພຊະນາການ:</a:t>
            </a:r>
            <a:r>
              <a:rPr lang="en-LA" sz="1050" dirty="0">
                <a:solidFill>
                  <a:schemeClr val="tx1"/>
                </a:solidFill>
                <a:latin typeface="Phetsarath OT" panose="02000500000000020004" pitchFamily="2" charset="0"/>
                <a:cs typeface="Phetsarath OT" panose="02000500000000020004" pitchFamily="2" charset="0"/>
              </a:rPr>
              <a:t> </a:t>
            </a:r>
          </a:p>
          <a:p>
            <a:pPr marL="171450" indent="-171450">
              <a:buFont typeface="Arial" panose="020B0604020202020204" pitchFamily="34" charset="0"/>
              <a:buChar char="•"/>
            </a:pPr>
            <a:r>
              <a:rPr lang="en-LA" sz="1050" dirty="0">
                <a:solidFill>
                  <a:schemeClr val="tx1"/>
                </a:solidFill>
                <a:latin typeface="Phetsarath OT" panose="02000500000000020004" pitchFamily="2" charset="0"/>
                <a:cs typeface="Phetsarath OT" panose="02000500000000020004" pitchFamily="2" charset="0"/>
              </a:rPr>
              <a:t>ການຄໍ້າປະກັນສະບຽນອາຫານ ແລະກະສິກຳ</a:t>
            </a:r>
          </a:p>
          <a:p>
            <a:pPr marL="171450" indent="-171450">
              <a:buFont typeface="Arial" panose="020B0604020202020204" pitchFamily="34" charset="0"/>
              <a:buChar char="•"/>
            </a:pPr>
            <a:r>
              <a:rPr lang="en-LA" sz="1050" dirty="0">
                <a:solidFill>
                  <a:schemeClr val="tx1"/>
                </a:solidFill>
                <a:latin typeface="Phetsarath OT" panose="02000500000000020004" pitchFamily="2" charset="0"/>
                <a:cs typeface="Phetsarath OT" panose="02000500000000020004" pitchFamily="2" charset="0"/>
              </a:rPr>
              <a:t> ເຄືອຂ່າຍຄວາມປອດໄພທາງສັງຄົມ</a:t>
            </a:r>
          </a:p>
          <a:p>
            <a:pPr marL="171450" indent="-171450">
              <a:buFont typeface="Arial" panose="020B0604020202020204" pitchFamily="34" charset="0"/>
              <a:buChar char="•"/>
            </a:pPr>
            <a:r>
              <a:rPr lang="en-LA" sz="1050" dirty="0">
                <a:solidFill>
                  <a:schemeClr val="tx1"/>
                </a:solidFill>
                <a:latin typeface="Phetsarath OT" panose="02000500000000020004" pitchFamily="2" charset="0"/>
                <a:cs typeface="Phetsarath OT" panose="02000500000000020004" pitchFamily="2" charset="0"/>
              </a:rPr>
              <a:t>ການພັດທະນາກ່ອນໄວຮຽນ</a:t>
            </a:r>
          </a:p>
          <a:p>
            <a:pPr marL="171450" indent="-171450">
              <a:buFont typeface="Arial" panose="020B0604020202020204" pitchFamily="34" charset="0"/>
              <a:buChar char="•"/>
            </a:pPr>
            <a:r>
              <a:rPr lang="en-US" sz="1050" dirty="0" err="1">
                <a:solidFill>
                  <a:schemeClr val="tx1"/>
                </a:solidFill>
                <a:latin typeface="Phetsarath OT" panose="02000500000000020004" pitchFamily="2" charset="0"/>
                <a:cs typeface="Phetsarath OT" panose="02000500000000020004" pitchFamily="2" charset="0"/>
              </a:rPr>
              <a:t>ສຸຂະພາບຈິດຂອງແມ</a:t>
            </a:r>
            <a:r>
              <a:rPr lang="en-US" sz="1050" dirty="0">
                <a:solidFill>
                  <a:schemeClr val="tx1"/>
                </a:solidFill>
                <a:latin typeface="Phetsarath OT" panose="02000500000000020004" pitchFamily="2" charset="0"/>
                <a:cs typeface="Phetsarath OT" panose="02000500000000020004" pitchFamily="2" charset="0"/>
              </a:rPr>
              <a:t>່</a:t>
            </a:r>
          </a:p>
          <a:p>
            <a:pPr marL="171450" indent="-171450">
              <a:buFont typeface="Arial" panose="020B0604020202020204" pitchFamily="34" charset="0"/>
              <a:buChar char="•"/>
            </a:pPr>
            <a:r>
              <a:rPr lang="en-US" sz="1050" dirty="0" err="1">
                <a:solidFill>
                  <a:schemeClr val="tx1"/>
                </a:solidFill>
                <a:latin typeface="Phetsarath OT" panose="02000500000000020004" pitchFamily="2" charset="0"/>
                <a:cs typeface="Phetsarath OT" panose="02000500000000020004" pitchFamily="2" charset="0"/>
              </a:rPr>
              <a:t>ການສ້າງຄວາມອາດສາມາດໃຫ້ແກ່ແມ່ຍິງ</a:t>
            </a:r>
            <a:endParaRPr lang="en-US" sz="1050" dirty="0">
              <a:solidFill>
                <a:schemeClr val="tx1"/>
              </a:solidFill>
              <a:latin typeface="Phetsarath OT" panose="02000500000000020004" pitchFamily="2" charset="0"/>
              <a:cs typeface="Phetsarath OT" panose="02000500000000020004" pitchFamily="2" charset="0"/>
            </a:endParaRPr>
          </a:p>
          <a:p>
            <a:pPr marL="171450" indent="-171450">
              <a:buFont typeface="Arial" panose="020B0604020202020204" pitchFamily="34" charset="0"/>
              <a:buChar char="•"/>
            </a:pPr>
            <a:r>
              <a:rPr lang="en-US" sz="1050" dirty="0" err="1">
                <a:solidFill>
                  <a:schemeClr val="tx1"/>
                </a:solidFill>
                <a:latin typeface="Phetsarath OT" panose="02000500000000020004" pitchFamily="2" charset="0"/>
                <a:cs typeface="Phetsarath OT" panose="02000500000000020004" pitchFamily="2" charset="0"/>
              </a:rPr>
              <a:t>ການປົກປ້ອງເດັກ</a:t>
            </a:r>
            <a:endParaRPr lang="en-US" sz="1050" dirty="0">
              <a:solidFill>
                <a:schemeClr val="tx1"/>
              </a:solidFill>
              <a:latin typeface="Phetsarath OT" panose="02000500000000020004" pitchFamily="2" charset="0"/>
              <a:cs typeface="Phetsarath OT" panose="02000500000000020004" pitchFamily="2" charset="0"/>
            </a:endParaRPr>
          </a:p>
          <a:p>
            <a:pPr marL="171450" indent="-171450">
              <a:buFont typeface="Arial" panose="020B0604020202020204" pitchFamily="34" charset="0"/>
              <a:buChar char="•"/>
            </a:pPr>
            <a:r>
              <a:rPr lang="en-US" sz="1050" dirty="0" err="1">
                <a:solidFill>
                  <a:schemeClr val="tx1"/>
                </a:solidFill>
                <a:latin typeface="Phetsarath OT" panose="02000500000000020004" pitchFamily="2" charset="0"/>
                <a:cs typeface="Phetsarath OT" panose="02000500000000020004" pitchFamily="2" charset="0"/>
              </a:rPr>
              <a:t>ການສຶກສາໃນຫ້ອງຮຽນ</a:t>
            </a:r>
            <a:endParaRPr lang="en-US" sz="1050" dirty="0">
              <a:solidFill>
                <a:schemeClr val="tx1"/>
              </a:solidFill>
              <a:latin typeface="Phetsarath OT" panose="02000500000000020004" pitchFamily="2" charset="0"/>
              <a:cs typeface="Phetsarath OT" panose="02000500000000020004" pitchFamily="2" charset="0"/>
            </a:endParaRPr>
          </a:p>
          <a:p>
            <a:pPr marL="171450" indent="-171450">
              <a:buFont typeface="Arial" panose="020B0604020202020204" pitchFamily="34" charset="0"/>
              <a:buChar char="•"/>
            </a:pPr>
            <a:r>
              <a:rPr lang="en-US" sz="1050" dirty="0" err="1">
                <a:solidFill>
                  <a:schemeClr val="tx1"/>
                </a:solidFill>
                <a:latin typeface="Phetsarath OT" panose="02000500000000020004" pitchFamily="2" charset="0"/>
                <a:cs typeface="Phetsarath OT" panose="02000500000000020004" pitchFamily="2" charset="0"/>
              </a:rPr>
              <a:t>ສຸຂະອະນາໄມ</a:t>
            </a:r>
            <a:r>
              <a:rPr lang="en-US" sz="1050" dirty="0">
                <a:solidFill>
                  <a:schemeClr val="tx1"/>
                </a:solidFill>
                <a:latin typeface="Phetsarath OT" panose="02000500000000020004" pitchFamily="2" charset="0"/>
                <a:cs typeface="Phetsarath OT" panose="02000500000000020004" pitchFamily="2" charset="0"/>
              </a:rPr>
              <a:t> </a:t>
            </a:r>
            <a:r>
              <a:rPr lang="en-US" sz="1050" dirty="0" err="1">
                <a:solidFill>
                  <a:schemeClr val="tx1"/>
                </a:solidFill>
                <a:latin typeface="Phetsarath OT" panose="02000500000000020004" pitchFamily="2" charset="0"/>
                <a:cs typeface="Phetsarath OT" panose="02000500000000020004" pitchFamily="2" charset="0"/>
              </a:rPr>
              <a:t>ແລະນໍ້າສະອາດ</a:t>
            </a:r>
            <a:endParaRPr lang="en-US" sz="1050" dirty="0">
              <a:solidFill>
                <a:schemeClr val="tx1"/>
              </a:solidFill>
              <a:latin typeface="Phetsarath OT" panose="02000500000000020004" pitchFamily="2" charset="0"/>
              <a:cs typeface="Phetsarath OT" panose="02000500000000020004" pitchFamily="2" charset="0"/>
            </a:endParaRPr>
          </a:p>
          <a:p>
            <a:pPr marL="171450" indent="-171450">
              <a:buFont typeface="Arial" panose="020B0604020202020204" pitchFamily="34" charset="0"/>
              <a:buChar char="•"/>
            </a:pPr>
            <a:r>
              <a:rPr lang="en-US" sz="1050" dirty="0" err="1">
                <a:solidFill>
                  <a:schemeClr val="tx1"/>
                </a:solidFill>
                <a:latin typeface="Phetsarath OT" panose="02000500000000020004" pitchFamily="2" charset="0"/>
                <a:cs typeface="Phetsarath OT" panose="02000500000000020004" pitchFamily="2" charset="0"/>
              </a:rPr>
              <a:t>ການວາງແຜນຄອບຄົວ</a:t>
            </a:r>
            <a:r>
              <a:rPr lang="en-US" sz="1050" dirty="0">
                <a:solidFill>
                  <a:schemeClr val="tx1"/>
                </a:solidFill>
                <a:latin typeface="Phetsarath OT" panose="02000500000000020004" pitchFamily="2" charset="0"/>
                <a:cs typeface="Phetsarath OT" panose="02000500000000020004" pitchFamily="2" charset="0"/>
              </a:rPr>
              <a:t> </a:t>
            </a:r>
            <a:r>
              <a:rPr lang="en-US" sz="1050" dirty="0" err="1">
                <a:solidFill>
                  <a:schemeClr val="tx1"/>
                </a:solidFill>
                <a:latin typeface="Phetsarath OT" panose="02000500000000020004" pitchFamily="2" charset="0"/>
                <a:cs typeface="Phetsarath OT" panose="02000500000000020004" pitchFamily="2" charset="0"/>
              </a:rPr>
              <a:t>ແລະ</a:t>
            </a:r>
            <a:r>
              <a:rPr lang="en-US" sz="1050" dirty="0">
                <a:solidFill>
                  <a:schemeClr val="tx1"/>
                </a:solidFill>
                <a:latin typeface="Phetsarath OT" panose="02000500000000020004" pitchFamily="2" charset="0"/>
                <a:cs typeface="Phetsarath OT" panose="02000500000000020004" pitchFamily="2" charset="0"/>
              </a:rPr>
              <a:t> </a:t>
            </a:r>
            <a:r>
              <a:rPr lang="en-US" sz="1050" dirty="0" err="1">
                <a:solidFill>
                  <a:schemeClr val="tx1"/>
                </a:solidFill>
                <a:latin typeface="Phetsarath OT" panose="02000500000000020004" pitchFamily="2" charset="0"/>
                <a:cs typeface="Phetsarath OT" panose="02000500000000020004" pitchFamily="2" charset="0"/>
              </a:rPr>
              <a:t>ສຸຂະພາບ</a:t>
            </a:r>
            <a:endParaRPr lang="en-LA" sz="1050" dirty="0">
              <a:solidFill>
                <a:schemeClr val="tx1"/>
              </a:solidFill>
              <a:latin typeface="Phetsarath OT" panose="02000500000000020004" pitchFamily="2" charset="0"/>
              <a:cs typeface="Phetsarath OT" panose="02000500000000020004" pitchFamily="2" charset="0"/>
            </a:endParaRPr>
          </a:p>
        </p:txBody>
      </p:sp>
      <p:sp>
        <p:nvSpPr>
          <p:cNvPr id="33" name="Left Arrow 32">
            <a:extLst>
              <a:ext uri="{FF2B5EF4-FFF2-40B4-BE49-F238E27FC236}">
                <a16:creationId xmlns:a16="http://schemas.microsoft.com/office/drawing/2014/main" id="{C44B0460-33D2-3545-ACBE-3322031F108F}"/>
              </a:ext>
            </a:extLst>
          </p:cNvPr>
          <p:cNvSpPr/>
          <p:nvPr/>
        </p:nvSpPr>
        <p:spPr>
          <a:xfrm>
            <a:off x="8223606" y="3940233"/>
            <a:ext cx="321462" cy="231456"/>
          </a:xfrm>
          <a:prstGeom prst="lef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A"/>
          </a:p>
        </p:txBody>
      </p:sp>
      <p:sp>
        <p:nvSpPr>
          <p:cNvPr id="38" name="Rectangle 37">
            <a:extLst>
              <a:ext uri="{FF2B5EF4-FFF2-40B4-BE49-F238E27FC236}">
                <a16:creationId xmlns:a16="http://schemas.microsoft.com/office/drawing/2014/main" id="{831698C5-6B2A-604F-932E-E794B00F0875}"/>
              </a:ext>
            </a:extLst>
          </p:cNvPr>
          <p:cNvSpPr/>
          <p:nvPr/>
        </p:nvSpPr>
        <p:spPr>
          <a:xfrm>
            <a:off x="734710" y="2304739"/>
            <a:ext cx="2323955" cy="320971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LA" sz="1050" b="1" dirty="0">
                <a:solidFill>
                  <a:schemeClr val="tx1"/>
                </a:solidFill>
                <a:latin typeface="Phetsarath OT" panose="02000500000000020004" pitchFamily="2" charset="0"/>
                <a:cs typeface="Phetsarath OT" panose="02000500000000020004" pitchFamily="2" charset="0"/>
              </a:rPr>
              <a:t>ແຜນງານ ແລະ ກິດຈະກຳສະເພາະໂພຊະນາການ:</a:t>
            </a:r>
            <a:r>
              <a:rPr lang="en-LA" sz="1050" dirty="0">
                <a:solidFill>
                  <a:schemeClr val="tx1"/>
                </a:solidFill>
                <a:latin typeface="Phetsarath OT" panose="02000500000000020004" pitchFamily="2" charset="0"/>
                <a:cs typeface="Phetsarath OT" panose="02000500000000020004" pitchFamily="2" charset="0"/>
              </a:rPr>
              <a:t> </a:t>
            </a:r>
          </a:p>
          <a:p>
            <a:pPr marL="171450" indent="-171450">
              <a:buFont typeface="Arial" panose="020B0604020202020204" pitchFamily="34" charset="0"/>
              <a:buChar char="•"/>
            </a:pPr>
            <a:r>
              <a:rPr lang="en-LA" sz="1050" dirty="0">
                <a:solidFill>
                  <a:schemeClr val="tx1"/>
                </a:solidFill>
                <a:latin typeface="Phetsarath OT" panose="02000500000000020004" pitchFamily="2" charset="0"/>
                <a:cs typeface="Phetsarath OT" panose="02000500000000020004" pitchFamily="2" charset="0"/>
              </a:rPr>
              <a:t>ສຸຂະພາບໄວໜຸ່ມ ແລະໂພຊະນາການກ່ອນຖືພາ</a:t>
            </a:r>
          </a:p>
          <a:p>
            <a:pPr marL="171450" indent="-171450">
              <a:buFont typeface="Arial" panose="020B0604020202020204" pitchFamily="34" charset="0"/>
              <a:buChar char="•"/>
            </a:pPr>
            <a:r>
              <a:rPr lang="en-LA" sz="1050" dirty="0">
                <a:solidFill>
                  <a:schemeClr val="tx1"/>
                </a:solidFill>
                <a:latin typeface="Phetsarath OT" panose="02000500000000020004" pitchFamily="2" charset="0"/>
                <a:cs typeface="Phetsarath OT" panose="02000500000000020004" pitchFamily="2" charset="0"/>
              </a:rPr>
              <a:t> ອາຫານເສີມສຳລັບແມ່ຖືພາ</a:t>
            </a:r>
          </a:p>
          <a:p>
            <a:pPr marL="171450" indent="-171450">
              <a:buFont typeface="Arial" panose="020B0604020202020204" pitchFamily="34" charset="0"/>
              <a:buChar char="•"/>
            </a:pPr>
            <a:r>
              <a:rPr lang="en-LA" sz="1050" dirty="0">
                <a:solidFill>
                  <a:schemeClr val="tx1"/>
                </a:solidFill>
                <a:latin typeface="Phetsarath OT" panose="02000500000000020004" pitchFamily="2" charset="0"/>
                <a:cs typeface="Phetsarath OT" panose="02000500000000020004" pitchFamily="2" charset="0"/>
              </a:rPr>
              <a:t> ການເສີມສານອາຫານ</a:t>
            </a:r>
          </a:p>
          <a:p>
            <a:pPr marL="171450" indent="-171450">
              <a:buFont typeface="Arial" panose="020B0604020202020204" pitchFamily="34" charset="0"/>
              <a:buChar char="•"/>
            </a:pPr>
            <a:r>
              <a:rPr lang="en-LA" sz="1050" dirty="0">
                <a:solidFill>
                  <a:schemeClr val="tx1"/>
                </a:solidFill>
                <a:latin typeface="Phetsarath OT" panose="02000500000000020004" pitchFamily="2" charset="0"/>
                <a:cs typeface="Phetsarath OT" panose="02000500000000020004" pitchFamily="2" charset="0"/>
              </a:rPr>
              <a:t> ການລ້ຽງລູກດ້ວຍນົມ ແລະການໃຫ້ອາຫານເສີມ</a:t>
            </a:r>
          </a:p>
          <a:p>
            <a:pPr marL="171450" indent="-171450">
              <a:buFont typeface="Arial" panose="020B0604020202020204" pitchFamily="34" charset="0"/>
              <a:buChar char="•"/>
            </a:pPr>
            <a:r>
              <a:rPr lang="en-LA" sz="1050" dirty="0">
                <a:solidFill>
                  <a:schemeClr val="tx1"/>
                </a:solidFill>
                <a:latin typeface="Phetsarath OT" panose="02000500000000020004" pitchFamily="2" charset="0"/>
                <a:cs typeface="Phetsarath OT" panose="02000500000000020004" pitchFamily="2" charset="0"/>
              </a:rPr>
              <a:t>ການໃຫ້ອາເສີມສຳລັບເດັກ</a:t>
            </a:r>
          </a:p>
          <a:p>
            <a:pPr marL="171450" indent="-171450">
              <a:buFont typeface="Arial" panose="020B0604020202020204" pitchFamily="34" charset="0"/>
              <a:buChar char="•"/>
            </a:pPr>
            <a:r>
              <a:rPr lang="en-LA" sz="1050" dirty="0">
                <a:solidFill>
                  <a:schemeClr val="tx1"/>
                </a:solidFill>
                <a:latin typeface="Phetsarath OT" panose="02000500000000020004" pitchFamily="2" charset="0"/>
                <a:cs typeface="Phetsarath OT" panose="02000500000000020004" pitchFamily="2" charset="0"/>
              </a:rPr>
              <a:t>ຄວາມຫລາກຫລາຍຂອງອາຫານ</a:t>
            </a:r>
          </a:p>
          <a:p>
            <a:pPr marL="171450" indent="-171450">
              <a:buFont typeface="Arial" panose="020B0604020202020204" pitchFamily="34" charset="0"/>
              <a:buChar char="•"/>
            </a:pPr>
            <a:r>
              <a:rPr lang="en-LA" sz="1050" dirty="0">
                <a:solidFill>
                  <a:schemeClr val="tx1"/>
                </a:solidFill>
                <a:latin typeface="Phetsarath OT" panose="02000500000000020004" pitchFamily="2" charset="0"/>
                <a:cs typeface="Phetsarath OT" panose="02000500000000020004" pitchFamily="2" charset="0"/>
              </a:rPr>
              <a:t>ພຶດຕິກຳການລ້ຽງ ແລະ ການກະຕຸ້ນເດັກ</a:t>
            </a:r>
          </a:p>
          <a:p>
            <a:pPr marL="171450" indent="-171450">
              <a:buFont typeface="Arial" panose="020B0604020202020204" pitchFamily="34" charset="0"/>
              <a:buChar char="•"/>
            </a:pPr>
            <a:r>
              <a:rPr lang="en-LA" sz="1050" dirty="0">
                <a:solidFill>
                  <a:schemeClr val="tx1"/>
                </a:solidFill>
                <a:latin typeface="Phetsarath OT" panose="02000500000000020004" pitchFamily="2" charset="0"/>
                <a:cs typeface="Phetsarath OT" panose="02000500000000020004" pitchFamily="2" charset="0"/>
              </a:rPr>
              <a:t>ການຮັກສາພາວະການຂາດໂພຊະນາການແບບກະທັນຫັນ ແລະຮຸນແຮງ.</a:t>
            </a:r>
          </a:p>
          <a:p>
            <a:pPr marL="171450" indent="-171450">
              <a:buFont typeface="Arial" panose="020B0604020202020204" pitchFamily="34" charset="0"/>
              <a:buChar char="•"/>
            </a:pPr>
            <a:r>
              <a:rPr lang="en-LA" sz="1050" dirty="0">
                <a:solidFill>
                  <a:schemeClr val="tx1"/>
                </a:solidFill>
                <a:latin typeface="Phetsarath OT" panose="02000500000000020004" pitchFamily="2" charset="0"/>
                <a:cs typeface="Phetsarath OT" panose="02000500000000020004" pitchFamily="2" charset="0"/>
              </a:rPr>
              <a:t>ການຈັດການ ແລະ ການປ້ອງກັນພະຍາດ</a:t>
            </a:r>
          </a:p>
          <a:p>
            <a:pPr marL="171450" indent="-171450">
              <a:buFont typeface="Arial" panose="020B0604020202020204" pitchFamily="34" charset="0"/>
              <a:buChar char="•"/>
            </a:pPr>
            <a:r>
              <a:rPr lang="en-LA" sz="1050" dirty="0">
                <a:solidFill>
                  <a:schemeClr val="tx1"/>
                </a:solidFill>
                <a:latin typeface="Phetsarath OT" panose="02000500000000020004" pitchFamily="2" charset="0"/>
                <a:cs typeface="Phetsarath OT" panose="02000500000000020004" pitchFamily="2" charset="0"/>
              </a:rPr>
              <a:t>ກິດຈະກຳດ້ານໂພຊະນາການທີ່ຮິບດ່ວນ ແລະ ສຸກເສີນ</a:t>
            </a:r>
          </a:p>
        </p:txBody>
      </p:sp>
      <p:sp>
        <p:nvSpPr>
          <p:cNvPr id="34" name="Right Arrow 33">
            <a:extLst>
              <a:ext uri="{FF2B5EF4-FFF2-40B4-BE49-F238E27FC236}">
                <a16:creationId xmlns:a16="http://schemas.microsoft.com/office/drawing/2014/main" id="{3BC737F4-801C-6E47-8928-82DDB2E8241B}"/>
              </a:ext>
            </a:extLst>
          </p:cNvPr>
          <p:cNvSpPr/>
          <p:nvPr/>
        </p:nvSpPr>
        <p:spPr>
          <a:xfrm>
            <a:off x="3058665" y="3048030"/>
            <a:ext cx="342903" cy="198126"/>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A"/>
          </a:p>
        </p:txBody>
      </p:sp>
      <p:sp>
        <p:nvSpPr>
          <p:cNvPr id="40" name="Rectangle 39">
            <a:extLst>
              <a:ext uri="{FF2B5EF4-FFF2-40B4-BE49-F238E27FC236}">
                <a16:creationId xmlns:a16="http://schemas.microsoft.com/office/drawing/2014/main" id="{A2820355-DF41-B142-8E71-DDDC128EBB3A}"/>
              </a:ext>
            </a:extLst>
          </p:cNvPr>
          <p:cNvSpPr/>
          <p:nvPr/>
        </p:nvSpPr>
        <p:spPr>
          <a:xfrm>
            <a:off x="8480570" y="4713587"/>
            <a:ext cx="2511972" cy="176262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LA" sz="1050" b="1" dirty="0">
                <a:solidFill>
                  <a:schemeClr val="tx1"/>
                </a:solidFill>
                <a:latin typeface="Phetsarath OT" panose="02000500000000020004" pitchFamily="2" charset="0"/>
                <a:cs typeface="Phetsarath OT" panose="02000500000000020004" pitchFamily="2" charset="0"/>
              </a:rPr>
              <a:t>ການສ້າງສະພາບແວດລ້ອມທີ່ດີ:</a:t>
            </a:r>
          </a:p>
          <a:p>
            <a:pPr marL="171450" indent="-171450">
              <a:buFont typeface="Arial" panose="020B0604020202020204" pitchFamily="34" charset="0"/>
              <a:buChar char="•"/>
            </a:pPr>
            <a:r>
              <a:rPr lang="en-LA" sz="1050" dirty="0">
                <a:solidFill>
                  <a:schemeClr val="tx1"/>
                </a:solidFill>
                <a:latin typeface="Phetsarath OT" panose="02000500000000020004" pitchFamily="2" charset="0"/>
                <a:cs typeface="Phetsarath OT" panose="02000500000000020004" pitchFamily="2" charset="0"/>
              </a:rPr>
              <a:t>ການປະເມີນທີ່ເຂັ້ມງວດ</a:t>
            </a:r>
          </a:p>
          <a:p>
            <a:pPr marL="171450" indent="-171450">
              <a:buFont typeface="Arial" panose="020B0604020202020204" pitchFamily="34" charset="0"/>
              <a:buChar char="•"/>
            </a:pPr>
            <a:r>
              <a:rPr lang="en-LA" sz="1050" dirty="0">
                <a:solidFill>
                  <a:schemeClr val="tx1"/>
                </a:solidFill>
                <a:latin typeface="Phetsarath OT" panose="02000500000000020004" pitchFamily="2" charset="0"/>
                <a:cs typeface="Phetsarath OT" panose="02000500000000020004" pitchFamily="2" charset="0"/>
              </a:rPr>
              <a:t>ຍຸດທະສາດການສົ່ງເສີມນະໂຍບາຍ</a:t>
            </a:r>
          </a:p>
          <a:p>
            <a:pPr marL="171450" indent="-171450">
              <a:buFont typeface="Arial" panose="020B0604020202020204" pitchFamily="34" charset="0"/>
              <a:buChar char="•"/>
            </a:pPr>
            <a:r>
              <a:rPr lang="en-LA" sz="1050" dirty="0">
                <a:solidFill>
                  <a:schemeClr val="tx1"/>
                </a:solidFill>
                <a:latin typeface="Phetsarath OT" panose="02000500000000020004" pitchFamily="2" charset="0"/>
                <a:cs typeface="Phetsarath OT" panose="02000500000000020004" pitchFamily="2" charset="0"/>
              </a:rPr>
              <a:t>ການປະສານງານສາຍຕັ້ງ ແລະ ສາຍຂວາງ</a:t>
            </a:r>
          </a:p>
          <a:p>
            <a:pPr marL="171450" indent="-171450">
              <a:buFont typeface="Arial" panose="020B0604020202020204" pitchFamily="34" charset="0"/>
              <a:buChar char="•"/>
            </a:pPr>
            <a:r>
              <a:rPr lang="en-LA" sz="1050" dirty="0">
                <a:solidFill>
                  <a:schemeClr val="tx1"/>
                </a:solidFill>
                <a:latin typeface="Phetsarath OT" panose="02000500000000020004" pitchFamily="2" charset="0"/>
                <a:cs typeface="Phetsarath OT" panose="02000500000000020004" pitchFamily="2" charset="0"/>
              </a:rPr>
              <a:t>ຄວາມຮັບຜິດຊອບ, ນະໂຍບາຍໃນການສ້າງແຮງຈູງໃຈ, ກົດລະບຽບ. </a:t>
            </a:r>
          </a:p>
          <a:p>
            <a:pPr marL="171450" indent="-171450">
              <a:buFont typeface="Arial" panose="020B0604020202020204" pitchFamily="34" charset="0"/>
              <a:buChar char="•"/>
            </a:pPr>
            <a:r>
              <a:rPr lang="en-LA" sz="1050" dirty="0">
                <a:solidFill>
                  <a:schemeClr val="tx1"/>
                </a:solidFill>
                <a:latin typeface="Phetsarath OT" panose="02000500000000020004" pitchFamily="2" charset="0"/>
                <a:cs typeface="Phetsarath OT" panose="02000500000000020004" pitchFamily="2" charset="0"/>
              </a:rPr>
              <a:t>ແຜນງານການວ້າງພາວະຜູ້ນຳ</a:t>
            </a:r>
          </a:p>
          <a:p>
            <a:pPr marL="171450" indent="-171450">
              <a:buFont typeface="Arial" panose="020B0604020202020204" pitchFamily="34" charset="0"/>
              <a:buChar char="•"/>
            </a:pPr>
            <a:r>
              <a:rPr lang="en-LA" sz="1050" dirty="0">
                <a:solidFill>
                  <a:schemeClr val="tx1"/>
                </a:solidFill>
                <a:latin typeface="Phetsarath OT" panose="02000500000000020004" pitchFamily="2" charset="0"/>
                <a:cs typeface="Phetsarath OT" panose="02000500000000020004" pitchFamily="2" charset="0"/>
              </a:rPr>
              <a:t>ການລົງທຶນໃນການສ້າງຄວາມອາດສາມາດ</a:t>
            </a:r>
          </a:p>
          <a:p>
            <a:pPr marL="171450" indent="-171450">
              <a:buFont typeface="Arial" panose="020B0604020202020204" pitchFamily="34" charset="0"/>
              <a:buChar char="•"/>
            </a:pPr>
            <a:r>
              <a:rPr lang="en-LA" sz="1050" dirty="0">
                <a:solidFill>
                  <a:schemeClr val="tx1"/>
                </a:solidFill>
                <a:latin typeface="Phetsarath OT" panose="02000500000000020004" pitchFamily="2" charset="0"/>
                <a:cs typeface="Phetsarath OT" panose="02000500000000020004" pitchFamily="2" charset="0"/>
              </a:rPr>
              <a:t>ການລະດົມທຶນພາຍໃນ</a:t>
            </a:r>
          </a:p>
        </p:txBody>
      </p:sp>
      <p:sp>
        <p:nvSpPr>
          <p:cNvPr id="41" name="Left Arrow 40">
            <a:extLst>
              <a:ext uri="{FF2B5EF4-FFF2-40B4-BE49-F238E27FC236}">
                <a16:creationId xmlns:a16="http://schemas.microsoft.com/office/drawing/2014/main" id="{1D15C06E-77A5-F24C-912F-C833968D348A}"/>
              </a:ext>
            </a:extLst>
          </p:cNvPr>
          <p:cNvSpPr/>
          <p:nvPr/>
        </p:nvSpPr>
        <p:spPr>
          <a:xfrm>
            <a:off x="8091948" y="5138789"/>
            <a:ext cx="453120" cy="212725"/>
          </a:xfrm>
          <a:prstGeom prst="lef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A"/>
          </a:p>
        </p:txBody>
      </p:sp>
    </p:spTree>
    <p:extLst>
      <p:ext uri="{BB962C8B-B14F-4D97-AF65-F5344CB8AC3E}">
        <p14:creationId xmlns:p14="http://schemas.microsoft.com/office/powerpoint/2010/main" val="2747266017"/>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EC12-C07A-4165-715D-FA17FCD01F07}"/>
              </a:ext>
            </a:extLst>
          </p:cNvPr>
          <p:cNvSpPr>
            <a:spLocks noGrp="1"/>
          </p:cNvSpPr>
          <p:nvPr>
            <p:ph type="title"/>
          </p:nvPr>
        </p:nvSpPr>
        <p:spPr>
          <a:xfrm>
            <a:off x="951488" y="170918"/>
            <a:ext cx="10515600" cy="1325563"/>
          </a:xfrm>
        </p:spPr>
        <p:txBody>
          <a:bodyPr>
            <a:normAutofit/>
          </a:bodyPr>
          <a:lstStyle/>
          <a:p>
            <a:pPr algn="ctr"/>
            <a:r>
              <a:rPr lang="en-US" sz="3600" b="1" dirty="0" err="1">
                <a:solidFill>
                  <a:srgbClr val="0070C0"/>
                </a:solidFill>
                <a:latin typeface="Phetsarath OT" panose="02000500000000020004" pitchFamily="2" charset="0"/>
                <a:cs typeface="Phetsarath OT" panose="02000500000000020004" pitchFamily="2" charset="0"/>
              </a:rPr>
              <a:t>ວຽກຫຍັງແດ່ທີ່ຊ່ວຍຫລຸດຜ່ອນການຂາດໂພຊະນາການ</a:t>
            </a:r>
            <a:r>
              <a:rPr lang="en-US" sz="4000" b="1" dirty="0">
                <a:solidFill>
                  <a:srgbClr val="0070C0"/>
                </a:solidFill>
                <a:latin typeface="Phetsarath OT" panose="02000500000000020004" pitchFamily="2" charset="0"/>
                <a:cs typeface="Phetsarath OT" panose="02000500000000020004" pitchFamily="2" charset="0"/>
              </a:rPr>
              <a:t>? </a:t>
            </a:r>
            <a:r>
              <a:rPr lang="en-US" sz="3600" b="1" dirty="0" err="1">
                <a:solidFill>
                  <a:srgbClr val="0070C0"/>
                </a:solidFill>
                <a:latin typeface="Phetsarath OT" panose="02000500000000020004" pitchFamily="2" charset="0"/>
                <a:cs typeface="Phetsarath OT" panose="02000500000000020004" pitchFamily="2" charset="0"/>
              </a:rPr>
              <a:t>ບັນດາກິດຈະກຳທາງດ້ານໂພຊະນາການ</a:t>
            </a:r>
            <a:endParaRPr lang="en-US" sz="4000" b="1" dirty="0">
              <a:solidFill>
                <a:srgbClr val="0070C0"/>
              </a:solidFill>
              <a:latin typeface="Phetsarath OT" panose="02000500000000020004" pitchFamily="2" charset="0"/>
              <a:cs typeface="Phetsarath OT" panose="02000500000000020004" pitchFamily="2" charset="0"/>
            </a:endParaRPr>
          </a:p>
        </p:txBody>
      </p:sp>
      <p:sp>
        <p:nvSpPr>
          <p:cNvPr id="4" name="TextBox 3">
            <a:extLst>
              <a:ext uri="{FF2B5EF4-FFF2-40B4-BE49-F238E27FC236}">
                <a16:creationId xmlns:a16="http://schemas.microsoft.com/office/drawing/2014/main" id="{9FBBD244-36DE-40F4-8D98-9BBD396099B1}"/>
              </a:ext>
            </a:extLst>
          </p:cNvPr>
          <p:cNvSpPr txBox="1"/>
          <p:nvPr/>
        </p:nvSpPr>
        <p:spPr>
          <a:xfrm>
            <a:off x="742482" y="2039406"/>
            <a:ext cx="10933611" cy="3785652"/>
          </a:xfrm>
          <a:prstGeom prst="rect">
            <a:avLst/>
          </a:prstGeom>
          <a:noFill/>
        </p:spPr>
        <p:txBody>
          <a:bodyPr wrap="square">
            <a:spAutoFit/>
          </a:bodyPr>
          <a:lstStyle/>
          <a:p>
            <a:pPr marL="342900" indent="-342900">
              <a:buFont typeface="Wingdings" panose="05000000000000000000" pitchFamily="2" charset="2"/>
              <a:buChar char="ü"/>
            </a:pPr>
            <a:r>
              <a:rPr lang="en-US" sz="2400" b="1" dirty="0" err="1">
                <a:latin typeface="Phetsarath OT" panose="02000500000000020004" pitchFamily="2" charset="0"/>
                <a:cs typeface="Phetsarath OT" panose="02000500000000020004" pitchFamily="2" charset="0"/>
              </a:rPr>
              <a:t>ບັນດາກິດຈະກຳທາງດ້ານໂພຊະນາການ</a:t>
            </a:r>
            <a:r>
              <a:rPr lang="en-US" sz="2400" b="1" dirty="0">
                <a:solidFill>
                  <a:srgbClr val="002060"/>
                </a:solidFill>
                <a:latin typeface="Phetsarath OT" panose="02000500000000020004" pitchFamily="2" charset="0"/>
                <a:cs typeface="Phetsarath OT" panose="02000500000000020004" pitchFamily="2" charset="0"/>
              </a:rPr>
              <a:t>, </a:t>
            </a:r>
            <a:r>
              <a:rPr lang="en-US" sz="2400" b="1" dirty="0" err="1">
                <a:solidFill>
                  <a:srgbClr val="002060"/>
                </a:solidFill>
                <a:latin typeface="Phetsarath OT" panose="02000500000000020004" pitchFamily="2" charset="0"/>
                <a:cs typeface="Phetsarath OT" panose="02000500000000020004" pitchFamily="2" charset="0"/>
              </a:rPr>
              <a:t>ທີ່ແກ້ໄຂ</a:t>
            </a:r>
            <a:r>
              <a:rPr lang="en-US" sz="2400" b="1" dirty="0">
                <a:solidFill>
                  <a:srgbClr val="002060"/>
                </a:solidFill>
                <a:latin typeface="Phetsarath OT" panose="02000500000000020004" pitchFamily="2" charset="0"/>
                <a:cs typeface="Phetsarath OT" panose="02000500000000020004" pitchFamily="2" charset="0"/>
              </a:rPr>
              <a:t>: </a:t>
            </a:r>
            <a:endParaRPr lang="en-US" sz="2400" dirty="0">
              <a:solidFill>
                <a:srgbClr val="002060"/>
              </a:solidFill>
              <a:latin typeface="Phetsarath OT" panose="02000500000000020004" pitchFamily="2" charset="0"/>
              <a:cs typeface="Phetsarath OT" panose="02000500000000020004" pitchFamily="2" charset="0"/>
            </a:endParaRPr>
          </a:p>
          <a:p>
            <a:pPr marL="800100" lvl="1" indent="-342900">
              <a:buFont typeface="Wingdings" panose="05000000000000000000" pitchFamily="2" charset="2"/>
              <a:buChar char="ü"/>
            </a:pPr>
            <a:r>
              <a:rPr lang="en-US" sz="2400" dirty="0" err="1">
                <a:solidFill>
                  <a:srgbClr val="002060"/>
                </a:solidFill>
                <a:latin typeface="Phetsarath OT" panose="02000500000000020004" pitchFamily="2" charset="0"/>
                <a:cs typeface="Phetsarath OT" panose="02000500000000020004" pitchFamily="2" charset="0"/>
              </a:rPr>
              <a:t>ສາ</a:t>
            </a:r>
            <a:r>
              <a:rPr lang="lo-LA" sz="2400" dirty="0">
                <a:solidFill>
                  <a:srgbClr val="002060"/>
                </a:solidFill>
                <a:latin typeface="Phetsarath OT" panose="02000500000000020004" pitchFamily="2" charset="0"/>
                <a:cs typeface="Phetsarath OT" panose="02000500000000020004" pitchFamily="2" charset="0"/>
              </a:rPr>
              <a:t>ຍ</a:t>
            </a:r>
            <a:r>
              <a:rPr lang="en-US" sz="2400" dirty="0" err="1">
                <a:solidFill>
                  <a:srgbClr val="002060"/>
                </a:solidFill>
                <a:latin typeface="Phetsarath OT" panose="02000500000000020004" pitchFamily="2" charset="0"/>
                <a:cs typeface="Phetsarath OT" panose="02000500000000020004" pitchFamily="2" charset="0"/>
              </a:rPr>
              <a:t>ເຫດການຂາດໂພຊະນາການ</a:t>
            </a:r>
            <a:r>
              <a:rPr lang="en-US" sz="2400" dirty="0">
                <a:solidFill>
                  <a:srgbClr val="002060"/>
                </a:solidFill>
                <a:latin typeface="Phetsarath OT" panose="02000500000000020004" pitchFamily="2" charset="0"/>
                <a:cs typeface="Phetsarath OT" panose="02000500000000020004" pitchFamily="2" charset="0"/>
              </a:rPr>
              <a:t>, </a:t>
            </a:r>
            <a:r>
              <a:rPr lang="en-US" sz="2400" dirty="0" err="1">
                <a:solidFill>
                  <a:srgbClr val="002060"/>
                </a:solidFill>
                <a:latin typeface="Phetsarath OT" panose="02000500000000020004" pitchFamily="2" charset="0"/>
                <a:cs typeface="Phetsarath OT" panose="02000500000000020004" pitchFamily="2" charset="0"/>
              </a:rPr>
              <a:t>ສຳຄັນແມ່ນການແກ້ໄຂການຂາດໂພຊະນາການທີ່ຊຳເຮຶ້ອໄດ</a:t>
            </a:r>
            <a:r>
              <a:rPr lang="en-US" sz="2400" dirty="0">
                <a:solidFill>
                  <a:srgbClr val="002060"/>
                </a:solidFill>
                <a:latin typeface="Phetsarath OT" panose="02000500000000020004" pitchFamily="2" charset="0"/>
                <a:cs typeface="Phetsarath OT" panose="02000500000000020004" pitchFamily="2" charset="0"/>
              </a:rPr>
              <a:t>້ 80%  (Black et al. 2013; Lim et al. 2012; Steckel 2013; IFPRI 2016).</a:t>
            </a:r>
          </a:p>
          <a:p>
            <a:pPr marL="800100" lvl="1" indent="-342900">
              <a:buFont typeface="Wingdings" panose="05000000000000000000" pitchFamily="2" charset="2"/>
              <a:buChar char="ü"/>
            </a:pPr>
            <a:r>
              <a:rPr lang="en-US" sz="2400" dirty="0" err="1">
                <a:solidFill>
                  <a:srgbClr val="002060"/>
                </a:solidFill>
                <a:latin typeface="Phetsarath OT" panose="02000500000000020004" pitchFamily="2" charset="0"/>
                <a:cs typeface="Phetsarath OT" panose="02000500000000020004" pitchFamily="2" charset="0"/>
              </a:rPr>
              <a:t>ສາເຫດພື້ນຖານຂອງການຂາດໂພຊະນາການ</a:t>
            </a:r>
            <a:r>
              <a:rPr lang="en-US" sz="2400" dirty="0">
                <a:solidFill>
                  <a:srgbClr val="002060"/>
                </a:solidFill>
                <a:latin typeface="Phetsarath OT" panose="02000500000000020004" pitchFamily="2" charset="0"/>
                <a:cs typeface="Phetsarath OT" panose="02000500000000020004" pitchFamily="2" charset="0"/>
              </a:rPr>
              <a:t>—</a:t>
            </a:r>
            <a:r>
              <a:rPr lang="en-US" sz="2400" dirty="0" err="1">
                <a:solidFill>
                  <a:srgbClr val="002060"/>
                </a:solidFill>
                <a:latin typeface="Phetsarath OT" panose="02000500000000020004" pitchFamily="2" charset="0"/>
                <a:cs typeface="Phetsarath OT" panose="02000500000000020004" pitchFamily="2" charset="0"/>
              </a:rPr>
              <a:t>ອາຫານ</a:t>
            </a:r>
            <a:r>
              <a:rPr lang="en-US" sz="2400" dirty="0">
                <a:solidFill>
                  <a:srgbClr val="002060"/>
                </a:solidFill>
                <a:latin typeface="Phetsarath OT" panose="02000500000000020004" pitchFamily="2" charset="0"/>
                <a:cs typeface="Phetsarath OT" panose="02000500000000020004" pitchFamily="2" charset="0"/>
              </a:rPr>
              <a:t>, </a:t>
            </a:r>
            <a:r>
              <a:rPr lang="en-US" sz="2400" dirty="0" err="1">
                <a:solidFill>
                  <a:srgbClr val="002060"/>
                </a:solidFill>
                <a:latin typeface="Phetsarath OT" panose="02000500000000020004" pitchFamily="2" charset="0"/>
                <a:cs typeface="Phetsarath OT" panose="02000500000000020004" pitchFamily="2" charset="0"/>
              </a:rPr>
              <a:t>ການເບີ່ງແຍງ</a:t>
            </a:r>
            <a:r>
              <a:rPr lang="en-US" sz="2400" dirty="0">
                <a:solidFill>
                  <a:srgbClr val="002060"/>
                </a:solidFill>
                <a:latin typeface="Phetsarath OT" panose="02000500000000020004" pitchFamily="2" charset="0"/>
                <a:cs typeface="Phetsarath OT" panose="02000500000000020004" pitchFamily="2" charset="0"/>
              </a:rPr>
              <a:t> </a:t>
            </a:r>
            <a:r>
              <a:rPr lang="en-US" sz="2400" dirty="0" err="1">
                <a:solidFill>
                  <a:srgbClr val="002060"/>
                </a:solidFill>
                <a:latin typeface="Phetsarath OT" panose="02000500000000020004" pitchFamily="2" charset="0"/>
                <a:cs typeface="Phetsarath OT" panose="02000500000000020004" pitchFamily="2" charset="0"/>
              </a:rPr>
              <a:t>ແລະ</a:t>
            </a:r>
            <a:r>
              <a:rPr lang="lo-LA" sz="2400" dirty="0">
                <a:solidFill>
                  <a:srgbClr val="002060"/>
                </a:solidFill>
                <a:latin typeface="Phetsarath OT" panose="02000500000000020004" pitchFamily="2" charset="0"/>
                <a:cs typeface="Phetsarath OT" panose="02000500000000020004" pitchFamily="2" charset="0"/>
              </a:rPr>
              <a:t> </a:t>
            </a:r>
            <a:r>
              <a:rPr lang="en-US" sz="2400" dirty="0" err="1">
                <a:solidFill>
                  <a:srgbClr val="002060"/>
                </a:solidFill>
                <a:latin typeface="Phetsarath OT" panose="02000500000000020004" pitchFamily="2" charset="0"/>
                <a:cs typeface="Phetsarath OT" panose="02000500000000020004" pitchFamily="2" charset="0"/>
              </a:rPr>
              <a:t>ສຸຂະພາບ</a:t>
            </a:r>
            <a:r>
              <a:rPr lang="en-US" sz="2400" dirty="0">
                <a:solidFill>
                  <a:srgbClr val="002060"/>
                </a:solidFill>
                <a:latin typeface="Phetsarath OT" panose="02000500000000020004" pitchFamily="2" charset="0"/>
                <a:cs typeface="Phetsarath OT" panose="02000500000000020004" pitchFamily="2" charset="0"/>
              </a:rPr>
              <a:t>. </a:t>
            </a:r>
          </a:p>
          <a:p>
            <a:pPr marL="800100" lvl="1" indent="-342900">
              <a:buFont typeface="Wingdings" panose="05000000000000000000" pitchFamily="2" charset="2"/>
              <a:buChar char="ü"/>
            </a:pPr>
            <a:r>
              <a:rPr lang="en-US" sz="2400" dirty="0" err="1">
                <a:solidFill>
                  <a:srgbClr val="002060"/>
                </a:solidFill>
                <a:latin typeface="Phetsarath OT" panose="02000500000000020004" pitchFamily="2" charset="0"/>
                <a:cs typeface="Phetsarath OT" panose="02000500000000020004" pitchFamily="2" charset="0"/>
              </a:rPr>
              <a:t>ເພີ່ມການເຂົ້າອາຫານທີ່ມີຄຸນຄ່າທາງໂພຊະນາການຂອງຄົວເຮືອນ</a:t>
            </a:r>
            <a:r>
              <a:rPr lang="lo-LA" sz="2400" dirty="0">
                <a:solidFill>
                  <a:srgbClr val="002060"/>
                </a:solidFill>
                <a:latin typeface="Phetsarath OT" panose="02000500000000020004" pitchFamily="2" charset="0"/>
                <a:cs typeface="Phetsarath OT" panose="02000500000000020004" pitchFamily="2" charset="0"/>
              </a:rPr>
              <a:t> </a:t>
            </a:r>
            <a:r>
              <a:rPr lang="en-US" sz="2400" dirty="0" err="1">
                <a:solidFill>
                  <a:srgbClr val="002060"/>
                </a:solidFill>
                <a:latin typeface="Phetsarath OT" panose="02000500000000020004" pitchFamily="2" charset="0"/>
                <a:cs typeface="Phetsarath OT" panose="02000500000000020004" pitchFamily="2" charset="0"/>
              </a:rPr>
              <a:t>ຕະຫລອດປີ</a:t>
            </a:r>
            <a:endParaRPr lang="en-US" sz="2400" dirty="0">
              <a:solidFill>
                <a:srgbClr val="002060"/>
              </a:solidFill>
              <a:latin typeface="Phetsarath OT" panose="02000500000000020004" pitchFamily="2" charset="0"/>
              <a:cs typeface="Phetsarath OT" panose="02000500000000020004" pitchFamily="2" charset="0"/>
            </a:endParaRPr>
          </a:p>
          <a:p>
            <a:pPr marL="800100" lvl="1" indent="-342900">
              <a:buFont typeface="Wingdings" panose="05000000000000000000" pitchFamily="2" charset="2"/>
              <a:buChar char="ü"/>
            </a:pPr>
            <a:r>
              <a:rPr lang="en-US" sz="2400" dirty="0">
                <a:solidFill>
                  <a:srgbClr val="002060"/>
                </a:solidFill>
                <a:latin typeface="Phetsarath OT" panose="02000500000000020004" pitchFamily="2" charset="0"/>
                <a:cs typeface="Phetsarath OT" panose="02000500000000020004" pitchFamily="2" charset="0"/>
              </a:rPr>
              <a:t> </a:t>
            </a:r>
            <a:r>
              <a:rPr lang="en-US" sz="2400" dirty="0" err="1">
                <a:solidFill>
                  <a:srgbClr val="002060"/>
                </a:solidFill>
                <a:latin typeface="Phetsarath OT" panose="02000500000000020004" pitchFamily="2" charset="0"/>
                <a:cs typeface="Phetsarath OT" panose="02000500000000020004" pitchFamily="2" charset="0"/>
              </a:rPr>
              <a:t>ສົ່ງເສີມການເຂົ້າເຖິງການບໍລິການທາງດ້ານສຸຂະພາບ</a:t>
            </a:r>
            <a:endParaRPr lang="en-US" sz="2400" dirty="0">
              <a:solidFill>
                <a:srgbClr val="002060"/>
              </a:solidFill>
              <a:latin typeface="Phetsarath OT" panose="02000500000000020004" pitchFamily="2" charset="0"/>
              <a:cs typeface="Phetsarath OT" panose="02000500000000020004" pitchFamily="2" charset="0"/>
            </a:endParaRPr>
          </a:p>
          <a:p>
            <a:pPr marL="800100" lvl="1" indent="-342900">
              <a:buFont typeface="Wingdings" panose="05000000000000000000" pitchFamily="2" charset="2"/>
              <a:buChar char="ü"/>
            </a:pPr>
            <a:r>
              <a:rPr lang="en-US" sz="2400" dirty="0" err="1">
                <a:solidFill>
                  <a:srgbClr val="002060"/>
                </a:solidFill>
                <a:latin typeface="Phetsarath OT" panose="02000500000000020004" pitchFamily="2" charset="0"/>
                <a:cs typeface="Phetsarath OT" panose="02000500000000020004" pitchFamily="2" charset="0"/>
              </a:rPr>
              <a:t>ຮັບປະກັນສະພາບແວດລ້ອມທີ່ດີຕໍ່ສຸຂະພາບຜ່ານຍຸດທະສາດ</a:t>
            </a:r>
            <a:r>
              <a:rPr lang="en-US" sz="2400" dirty="0">
                <a:solidFill>
                  <a:srgbClr val="002060"/>
                </a:solidFill>
                <a:latin typeface="Phetsarath OT" panose="02000500000000020004" pitchFamily="2" charset="0"/>
                <a:cs typeface="Phetsarath OT" panose="02000500000000020004" pitchFamily="2" charset="0"/>
              </a:rPr>
              <a:t> </a:t>
            </a:r>
            <a:r>
              <a:rPr lang="en-US" sz="2400" dirty="0" err="1">
                <a:solidFill>
                  <a:srgbClr val="002060"/>
                </a:solidFill>
                <a:latin typeface="Phetsarath OT" panose="02000500000000020004" pitchFamily="2" charset="0"/>
                <a:cs typeface="Phetsarath OT" panose="02000500000000020004" pitchFamily="2" charset="0"/>
              </a:rPr>
              <a:t>ແລະ</a:t>
            </a:r>
            <a:r>
              <a:rPr lang="en-US" sz="2400" dirty="0">
                <a:solidFill>
                  <a:srgbClr val="002060"/>
                </a:solidFill>
                <a:latin typeface="Phetsarath OT" panose="02000500000000020004" pitchFamily="2" charset="0"/>
                <a:cs typeface="Phetsarath OT" panose="02000500000000020004" pitchFamily="2" charset="0"/>
              </a:rPr>
              <a:t> </a:t>
            </a:r>
            <a:r>
              <a:rPr lang="en-US" sz="2400" dirty="0" err="1">
                <a:solidFill>
                  <a:srgbClr val="002060"/>
                </a:solidFill>
                <a:latin typeface="Phetsarath OT" panose="02000500000000020004" pitchFamily="2" charset="0"/>
                <a:cs typeface="Phetsarath OT" panose="02000500000000020004" pitchFamily="2" charset="0"/>
              </a:rPr>
              <a:t>ກິດຈະກຳນໍ້າສະອາດ</a:t>
            </a:r>
            <a:r>
              <a:rPr lang="en-US" sz="2400" dirty="0">
                <a:solidFill>
                  <a:srgbClr val="002060"/>
                </a:solidFill>
                <a:latin typeface="Phetsarath OT" panose="02000500000000020004" pitchFamily="2" charset="0"/>
                <a:cs typeface="Phetsarath OT" panose="02000500000000020004" pitchFamily="2" charset="0"/>
              </a:rPr>
              <a:t>, </a:t>
            </a:r>
            <a:r>
              <a:rPr lang="en-US" sz="2400" dirty="0" err="1">
                <a:solidFill>
                  <a:srgbClr val="002060"/>
                </a:solidFill>
                <a:latin typeface="Phetsarath OT" panose="02000500000000020004" pitchFamily="2" charset="0"/>
                <a:cs typeface="Phetsarath OT" panose="02000500000000020004" pitchFamily="2" charset="0"/>
              </a:rPr>
              <a:t>ສຸຂະພິບານ</a:t>
            </a:r>
            <a:r>
              <a:rPr lang="en-US" sz="2400" dirty="0">
                <a:solidFill>
                  <a:srgbClr val="002060"/>
                </a:solidFill>
                <a:latin typeface="Phetsarath OT" panose="02000500000000020004" pitchFamily="2" charset="0"/>
                <a:cs typeface="Phetsarath OT" panose="02000500000000020004" pitchFamily="2" charset="0"/>
              </a:rPr>
              <a:t> </a:t>
            </a:r>
            <a:r>
              <a:rPr lang="en-US" sz="2400" dirty="0" err="1">
                <a:solidFill>
                  <a:srgbClr val="002060"/>
                </a:solidFill>
                <a:latin typeface="Phetsarath OT" panose="02000500000000020004" pitchFamily="2" charset="0"/>
                <a:cs typeface="Phetsarath OT" panose="02000500000000020004" pitchFamily="2" charset="0"/>
              </a:rPr>
              <a:t>ແລະ</a:t>
            </a:r>
            <a:r>
              <a:rPr lang="en-US" sz="2400" dirty="0">
                <a:solidFill>
                  <a:srgbClr val="002060"/>
                </a:solidFill>
                <a:latin typeface="Phetsarath OT" panose="02000500000000020004" pitchFamily="2" charset="0"/>
                <a:cs typeface="Phetsarath OT" panose="02000500000000020004" pitchFamily="2" charset="0"/>
              </a:rPr>
              <a:t> </a:t>
            </a:r>
            <a:r>
              <a:rPr lang="en-US" sz="2400" dirty="0" err="1">
                <a:solidFill>
                  <a:srgbClr val="002060"/>
                </a:solidFill>
                <a:latin typeface="Phetsarath OT" panose="02000500000000020004" pitchFamily="2" charset="0"/>
                <a:cs typeface="Phetsarath OT" panose="02000500000000020004" pitchFamily="2" charset="0"/>
              </a:rPr>
              <a:t>ສຸຂະອະນາໄມທີ່ເໜາະສົມ</a:t>
            </a:r>
            <a:r>
              <a:rPr lang="en-US" sz="2400" dirty="0">
                <a:solidFill>
                  <a:srgbClr val="002060"/>
                </a:solidFill>
                <a:latin typeface="Phetsarath OT" panose="02000500000000020004" pitchFamily="2" charset="0"/>
                <a:cs typeface="Phetsarath OT" panose="02000500000000020004" pitchFamily="2" charset="0"/>
              </a:rPr>
              <a:t> </a:t>
            </a:r>
          </a:p>
          <a:p>
            <a:pPr marL="800100" lvl="1" indent="-342900">
              <a:buFont typeface="Wingdings" panose="05000000000000000000" pitchFamily="2" charset="2"/>
              <a:buChar char="ü"/>
            </a:pPr>
            <a:r>
              <a:rPr lang="en-US" sz="2400" dirty="0" err="1">
                <a:solidFill>
                  <a:srgbClr val="002060"/>
                </a:solidFill>
                <a:latin typeface="Phetsarath OT" panose="02000500000000020004" pitchFamily="2" charset="0"/>
                <a:cs typeface="Phetsarath OT" panose="02000500000000020004" pitchFamily="2" charset="0"/>
              </a:rPr>
              <a:t>ຊ່ວຍໃຫ້ແມ້ຍິງສາມາດເບິ່ງແຍງຄອບຄົວຂອງເຂົາໄດ້ຢ່າງເໜາະສົມ</a:t>
            </a:r>
            <a:r>
              <a:rPr lang="en-US" sz="2400" dirty="0">
                <a:solidFill>
                  <a:srgbClr val="002060"/>
                </a:solidFill>
                <a:latin typeface="Phetsarath OT" panose="02000500000000020004" pitchFamily="2" charset="0"/>
                <a:cs typeface="Phetsarath OT" panose="02000500000000020004" pitchFamily="2" charset="0"/>
              </a:rPr>
              <a:t>, </a:t>
            </a:r>
            <a:r>
              <a:rPr lang="en-US" sz="2400" dirty="0" err="1">
                <a:solidFill>
                  <a:srgbClr val="002060"/>
                </a:solidFill>
                <a:latin typeface="Phetsarath OT" panose="02000500000000020004" pitchFamily="2" charset="0"/>
                <a:cs typeface="Phetsarath OT" panose="02000500000000020004" pitchFamily="2" charset="0"/>
              </a:rPr>
              <a:t>ລວມເຖິງການໃຫ້ອາຫານທີ່ເໜາະສົມກັບໄວຂອງເດັກ</a:t>
            </a:r>
            <a:endParaRPr lang="en-US" sz="2400" dirty="0">
              <a:solidFill>
                <a:srgbClr val="002060"/>
              </a:solidFill>
              <a:latin typeface="Phetsarath OT" panose="02000500000000020004" pitchFamily="2" charset="0"/>
              <a:cs typeface="Phetsarath OT" panose="02000500000000020004" pitchFamily="2" charset="0"/>
            </a:endParaRPr>
          </a:p>
        </p:txBody>
      </p:sp>
    </p:spTree>
    <p:extLst>
      <p:ext uri="{BB962C8B-B14F-4D97-AF65-F5344CB8AC3E}">
        <p14:creationId xmlns:p14="http://schemas.microsoft.com/office/powerpoint/2010/main" val="3977005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3" name="Title 2">
            <a:extLst>
              <a:ext uri="{FF2B5EF4-FFF2-40B4-BE49-F238E27FC236}">
                <a16:creationId xmlns:a16="http://schemas.microsoft.com/office/drawing/2014/main" id="{9E0BD35B-F5D1-FB64-8FB2-E2C3132EB473}"/>
              </a:ext>
            </a:extLst>
          </p:cNvPr>
          <p:cNvSpPr>
            <a:spLocks noGrp="1"/>
          </p:cNvSpPr>
          <p:nvPr>
            <p:ph type="title"/>
          </p:nvPr>
        </p:nvSpPr>
        <p:spPr>
          <a:xfrm>
            <a:off x="202792" y="483327"/>
            <a:ext cx="3357025" cy="2414488"/>
          </a:xfrm>
        </p:spPr>
        <p:txBody>
          <a:bodyPr anchor="t">
            <a:normAutofit fontScale="90000"/>
          </a:bodyPr>
          <a:lstStyle/>
          <a:p>
            <a:r>
              <a:rPr lang="en-US" sz="4000" b="1" dirty="0" err="1">
                <a:solidFill>
                  <a:srgbClr val="FFFFFF"/>
                </a:solidFill>
                <a:latin typeface="Phetsarath OT" panose="02000500000000020004" pitchFamily="2" charset="0"/>
                <a:cs typeface="Phetsarath OT" panose="02000500000000020004" pitchFamily="2" charset="0"/>
              </a:rPr>
              <a:t>ວຽກງານກະສິກຳມີຜົນກະທົບ</a:t>
            </a:r>
            <a:r>
              <a:rPr lang="en-US" sz="4000" b="1" dirty="0">
                <a:solidFill>
                  <a:srgbClr val="FFFFFF"/>
                </a:solidFill>
                <a:latin typeface="Phetsarath OT" panose="02000500000000020004" pitchFamily="2" charset="0"/>
                <a:cs typeface="Phetsarath OT" panose="02000500000000020004" pitchFamily="2" charset="0"/>
              </a:rPr>
              <a:t> </a:t>
            </a:r>
            <a:r>
              <a:rPr lang="en-US" sz="4000" b="1" dirty="0" err="1">
                <a:solidFill>
                  <a:srgbClr val="FFFFFF"/>
                </a:solidFill>
                <a:latin typeface="Phetsarath OT" panose="02000500000000020004" pitchFamily="2" charset="0"/>
                <a:cs typeface="Phetsarath OT" panose="02000500000000020004" pitchFamily="2" charset="0"/>
              </a:rPr>
              <a:t>ຕໍ່ໂພຊະນາການແນວໃດ</a:t>
            </a:r>
            <a:endParaRPr lang="en-US" sz="4000" b="1" dirty="0">
              <a:solidFill>
                <a:srgbClr val="FFFFFF"/>
              </a:solidFill>
              <a:latin typeface="Phetsarath OT" panose="02000500000000020004" pitchFamily="2" charset="0"/>
              <a:cs typeface="Phetsarath OT" panose="02000500000000020004" pitchFamily="2" charset="0"/>
            </a:endParaRPr>
          </a:p>
        </p:txBody>
      </p:sp>
      <p:sp>
        <p:nvSpPr>
          <p:cNvPr id="4" name="Content Placeholder 3">
            <a:extLst>
              <a:ext uri="{FF2B5EF4-FFF2-40B4-BE49-F238E27FC236}">
                <a16:creationId xmlns:a16="http://schemas.microsoft.com/office/drawing/2014/main" id="{3CA729DA-BC7E-DE64-5D69-51B7C6978E17}"/>
              </a:ext>
            </a:extLst>
          </p:cNvPr>
          <p:cNvSpPr>
            <a:spLocks noGrp="1"/>
          </p:cNvSpPr>
          <p:nvPr>
            <p:ph idx="1"/>
          </p:nvPr>
        </p:nvSpPr>
        <p:spPr>
          <a:xfrm>
            <a:off x="3847281" y="483327"/>
            <a:ext cx="8341671" cy="5693636"/>
          </a:xfrm>
          <a:solidFill>
            <a:schemeClr val="bg1"/>
          </a:solidFill>
        </p:spPr>
        <p:txBody>
          <a:bodyPr>
            <a:noAutofit/>
          </a:bodyPr>
          <a:lstStyle/>
          <a:p>
            <a:pPr>
              <a:lnSpc>
                <a:spcPct val="100000"/>
              </a:lnSpc>
              <a:buFont typeface="Wingdings" panose="05000000000000000000" pitchFamily="2" charset="2"/>
              <a:buChar char="ü"/>
            </a:pPr>
            <a:r>
              <a:rPr lang="en-US" sz="1800" dirty="0" err="1">
                <a:latin typeface="Phetsarath OT" panose="02000500000000020004" pitchFamily="2" charset="0"/>
                <a:cs typeface="Phetsarath OT" panose="02000500000000020004" pitchFamily="2" charset="0"/>
              </a:rPr>
              <a:t>ມີຄວາມເຊື່ອມໂຍງ</a:t>
            </a:r>
            <a:r>
              <a:rPr lang="en-US" sz="1800" dirty="0">
                <a:latin typeface="Phetsarath OT" panose="02000500000000020004" pitchFamily="2" charset="0"/>
                <a:cs typeface="Phetsarath OT" panose="02000500000000020004" pitchFamily="2" charset="0"/>
              </a:rPr>
              <a:t> 3</a:t>
            </a:r>
            <a:r>
              <a:rPr lang="lo-LA"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ປະການລະຫວ່າງ</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ກະສິກຳ</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ແລະ</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ໂພຊະນາການ</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ຜົນຜະລິດກະສິກຳ</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ລາຍຮັບ</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ແລະ</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ບົດບາດຍິງ-ຊາຍ</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ວິທີການທີ່ແມ່ຍິງນຳໃຊ້ເວລາ</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ແລະ</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ພະລັງງານ</a:t>
            </a:r>
            <a:r>
              <a:rPr lang="en-US" sz="1800" dirty="0">
                <a:latin typeface="Phetsarath OT" panose="02000500000000020004" pitchFamily="2" charset="0"/>
                <a:cs typeface="Phetsarath OT" panose="02000500000000020004" pitchFamily="2" charset="0"/>
              </a:rPr>
              <a:t>)</a:t>
            </a:r>
          </a:p>
          <a:p>
            <a:pPr>
              <a:lnSpc>
                <a:spcPct val="100000"/>
              </a:lnSpc>
              <a:buFont typeface="Wingdings" panose="05000000000000000000" pitchFamily="2" charset="2"/>
              <a:buChar char="ü"/>
            </a:pPr>
            <a:r>
              <a:rPr lang="en-US" sz="1800" dirty="0" err="1">
                <a:latin typeface="Phetsarath OT" panose="02000500000000020004" pitchFamily="2" charset="0"/>
                <a:cs typeface="Phetsarath OT" panose="02000500000000020004" pitchFamily="2" charset="0"/>
              </a:rPr>
              <a:t>ຄວາມເຊື່ອມໂຍງທີ່ຊັດເຈນທີ່ສຸດລະຫວ່າງ</a:t>
            </a:r>
            <a:r>
              <a:rPr lang="lo-LA"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ກະສິກຳ</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ແລະ</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ໂພຊະນາການແມ່ນການຜະລິດອາຫານທີ່ມີຄຸນຄ່າທາງໂພຊະນາການ</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ເປັນວິທີໜຶ່ງທີ່ຊາວກະສິກອນມີສ່ວນຮ່ວມໃນການສະໜັບສະໜູນໂພຊະນການ</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ໂດຍການຜະລິດອາຫານທີ່ຫລາກຫລາຍ</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ແລະ</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ມີໂພຊະນາການຫລາຍຂຶ້ນເພື່ອຂາຍໃນທ້ອງຕະຫລາດ</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ແລະ</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ໃນຄອບຄົວຂອງເຂົາເຈົ້າ</a:t>
            </a:r>
            <a:r>
              <a:rPr lang="en-US" sz="1800" dirty="0">
                <a:latin typeface="Phetsarath OT" panose="02000500000000020004" pitchFamily="2" charset="0"/>
                <a:cs typeface="Phetsarath OT" panose="02000500000000020004" pitchFamily="2" charset="0"/>
              </a:rPr>
              <a:t>. </a:t>
            </a:r>
          </a:p>
          <a:p>
            <a:pPr>
              <a:lnSpc>
                <a:spcPct val="100000"/>
              </a:lnSpc>
              <a:buFont typeface="Wingdings" panose="05000000000000000000" pitchFamily="2" charset="2"/>
              <a:buChar char="ü"/>
            </a:pPr>
            <a:r>
              <a:rPr lang="en-US" sz="1800" dirty="0" err="1">
                <a:latin typeface="Phetsarath OT" panose="02000500000000020004" pitchFamily="2" charset="0"/>
                <a:cs typeface="Phetsarath OT" panose="02000500000000020004" pitchFamily="2" charset="0"/>
              </a:rPr>
              <a:t>ແຕ່ລະຄອບຄົວຍັງຂຶ້ນຢູ່ກັບລາຍຮັບທີ່ໃຊ້ຊຶ້ອາຫານ</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ປິ່ນປົ່ວສຸຂະພາບ</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ແລະ</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ສິນຄ້າທີ່ກ່ຽວຂ້ອງກັບສຸຂະອະນາໄມ</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ແລະໂພຊະນາການທີ່ດີ</a:t>
            </a:r>
            <a:r>
              <a:rPr lang="en-US" sz="1800" dirty="0">
                <a:latin typeface="Phetsarath OT" panose="02000500000000020004" pitchFamily="2" charset="0"/>
                <a:cs typeface="Phetsarath OT" panose="02000500000000020004" pitchFamily="2" charset="0"/>
              </a:rPr>
              <a:t> </a:t>
            </a:r>
          </a:p>
          <a:p>
            <a:pPr>
              <a:lnSpc>
                <a:spcPct val="100000"/>
              </a:lnSpc>
              <a:buFont typeface="Wingdings" panose="05000000000000000000" pitchFamily="2" charset="2"/>
              <a:buChar char="ü"/>
            </a:pPr>
            <a:r>
              <a:rPr lang="en-US" sz="1800" dirty="0" err="1">
                <a:latin typeface="Phetsarath OT" panose="02000500000000020004" pitchFamily="2" charset="0"/>
                <a:cs typeface="Phetsarath OT" panose="02000500000000020004" pitchFamily="2" charset="0"/>
              </a:rPr>
              <a:t>ລາຍຮັບຂອງຄອບຄົວບໍ່ໄດ້ກ່ຽວຂ້ອງກັບກະສິກຳທັງໝົດ</a:t>
            </a:r>
            <a:r>
              <a:rPr lang="en-US" sz="1800" dirty="0">
                <a:latin typeface="Phetsarath OT" panose="02000500000000020004" pitchFamily="2" charset="0"/>
                <a:cs typeface="Phetsarath OT" panose="02000500000000020004" pitchFamily="2" charset="0"/>
              </a:rPr>
              <a:t>, ວິທີການໜືິງທີ່ຊ່ວຍໃຫ້ຄອບຄົວມີການປັບຕົວຄືການຊ່ວຍຄອບຄົວທີ່ມີໂອກາດໃນການສ້າງລາຍຮັບ</a:t>
            </a:r>
            <a:r>
              <a:rPr lang="lo-LA" sz="1800" dirty="0">
                <a:latin typeface="Phetsarath OT" panose="02000500000000020004" pitchFamily="2" charset="0"/>
                <a:cs typeface="Phetsarath OT" panose="02000500000000020004" pitchFamily="2" charset="0"/>
              </a:rPr>
              <a:t>ຈາກກະສິກໍາ</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ແລະ</a:t>
            </a:r>
            <a:r>
              <a:rPr lang="en-US" sz="1800" dirty="0">
                <a:latin typeface="Phetsarath OT" panose="02000500000000020004" pitchFamily="2" charset="0"/>
                <a:cs typeface="Phetsarath OT" panose="02000500000000020004" pitchFamily="2" charset="0"/>
              </a:rPr>
              <a:t> </a:t>
            </a:r>
            <a:r>
              <a:rPr lang="lo-LA" sz="1800" dirty="0">
                <a:latin typeface="Phetsarath OT" panose="02000500000000020004" pitchFamily="2" charset="0"/>
                <a:cs typeface="Phetsarath OT" panose="02000500000000020004" pitchFamily="2" charset="0"/>
              </a:rPr>
              <a:t>ວຽກອື່ນໆ</a:t>
            </a:r>
            <a:endParaRPr lang="en-US" sz="1800" dirty="0">
              <a:latin typeface="Phetsarath OT" panose="02000500000000020004" pitchFamily="2" charset="0"/>
              <a:cs typeface="Phetsarath OT" panose="02000500000000020004" pitchFamily="2" charset="0"/>
            </a:endParaRPr>
          </a:p>
          <a:p>
            <a:pPr>
              <a:lnSpc>
                <a:spcPct val="100000"/>
              </a:lnSpc>
              <a:buFont typeface="Wingdings" panose="05000000000000000000" pitchFamily="2" charset="2"/>
              <a:buChar char="ü"/>
            </a:pPr>
            <a:r>
              <a:rPr lang="en-US" sz="1800" dirty="0" err="1">
                <a:latin typeface="Phetsarath OT" panose="02000500000000020004" pitchFamily="2" charset="0"/>
                <a:cs typeface="Phetsarath OT" panose="02000500000000020004" pitchFamily="2" charset="0"/>
              </a:rPr>
              <a:t>ແມ່ຍິງແມ່ນມີສ່ວນຮ່ວມຫລາຍໃນວຽກງານກະສິກຳ</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ໃຊ້ທັງເວລາ</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ແລະ</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ເຫື່ອແຮງ</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ອາດຈະມີຜົນກະທົບຕໍ່ສຸຂະພາບ</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ແລະໂພຊະນາການຂອງພວກເຂົາ</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ເຊັ່ນດຽວກັບສຸຂະພາບ</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ແລະໂພຊະນາການຂອງລູກ</a:t>
            </a:r>
            <a:r>
              <a:rPr lang="en-US" sz="1800" dirty="0">
                <a:latin typeface="Phetsarath OT" panose="02000500000000020004" pitchFamily="2" charset="0"/>
                <a:cs typeface="Phetsarath OT" panose="02000500000000020004" pitchFamily="2" charset="0"/>
              </a:rPr>
              <a:t>. </a:t>
            </a:r>
          </a:p>
          <a:p>
            <a:pPr>
              <a:lnSpc>
                <a:spcPct val="100000"/>
              </a:lnSpc>
              <a:buFont typeface="Wingdings" panose="05000000000000000000" pitchFamily="2" charset="2"/>
              <a:buChar char="ü"/>
            </a:pPr>
            <a:r>
              <a:rPr lang="en-US" sz="1800" dirty="0" err="1">
                <a:latin typeface="Phetsarath OT" panose="02000500000000020004" pitchFamily="2" charset="0"/>
                <a:cs typeface="Phetsarath OT" panose="02000500000000020004" pitchFamily="2" charset="0"/>
              </a:rPr>
              <a:t>ແມ່ຍິງເປັນຜູ້ຄຸ້ມຄອງລາຍຈ່າຍໃນຄອບຄົວ</a:t>
            </a:r>
            <a:r>
              <a:rPr lang="en-US" sz="1800" dirty="0">
                <a:latin typeface="Phetsarath OT" panose="02000500000000020004" pitchFamily="2" charset="0"/>
                <a:cs typeface="Phetsarath OT" panose="02000500000000020004" pitchFamily="2" charset="0"/>
              </a:rPr>
              <a:t>, </a:t>
            </a:r>
            <a:r>
              <a:rPr lang="en-US" sz="1800" dirty="0" err="1">
                <a:latin typeface="Phetsarath OT" panose="02000500000000020004" pitchFamily="2" charset="0"/>
                <a:cs typeface="Phetsarath OT" panose="02000500000000020004" pitchFamily="2" charset="0"/>
              </a:rPr>
              <a:t>ແລະໃຊ້ຈ່າຍເພື່ອເຮັດໃຫ້ສຸຂະພາບຂອງຄອບຄົວດີຂຶ້ນ</a:t>
            </a:r>
            <a:r>
              <a:rPr lang="en-US" sz="1800" dirty="0">
                <a:latin typeface="Phetsarath OT" panose="02000500000000020004" pitchFamily="2" charset="0"/>
                <a:cs typeface="Phetsarath OT" panose="02000500000000020004" pitchFamily="2" charset="0"/>
              </a:rPr>
              <a:t> (USAID 2017).</a:t>
            </a:r>
          </a:p>
        </p:txBody>
      </p:sp>
    </p:spTree>
    <p:extLst>
      <p:ext uri="{BB962C8B-B14F-4D97-AF65-F5344CB8AC3E}">
        <p14:creationId xmlns:p14="http://schemas.microsoft.com/office/powerpoint/2010/main" val="3379567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44" name="Rectangle 51243">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4" name="Content Placeholder 1"/>
          <p:cNvSpPr>
            <a:spLocks noGrp="1"/>
          </p:cNvSpPr>
          <p:nvPr>
            <p:ph type="title" idx="4294967295"/>
          </p:nvPr>
        </p:nvSpPr>
        <p:spPr>
          <a:xfrm>
            <a:off x="572493" y="238539"/>
            <a:ext cx="11047013" cy="1434415"/>
          </a:xfrm>
        </p:spPr>
        <p:txBody>
          <a:bodyPr vert="horz" lIns="91440" tIns="45720" rIns="91440" bIns="45720" rtlCol="0" anchor="b">
            <a:noAutofit/>
          </a:bodyPr>
          <a:lstStyle/>
          <a:p>
            <a:pPr marL="365125" indent="-255588" algn="ctr"/>
            <a:r>
              <a:rPr lang="en-US" sz="2800" b="1" dirty="0" err="1">
                <a:solidFill>
                  <a:srgbClr val="0070C0"/>
                </a:solidFill>
                <a:latin typeface="Phetsarath OT" panose="02000500000000020004" pitchFamily="2" charset="0"/>
                <a:cs typeface="Phetsarath OT" panose="02000500000000020004" pitchFamily="2" charset="0"/>
              </a:rPr>
              <a:t>ການຫລຸດ</a:t>
            </a:r>
            <a:r>
              <a:rPr lang="en-US" sz="2800" b="1" dirty="0">
                <a:solidFill>
                  <a:srgbClr val="0070C0"/>
                </a:solidFill>
                <a:latin typeface="Phetsarath OT" panose="02000500000000020004" pitchFamily="2" charset="0"/>
                <a:cs typeface="Phetsarath OT" panose="02000500000000020004" pitchFamily="2" charset="0"/>
              </a:rPr>
              <a:t> ”</a:t>
            </a:r>
            <a:r>
              <a:rPr lang="en-US" sz="2800" b="1" dirty="0" err="1">
                <a:solidFill>
                  <a:srgbClr val="0070C0"/>
                </a:solidFill>
                <a:latin typeface="Phetsarath OT" panose="02000500000000020004" pitchFamily="2" charset="0"/>
                <a:cs typeface="Phetsarath OT" panose="02000500000000020004" pitchFamily="2" charset="0"/>
              </a:rPr>
              <a:t>ຊ່ອງວ່າງໂພຊະນາການ</a:t>
            </a:r>
            <a:r>
              <a:rPr lang="en-US" sz="2800" b="1" dirty="0">
                <a:solidFill>
                  <a:srgbClr val="0070C0"/>
                </a:solidFill>
                <a:latin typeface="Phetsarath OT" panose="02000500000000020004" pitchFamily="2" charset="0"/>
                <a:cs typeface="Phetsarath OT" panose="02000500000000020004" pitchFamily="2" charset="0"/>
              </a:rPr>
              <a:t>” </a:t>
            </a:r>
            <a:r>
              <a:rPr lang="en-US" sz="2800" b="1" dirty="0" err="1">
                <a:solidFill>
                  <a:srgbClr val="0070C0"/>
                </a:solidFill>
                <a:latin typeface="Phetsarath OT" panose="02000500000000020004" pitchFamily="2" charset="0"/>
                <a:cs typeface="Phetsarath OT" panose="02000500000000020004" pitchFamily="2" charset="0"/>
              </a:rPr>
              <a:t>ໃຫ້ແຄບລົງ</a:t>
            </a:r>
            <a:br>
              <a:rPr lang="en-US" sz="2800" b="1" dirty="0">
                <a:solidFill>
                  <a:srgbClr val="0070C0"/>
                </a:solidFill>
                <a:latin typeface="Phetsarath OT" panose="02000500000000020004" pitchFamily="2" charset="0"/>
                <a:cs typeface="Phetsarath OT" panose="02000500000000020004" pitchFamily="2" charset="0"/>
              </a:rPr>
            </a:br>
            <a:r>
              <a:rPr lang="en-US" sz="2800" b="1" dirty="0" err="1">
                <a:solidFill>
                  <a:srgbClr val="0070C0"/>
                </a:solidFill>
                <a:latin typeface="Phetsarath OT" panose="02000500000000020004" pitchFamily="2" charset="0"/>
                <a:cs typeface="Phetsarath OT" panose="02000500000000020004" pitchFamily="2" charset="0"/>
              </a:rPr>
              <a:t>ຊ່ອງວ່າງ</a:t>
            </a:r>
            <a:r>
              <a:rPr lang="en-US" sz="2800" b="1" dirty="0">
                <a:solidFill>
                  <a:srgbClr val="0070C0"/>
                </a:solidFill>
                <a:latin typeface="Phetsarath OT" panose="02000500000000020004" pitchFamily="2" charset="0"/>
                <a:cs typeface="Phetsarath OT" panose="02000500000000020004" pitchFamily="2" charset="0"/>
              </a:rPr>
              <a:t> </a:t>
            </a:r>
            <a:r>
              <a:rPr lang="en-US" sz="2800" b="1" dirty="0" err="1">
                <a:solidFill>
                  <a:srgbClr val="0070C0"/>
                </a:solidFill>
                <a:latin typeface="Phetsarath OT" panose="02000500000000020004" pitchFamily="2" charset="0"/>
                <a:cs typeface="Phetsarath OT" panose="02000500000000020004" pitchFamily="2" charset="0"/>
              </a:rPr>
              <a:t>ລະຫວ່າງ</a:t>
            </a:r>
            <a:r>
              <a:rPr lang="en-US" sz="2800" b="1" dirty="0">
                <a:solidFill>
                  <a:srgbClr val="0070C0"/>
                </a:solidFill>
                <a:latin typeface="Phetsarath OT" panose="02000500000000020004" pitchFamily="2" charset="0"/>
                <a:cs typeface="Phetsarath OT" panose="02000500000000020004" pitchFamily="2" charset="0"/>
              </a:rPr>
              <a:t> </a:t>
            </a:r>
            <a:r>
              <a:rPr lang="en-US" sz="2800" b="1" dirty="0" err="1">
                <a:solidFill>
                  <a:srgbClr val="0070C0"/>
                </a:solidFill>
                <a:latin typeface="Phetsarath OT" panose="02000500000000020004" pitchFamily="2" charset="0"/>
                <a:cs typeface="Phetsarath OT" panose="02000500000000020004" pitchFamily="2" charset="0"/>
              </a:rPr>
              <a:t>ອາຫານທີ່ມີຢູ</a:t>
            </a:r>
            <a:r>
              <a:rPr lang="en-US" sz="2800" b="1" dirty="0">
                <a:solidFill>
                  <a:srgbClr val="0070C0"/>
                </a:solidFill>
                <a:latin typeface="Phetsarath OT" panose="02000500000000020004" pitchFamily="2" charset="0"/>
                <a:cs typeface="Phetsarath OT" panose="02000500000000020004" pitchFamily="2" charset="0"/>
              </a:rPr>
              <a:t>່ </a:t>
            </a:r>
            <a:r>
              <a:rPr lang="en-US" sz="2800" b="1" dirty="0" err="1">
                <a:solidFill>
                  <a:srgbClr val="0070C0"/>
                </a:solidFill>
                <a:latin typeface="Phetsarath OT" panose="02000500000000020004" pitchFamily="2" charset="0"/>
                <a:cs typeface="Phetsarath OT" panose="02000500000000020004" pitchFamily="2" charset="0"/>
              </a:rPr>
              <a:t>ແລະ</a:t>
            </a:r>
            <a:r>
              <a:rPr lang="lo-LA" sz="2800" b="1" dirty="0">
                <a:solidFill>
                  <a:srgbClr val="0070C0"/>
                </a:solidFill>
                <a:latin typeface="Phetsarath OT" panose="02000500000000020004" pitchFamily="2" charset="0"/>
                <a:cs typeface="Phetsarath OT" panose="02000500000000020004" pitchFamily="2" charset="0"/>
              </a:rPr>
              <a:t> </a:t>
            </a:r>
            <a:r>
              <a:rPr lang="en-US" sz="2800" b="1" dirty="0" err="1">
                <a:solidFill>
                  <a:srgbClr val="0070C0"/>
                </a:solidFill>
                <a:latin typeface="Phetsarath OT" panose="02000500000000020004" pitchFamily="2" charset="0"/>
                <a:cs typeface="Phetsarath OT" panose="02000500000000020004" pitchFamily="2" charset="0"/>
              </a:rPr>
              <a:t>ອາຫານທີ່ຈຳເປັນຕໍ່ການກິນເພື່ອສຸຂະພາບ</a:t>
            </a:r>
            <a:br>
              <a:rPr lang="en-US" sz="2800" b="1" dirty="0">
                <a:solidFill>
                  <a:srgbClr val="0070C0"/>
                </a:solidFill>
                <a:latin typeface="Phetsarath OT" panose="02000500000000020004" pitchFamily="2" charset="0"/>
                <a:cs typeface="Phetsarath OT" panose="02000500000000020004" pitchFamily="2" charset="0"/>
              </a:rPr>
            </a:br>
            <a:r>
              <a:rPr lang="en-US" sz="2800" b="1" dirty="0">
                <a:solidFill>
                  <a:srgbClr val="0070C0"/>
                </a:solidFill>
                <a:latin typeface="Phetsarath OT" panose="02000500000000020004" pitchFamily="2" charset="0"/>
                <a:cs typeface="Phetsarath OT" panose="02000500000000020004" pitchFamily="2" charset="0"/>
              </a:rPr>
              <a:t> </a:t>
            </a:r>
          </a:p>
        </p:txBody>
      </p:sp>
      <p:sp>
        <p:nvSpPr>
          <p:cNvPr id="51246"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8" name="Picture 51205" descr="Vegetables on display at a market">
            <a:extLst>
              <a:ext uri="{FF2B5EF4-FFF2-40B4-BE49-F238E27FC236}">
                <a16:creationId xmlns:a16="http://schemas.microsoft.com/office/drawing/2014/main" id="{95A014E8-810E-F991-0CF7-3E121DD81B3A}"/>
              </a:ext>
            </a:extLst>
          </p:cNvPr>
          <p:cNvPicPr>
            <a:picLocks noChangeAspect="1"/>
          </p:cNvPicPr>
          <p:nvPr/>
        </p:nvPicPr>
        <p:blipFill rotWithShape="1">
          <a:blip r:embed="rId2"/>
          <a:srcRect l="24872" r="12212" b="2"/>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51203" name="Rectangle 3"/>
          <p:cNvSpPr>
            <a:spLocks noGrp="1" noChangeArrowheads="1"/>
          </p:cNvSpPr>
          <p:nvPr>
            <p:ph type="body" idx="4294967295"/>
          </p:nvPr>
        </p:nvSpPr>
        <p:spPr>
          <a:xfrm>
            <a:off x="4905955" y="2071316"/>
            <a:ext cx="6713552" cy="4444760"/>
          </a:xfrm>
        </p:spPr>
        <p:txBody>
          <a:bodyPr vert="horz" lIns="91440" tIns="45720" rIns="91440" bIns="45720" rtlCol="0" anchor="t">
            <a:normAutofit/>
          </a:bodyPr>
          <a:lstStyle/>
          <a:p>
            <a:pPr>
              <a:lnSpc>
                <a:spcPct val="100000"/>
              </a:lnSpc>
            </a:pPr>
            <a:r>
              <a:rPr lang="en-US" sz="2400" dirty="0" err="1">
                <a:latin typeface="Phetsarath OT" panose="02000500000000020004" pitchFamily="2" charset="0"/>
                <a:cs typeface="Phetsarath OT" panose="02000500000000020004" pitchFamily="2" charset="0"/>
              </a:rPr>
              <a:t>ການກິນອາຫານ</a:t>
            </a:r>
            <a:r>
              <a:rPr lang="lo-LA" sz="2400" dirty="0">
                <a:latin typeface="Phetsarath OT" panose="02000500000000020004" pitchFamily="2" charset="0"/>
                <a:cs typeface="Phetsarath OT" panose="02000500000000020004" pitchFamily="2" charset="0"/>
              </a:rPr>
              <a:t> ທີ່ມີຄຸນນະພາບຕໍ່າ </a:t>
            </a:r>
            <a:r>
              <a:rPr lang="en-US" sz="2400" dirty="0" err="1">
                <a:latin typeface="Phetsarath OT" panose="02000500000000020004" pitchFamily="2" charset="0"/>
                <a:cs typeface="Phetsarath OT" panose="02000500000000020004" pitchFamily="2" charset="0"/>
              </a:rPr>
              <a:t>ປະລິມານຫລາຍ</a:t>
            </a:r>
            <a:r>
              <a:rPr lang="en-US" sz="2400" dirty="0">
                <a:latin typeface="Phetsarath OT" panose="02000500000000020004" pitchFamily="2" charset="0"/>
                <a:cs typeface="Phetsarath OT" panose="02000500000000020004" pitchFamily="2" charset="0"/>
              </a:rPr>
              <a:t> </a:t>
            </a:r>
            <a:r>
              <a:rPr lang="en-US" sz="2400" dirty="0" err="1">
                <a:latin typeface="Phetsarath OT" panose="02000500000000020004" pitchFamily="2" charset="0"/>
                <a:cs typeface="Phetsarath OT" panose="02000500000000020004" pitchFamily="2" charset="0"/>
              </a:rPr>
              <a:t>ແລະ</a:t>
            </a:r>
            <a:r>
              <a:rPr lang="lo-LA" sz="2400" dirty="0">
                <a:latin typeface="Phetsarath OT" panose="02000500000000020004" pitchFamily="2" charset="0"/>
                <a:cs typeface="Phetsarath OT" panose="02000500000000020004" pitchFamily="2" charset="0"/>
              </a:rPr>
              <a:t>ຂາດ </a:t>
            </a:r>
            <a:r>
              <a:rPr lang="en-US" sz="2400" dirty="0" err="1">
                <a:latin typeface="Phetsarath OT" panose="02000500000000020004" pitchFamily="2" charset="0"/>
                <a:cs typeface="Phetsarath OT" panose="02000500000000020004" pitchFamily="2" charset="0"/>
              </a:rPr>
              <a:t>ຄວາມຫລາກ</a:t>
            </a:r>
            <a:r>
              <a:rPr lang="lo-LA" sz="2400" dirty="0">
                <a:latin typeface="Phetsarath OT" panose="02000500000000020004" pitchFamily="2" charset="0"/>
                <a:cs typeface="Phetsarath OT" panose="02000500000000020004" pitchFamily="2" charset="0"/>
              </a:rPr>
              <a:t>ຫຼາຍ</a:t>
            </a:r>
            <a:r>
              <a:rPr lang="en-US" sz="2400" dirty="0">
                <a:latin typeface="Phetsarath OT" panose="02000500000000020004" pitchFamily="2" charset="0"/>
                <a:cs typeface="Phetsarath OT" panose="02000500000000020004" pitchFamily="2" charset="0"/>
              </a:rPr>
              <a:t> </a:t>
            </a:r>
            <a:r>
              <a:rPr lang="en-US" sz="2400" dirty="0" err="1">
                <a:latin typeface="Phetsarath OT" panose="02000500000000020004" pitchFamily="2" charset="0"/>
                <a:cs typeface="Phetsarath OT" panose="02000500000000020004" pitchFamily="2" charset="0"/>
              </a:rPr>
              <a:t>ມັນຈຳນຳໄປສູ່ໄພອຶດຫິວ</a:t>
            </a:r>
            <a:r>
              <a:rPr lang="en-US" sz="2400" dirty="0">
                <a:latin typeface="Phetsarath OT" panose="02000500000000020004" pitchFamily="2" charset="0"/>
                <a:cs typeface="Phetsarath OT" panose="02000500000000020004" pitchFamily="2" charset="0"/>
              </a:rPr>
              <a:t> </a:t>
            </a:r>
            <a:r>
              <a:rPr lang="en-US" sz="2400" dirty="0" err="1">
                <a:latin typeface="Phetsarath OT" panose="02000500000000020004" pitchFamily="2" charset="0"/>
                <a:cs typeface="Phetsarath OT" panose="02000500000000020004" pitchFamily="2" charset="0"/>
              </a:rPr>
              <a:t>ແລະ</a:t>
            </a:r>
            <a:r>
              <a:rPr lang="en-US" sz="2400" dirty="0">
                <a:latin typeface="Phetsarath OT" panose="02000500000000020004" pitchFamily="2" charset="0"/>
                <a:cs typeface="Phetsarath OT" panose="02000500000000020004" pitchFamily="2" charset="0"/>
              </a:rPr>
              <a:t> </a:t>
            </a:r>
            <a:r>
              <a:rPr lang="en-US" sz="2400" dirty="0" err="1">
                <a:latin typeface="Phetsarath OT" panose="02000500000000020004" pitchFamily="2" charset="0"/>
                <a:cs typeface="Phetsarath OT" panose="02000500000000020004" pitchFamily="2" charset="0"/>
              </a:rPr>
              <a:t>ການຂາດໂພຊະນາການ</a:t>
            </a:r>
            <a:endParaRPr lang="en-US" sz="2400" dirty="0">
              <a:latin typeface="Phetsarath OT" panose="02000500000000020004" pitchFamily="2" charset="0"/>
              <a:cs typeface="Phetsarath OT" panose="02000500000000020004" pitchFamily="2" charset="0"/>
            </a:endParaRPr>
          </a:p>
          <a:p>
            <a:pPr>
              <a:lnSpc>
                <a:spcPct val="100000"/>
              </a:lnSpc>
            </a:pPr>
            <a:r>
              <a:rPr lang="en-US" sz="2400" dirty="0" err="1">
                <a:latin typeface="Phetsarath OT" panose="02000500000000020004" pitchFamily="2" charset="0"/>
                <a:cs typeface="Phetsarath OT" panose="02000500000000020004" pitchFamily="2" charset="0"/>
              </a:rPr>
              <a:t>ການຜະລິດອາຫານ</a:t>
            </a:r>
            <a:r>
              <a:rPr lang="en-US" sz="2400" dirty="0">
                <a:latin typeface="Phetsarath OT" panose="02000500000000020004" pitchFamily="2" charset="0"/>
                <a:cs typeface="Phetsarath OT" panose="02000500000000020004" pitchFamily="2" charset="0"/>
              </a:rPr>
              <a:t> </a:t>
            </a:r>
            <a:r>
              <a:rPr lang="en-US" sz="2400" dirty="0" err="1">
                <a:latin typeface="Phetsarath OT" panose="02000500000000020004" pitchFamily="2" charset="0"/>
                <a:cs typeface="Phetsarath OT" panose="02000500000000020004" pitchFamily="2" charset="0"/>
              </a:rPr>
              <a:t>ຍັງບໍ່ພຽງພໍ</a:t>
            </a:r>
            <a:r>
              <a:rPr lang="lo-LA" sz="2400" dirty="0">
                <a:latin typeface="Phetsarath OT" panose="02000500000000020004" pitchFamily="2" charset="0"/>
                <a:cs typeface="Phetsarath OT" panose="02000500000000020004" pitchFamily="2" charset="0"/>
              </a:rPr>
              <a:t> ກັບຄວາມຕ້ອງການ</a:t>
            </a:r>
            <a:endParaRPr lang="en-US" sz="2400" dirty="0">
              <a:latin typeface="Phetsarath OT" panose="02000500000000020004" pitchFamily="2" charset="0"/>
              <a:cs typeface="Phetsarath OT" panose="02000500000000020004" pitchFamily="2" charset="0"/>
            </a:endParaRPr>
          </a:p>
          <a:p>
            <a:pPr>
              <a:lnSpc>
                <a:spcPct val="100000"/>
              </a:lnSpc>
            </a:pPr>
            <a:r>
              <a:rPr lang="en-US" sz="2400" dirty="0" err="1">
                <a:latin typeface="Phetsarath OT" panose="02000500000000020004" pitchFamily="2" charset="0"/>
                <a:cs typeface="Phetsarath OT" panose="02000500000000020004" pitchFamily="2" charset="0"/>
              </a:rPr>
              <a:t>ຮັບປະກັນການມີອາຫານ</a:t>
            </a:r>
            <a:r>
              <a:rPr lang="en-US" sz="2400" dirty="0">
                <a:latin typeface="Phetsarath OT" panose="02000500000000020004" pitchFamily="2" charset="0"/>
                <a:cs typeface="Phetsarath OT" panose="02000500000000020004" pitchFamily="2" charset="0"/>
              </a:rPr>
              <a:t> </a:t>
            </a:r>
            <a:r>
              <a:rPr lang="en-US" sz="2400" dirty="0" err="1">
                <a:latin typeface="Phetsarath OT" panose="02000500000000020004" pitchFamily="2" charset="0"/>
                <a:cs typeface="Phetsarath OT" panose="02000500000000020004" pitchFamily="2" charset="0"/>
              </a:rPr>
              <a:t>ແລະ</a:t>
            </a:r>
            <a:r>
              <a:rPr lang="en-US" sz="2400" dirty="0">
                <a:latin typeface="Phetsarath OT" panose="02000500000000020004" pitchFamily="2" charset="0"/>
                <a:cs typeface="Phetsarath OT" panose="02000500000000020004" pitchFamily="2" charset="0"/>
              </a:rPr>
              <a:t> </a:t>
            </a:r>
            <a:r>
              <a:rPr lang="en-US" sz="2400" dirty="0" err="1">
                <a:latin typeface="Phetsarath OT" panose="02000500000000020004" pitchFamily="2" charset="0"/>
                <a:cs typeface="Phetsarath OT" panose="02000500000000020004" pitchFamily="2" charset="0"/>
              </a:rPr>
              <a:t>ການເຂົ້າເຖິງອາຫານທີ່ຫລາກຫລາຍ</a:t>
            </a:r>
            <a:r>
              <a:rPr lang="en-US" sz="2400" dirty="0">
                <a:latin typeface="Phetsarath OT" panose="02000500000000020004" pitchFamily="2" charset="0"/>
                <a:cs typeface="Phetsarath OT" panose="02000500000000020004" pitchFamily="2" charset="0"/>
              </a:rPr>
              <a:t> </a:t>
            </a:r>
            <a:r>
              <a:rPr lang="en-US" sz="2400" dirty="0" err="1">
                <a:latin typeface="Phetsarath OT" panose="02000500000000020004" pitchFamily="2" charset="0"/>
                <a:cs typeface="Phetsarath OT" panose="02000500000000020004" pitchFamily="2" charset="0"/>
              </a:rPr>
              <a:t>ໃນທຸກລະດູການ</a:t>
            </a:r>
            <a:endParaRPr lang="en-US" sz="2400" dirty="0">
              <a:latin typeface="Phetsarath OT" panose="02000500000000020004" pitchFamily="2" charset="0"/>
              <a:cs typeface="Phetsarath OT" panose="02000500000000020004" pitchFamily="2" charset="0"/>
            </a:endParaRPr>
          </a:p>
          <a:p>
            <a:pPr>
              <a:lnSpc>
                <a:spcPct val="100000"/>
              </a:lnSpc>
            </a:pPr>
            <a:r>
              <a:rPr lang="lo-LA" sz="2400" dirty="0">
                <a:latin typeface="Phetsarath OT" panose="02000500000000020004" pitchFamily="2" charset="0"/>
                <a:cs typeface="Phetsarath OT" panose="02000500000000020004" pitchFamily="2" charset="0"/>
              </a:rPr>
              <a:t>ຜູ້</a:t>
            </a:r>
            <a:r>
              <a:rPr lang="en-US" sz="2400" dirty="0" err="1">
                <a:latin typeface="Phetsarath OT" panose="02000500000000020004" pitchFamily="2" charset="0"/>
                <a:cs typeface="Phetsarath OT" panose="02000500000000020004" pitchFamily="2" charset="0"/>
              </a:rPr>
              <a:t>ບໍລິໂພກຕ້ອງມີ</a:t>
            </a:r>
            <a:r>
              <a:rPr lang="lo-LA" sz="2400" dirty="0">
                <a:latin typeface="Phetsarath OT" panose="02000500000000020004" pitchFamily="2" charset="0"/>
                <a:cs typeface="Phetsarath OT" panose="02000500000000020004" pitchFamily="2" charset="0"/>
              </a:rPr>
              <a:t>ມີຄວາມຮູ້ດ້ານໂພຊະນາການ</a:t>
            </a:r>
            <a:endParaRPr lang="en-US" sz="2400" dirty="0">
              <a:latin typeface="Phetsarath OT" panose="02000500000000020004" pitchFamily="2" charset="0"/>
              <a:cs typeface="Phetsarath OT" panose="02000500000000020004" pitchFamily="2" charset="0"/>
            </a:endParaRPr>
          </a:p>
          <a:p>
            <a:pPr>
              <a:lnSpc>
                <a:spcPct val="100000"/>
              </a:lnSpc>
            </a:pPr>
            <a:r>
              <a:rPr lang="en-US" sz="2400" dirty="0">
                <a:latin typeface="Phetsarath OT" panose="02000500000000020004" pitchFamily="2" charset="0"/>
                <a:cs typeface="Phetsarath OT" panose="02000500000000020004" pitchFamily="2" charset="0"/>
              </a:rPr>
              <a:t>ຕ້ອງສ້າງຕັ້ງການຮ່ວມມືຮ່ວມກັບແຜນງານການປົກປ້ອງສັງຄົມໃນຂັ້ນທ້ອງຖິ່ນ</a:t>
            </a:r>
            <a:r>
              <a:rPr lang="lo-LA" sz="2400" dirty="0">
                <a:latin typeface="Phetsarath OT" panose="02000500000000020004" pitchFamily="2" charset="0"/>
                <a:cs typeface="Phetsarath OT" panose="02000500000000020004" pitchFamily="2" charset="0"/>
              </a:rPr>
              <a:t> ໃຫ້ຮອດຜູ້ທຸກຍາກ</a:t>
            </a:r>
            <a:endParaRPr lang="en-US" sz="2400" dirty="0">
              <a:latin typeface="Phetsarath OT" panose="02000500000000020004" pitchFamily="2" charset="0"/>
              <a:cs typeface="Phetsarath OT" panose="02000500000000020004" pitchFamily="2" charset="0"/>
            </a:endParaRPr>
          </a:p>
        </p:txBody>
      </p:sp>
    </p:spTree>
    <p:extLst>
      <p:ext uri="{BB962C8B-B14F-4D97-AF65-F5344CB8AC3E}">
        <p14:creationId xmlns:p14="http://schemas.microsoft.com/office/powerpoint/2010/main" val="272238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5EF0BC-1514-D6F7-B3E5-295CDF27EAD5}"/>
              </a:ext>
            </a:extLst>
          </p:cNvPr>
          <p:cNvPicPr>
            <a:picLocks noChangeAspect="1"/>
          </p:cNvPicPr>
          <p:nvPr/>
        </p:nvPicPr>
        <p:blipFill>
          <a:blip r:embed="rId2"/>
          <a:stretch>
            <a:fillRect/>
          </a:stretch>
        </p:blipFill>
        <p:spPr>
          <a:xfrm>
            <a:off x="846044" y="570936"/>
            <a:ext cx="10555381" cy="5937402"/>
          </a:xfrm>
          <a:prstGeom prst="rect">
            <a:avLst/>
          </a:prstGeom>
        </p:spPr>
      </p:pic>
    </p:spTree>
    <p:extLst>
      <p:ext uri="{BB962C8B-B14F-4D97-AF65-F5344CB8AC3E}">
        <p14:creationId xmlns:p14="http://schemas.microsoft.com/office/powerpoint/2010/main" val="2428054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7" y="348865"/>
            <a:ext cx="10044023" cy="877729"/>
          </a:xfrm>
        </p:spPr>
        <p:txBody>
          <a:bodyPr anchor="ctr">
            <a:normAutofit/>
          </a:bodyPr>
          <a:lstStyle/>
          <a:p>
            <a:r>
              <a:rPr lang="en-US" sz="4000" b="1" dirty="0" err="1">
                <a:solidFill>
                  <a:srgbClr val="FFFFFF"/>
                </a:solidFill>
                <a:latin typeface="Phetsarath OT" panose="02000500000000020004" pitchFamily="2" charset="0"/>
                <a:cs typeface="Phetsarath OT" panose="02000500000000020004" pitchFamily="2" charset="0"/>
              </a:rPr>
              <a:t>ການສ້າງວຽກງານກະສິກຳເພື່ອໂພຊະນາການ</a:t>
            </a:r>
            <a:endParaRPr lang="en-US" sz="4000" b="1" dirty="0">
              <a:solidFill>
                <a:srgbClr val="FFFFFF"/>
              </a:solidFill>
              <a:latin typeface="Phetsarath OT" panose="02000500000000020004" pitchFamily="2" charset="0"/>
              <a:cs typeface="Phetsarath OT" panose="02000500000000020004" pitchFamily="2" charset="0"/>
            </a:endParaRPr>
          </a:p>
        </p:txBody>
      </p:sp>
      <p:graphicFrame>
        <p:nvGraphicFramePr>
          <p:cNvPr id="5" name="Content Placeholder 2">
            <a:extLst>
              <a:ext uri="{FF2B5EF4-FFF2-40B4-BE49-F238E27FC236}">
                <a16:creationId xmlns:a16="http://schemas.microsoft.com/office/drawing/2014/main" id="{8EA051A1-4A94-404A-39E8-DBFFB9386744}"/>
              </a:ext>
            </a:extLst>
          </p:cNvPr>
          <p:cNvGraphicFramePr>
            <a:graphicFrameLocks noGrp="1"/>
          </p:cNvGraphicFramePr>
          <p:nvPr>
            <p:ph idx="1"/>
            <p:extLst>
              <p:ext uri="{D42A27DB-BD31-4B8C-83A1-F6EECF244321}">
                <p14:modId xmlns:p14="http://schemas.microsoft.com/office/powerpoint/2010/main" val="896731630"/>
              </p:ext>
            </p:extLst>
          </p:nvPr>
        </p:nvGraphicFramePr>
        <p:xfrm>
          <a:off x="644056" y="1575459"/>
          <a:ext cx="10927829" cy="5123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207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B939-D09F-D63C-7C0A-230B5E6C97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1E576C-92B7-6B35-0787-74FBECEA8B9D}"/>
              </a:ext>
            </a:extLst>
          </p:cNvPr>
          <p:cNvSpPr>
            <a:spLocks noGrp="1"/>
          </p:cNvSpPr>
          <p:nvPr>
            <p:ph idx="1"/>
          </p:nvPr>
        </p:nvSpPr>
        <p:spPr>
          <a:xfrm>
            <a:off x="838200" y="1825625"/>
            <a:ext cx="10515600" cy="3515001"/>
          </a:xfrm>
          <a:solidFill>
            <a:schemeClr val="accent5">
              <a:lumMod val="20000"/>
              <a:lumOff val="80000"/>
            </a:schemeClr>
          </a:solidFill>
        </p:spPr>
        <p:txBody>
          <a:bodyPr anchor="ctr">
            <a:normAutofit/>
          </a:bodyPr>
          <a:lstStyle/>
          <a:p>
            <a:pPr marL="0" indent="0" algn="ctr">
              <a:buNone/>
            </a:pPr>
            <a:r>
              <a:rPr lang="lo-LA" sz="7200" b="1" dirty="0">
                <a:latin typeface="Phetsarath OT" panose="02000500000000000000" pitchFamily="2" charset="77"/>
                <a:cs typeface="Phetsarath OT" panose="02000500000000000000" pitchFamily="2" charset="77"/>
              </a:rPr>
              <a:t>ກິດຈະກໍາກ່ອນການຮຽນ </a:t>
            </a:r>
            <a:r>
              <a:rPr lang="en-US" sz="7200" b="1" dirty="0"/>
              <a:t>Pre-learning activities</a:t>
            </a:r>
          </a:p>
        </p:txBody>
      </p:sp>
      <p:sp>
        <p:nvSpPr>
          <p:cNvPr id="4" name="Slide Number Placeholder 3">
            <a:extLst>
              <a:ext uri="{FF2B5EF4-FFF2-40B4-BE49-F238E27FC236}">
                <a16:creationId xmlns:a16="http://schemas.microsoft.com/office/drawing/2014/main" id="{26AADD08-FAC2-D879-6D43-38A25FC80F3F}"/>
              </a:ext>
            </a:extLst>
          </p:cNvPr>
          <p:cNvSpPr>
            <a:spLocks noGrp="1"/>
          </p:cNvSpPr>
          <p:nvPr>
            <p:ph type="sldNum" sz="quarter" idx="12"/>
          </p:nvPr>
        </p:nvSpPr>
        <p:spPr/>
        <p:txBody>
          <a:bodyPr/>
          <a:lstStyle/>
          <a:p>
            <a:fld id="{BB7217B5-ED1B-4422-BB90-71357A4EBF56}" type="slidenum">
              <a:rPr lang="en-US" smtClean="0"/>
              <a:pPr/>
              <a:t>2</a:t>
            </a:fld>
            <a:endParaRPr lang="en-US"/>
          </a:p>
        </p:txBody>
      </p:sp>
    </p:spTree>
    <p:extLst>
      <p:ext uri="{BB962C8B-B14F-4D97-AF65-F5344CB8AC3E}">
        <p14:creationId xmlns:p14="http://schemas.microsoft.com/office/powerpoint/2010/main" val="1240731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412A842-B9E7-4C3C-B662-F4D51B2DA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C5032A8-28E7-4286-A04C-60ED3D7C1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7231" y="0"/>
            <a:ext cx="4454769"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8453805" y="640823"/>
            <a:ext cx="3103194" cy="5583148"/>
          </a:xfrm>
        </p:spPr>
        <p:txBody>
          <a:bodyPr anchor="ctr">
            <a:normAutofit fontScale="90000"/>
          </a:bodyPr>
          <a:lstStyle/>
          <a:p>
            <a:r>
              <a:rPr lang="en-US" sz="5000" b="1" dirty="0" err="1">
                <a:solidFill>
                  <a:srgbClr val="FFFFFF"/>
                </a:solidFill>
                <a:latin typeface="Phetsarath OT" panose="02000500000000020004" pitchFamily="2" charset="0"/>
                <a:cs typeface="Phetsarath OT" panose="02000500000000020004" pitchFamily="2" charset="0"/>
              </a:rPr>
              <a:t>ຈຸດເລີ່ມຕົ້ນສຳລັບລະບົບອາຫານ</a:t>
            </a:r>
            <a:r>
              <a:rPr lang="en-US" sz="5000" b="1" dirty="0">
                <a:solidFill>
                  <a:srgbClr val="FFFFFF"/>
                </a:solidFill>
                <a:latin typeface="Phetsarath OT" panose="02000500000000020004" pitchFamily="2" charset="0"/>
                <a:cs typeface="Phetsarath OT" panose="02000500000000020004" pitchFamily="2" charset="0"/>
              </a:rPr>
              <a:t> </a:t>
            </a:r>
            <a:r>
              <a:rPr lang="en-US" sz="5000" b="1" dirty="0" err="1">
                <a:solidFill>
                  <a:srgbClr val="FFFFFF"/>
                </a:solidFill>
                <a:latin typeface="Phetsarath OT" panose="02000500000000020004" pitchFamily="2" charset="0"/>
                <a:cs typeface="Phetsarath OT" panose="02000500000000020004" pitchFamily="2" charset="0"/>
              </a:rPr>
              <a:t>ແລະ</a:t>
            </a:r>
            <a:r>
              <a:rPr lang="en-US" sz="5000" b="1" dirty="0">
                <a:solidFill>
                  <a:srgbClr val="FFFFFF"/>
                </a:solidFill>
                <a:latin typeface="Phetsarath OT" panose="02000500000000020004" pitchFamily="2" charset="0"/>
                <a:cs typeface="Phetsarath OT" panose="02000500000000020004" pitchFamily="2" charset="0"/>
              </a:rPr>
              <a:t> </a:t>
            </a:r>
            <a:r>
              <a:rPr lang="en-US" sz="5000" b="1" dirty="0" err="1">
                <a:solidFill>
                  <a:srgbClr val="FFFFFF"/>
                </a:solidFill>
                <a:latin typeface="Phetsarath OT" panose="02000500000000020004" pitchFamily="2" charset="0"/>
                <a:cs typeface="Phetsarath OT" panose="02000500000000020004" pitchFamily="2" charset="0"/>
              </a:rPr>
              <a:t>ກະສິກຳເພື່ອໂພຊະນາການ</a:t>
            </a:r>
            <a:endParaRPr lang="en-US" sz="5000" b="1" dirty="0">
              <a:solidFill>
                <a:srgbClr val="FFFFFF"/>
              </a:solidFill>
              <a:latin typeface="Phetsarath OT" panose="02000500000000020004" pitchFamily="2" charset="0"/>
              <a:cs typeface="Phetsarath OT" panose="02000500000000020004"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44393814"/>
              </p:ext>
            </p:extLst>
          </p:nvPr>
        </p:nvGraphicFramePr>
        <p:xfrm>
          <a:off x="0" y="640823"/>
          <a:ext cx="6912768" cy="5974461"/>
        </p:xfrm>
        <a:graphic>
          <a:graphicData uri="http://schemas.openxmlformats.org/drawingml/2006/table">
            <a:tbl>
              <a:tblPr firstRow="1" firstCol="1" bandRow="1">
                <a:tableStyleId>{5C22544A-7EE6-4342-B048-85BDC9FD1C3A}</a:tableStyleId>
              </a:tblPr>
              <a:tblGrid>
                <a:gridCol w="1767028">
                  <a:extLst>
                    <a:ext uri="{9D8B030D-6E8A-4147-A177-3AD203B41FA5}">
                      <a16:colId xmlns:a16="http://schemas.microsoft.com/office/drawing/2014/main" val="20000"/>
                    </a:ext>
                  </a:extLst>
                </a:gridCol>
                <a:gridCol w="5145740">
                  <a:extLst>
                    <a:ext uri="{9D8B030D-6E8A-4147-A177-3AD203B41FA5}">
                      <a16:colId xmlns:a16="http://schemas.microsoft.com/office/drawing/2014/main" val="20001"/>
                    </a:ext>
                  </a:extLst>
                </a:gridCol>
              </a:tblGrid>
              <a:tr h="1293596">
                <a:tc>
                  <a:txBody>
                    <a:bodyPr/>
                    <a:lstStyle/>
                    <a:p>
                      <a:pPr>
                        <a:lnSpc>
                          <a:spcPct val="115000"/>
                        </a:lnSpc>
                        <a:spcAft>
                          <a:spcPts val="0"/>
                        </a:spcAft>
                      </a:pPr>
                      <a:r>
                        <a:rPr lang="en-GB" sz="1800" dirty="0" err="1">
                          <a:solidFill>
                            <a:schemeClr val="bg1"/>
                          </a:solidFill>
                          <a:effectLst/>
                          <a:latin typeface="Phetsarath OT" panose="02000500000000020004" pitchFamily="2" charset="0"/>
                          <a:ea typeface="SimSun"/>
                          <a:cs typeface="Phetsarath OT" panose="02000500000000020004" pitchFamily="2" charset="0"/>
                        </a:rPr>
                        <a:t>ຊັບສິນ</a:t>
                      </a:r>
                      <a:r>
                        <a:rPr lang="en-GB" sz="1800" dirty="0">
                          <a:solidFill>
                            <a:schemeClr val="bg1"/>
                          </a:solidFill>
                          <a:effectLst/>
                          <a:latin typeface="Phetsarath OT" panose="02000500000000020004" pitchFamily="2" charset="0"/>
                          <a:ea typeface="SimSun"/>
                          <a:cs typeface="Phetsarath OT" panose="02000500000000020004" pitchFamily="2" charset="0"/>
                        </a:rPr>
                        <a:t> </a:t>
                      </a:r>
                      <a:r>
                        <a:rPr lang="en-GB" sz="1800" dirty="0" err="1">
                          <a:solidFill>
                            <a:schemeClr val="bg1"/>
                          </a:solidFill>
                          <a:effectLst/>
                          <a:latin typeface="Phetsarath OT" panose="02000500000000020004" pitchFamily="2" charset="0"/>
                          <a:ea typeface="SimSun"/>
                          <a:cs typeface="Phetsarath OT" panose="02000500000000020004" pitchFamily="2" charset="0"/>
                        </a:rPr>
                        <a:t>ແລະ</a:t>
                      </a:r>
                      <a:r>
                        <a:rPr lang="en-GB" sz="1800" dirty="0">
                          <a:solidFill>
                            <a:schemeClr val="bg1"/>
                          </a:solidFill>
                          <a:effectLst/>
                          <a:latin typeface="Phetsarath OT" panose="02000500000000020004" pitchFamily="2" charset="0"/>
                          <a:ea typeface="SimSun"/>
                          <a:cs typeface="Phetsarath OT" panose="02000500000000020004" pitchFamily="2" charset="0"/>
                        </a:rPr>
                        <a:t> </a:t>
                      </a:r>
                      <a:r>
                        <a:rPr lang="en-GB" sz="1800" dirty="0" err="1">
                          <a:solidFill>
                            <a:schemeClr val="bg1"/>
                          </a:solidFill>
                          <a:effectLst/>
                          <a:latin typeface="Phetsarath OT" panose="02000500000000020004" pitchFamily="2" charset="0"/>
                          <a:ea typeface="SimSun"/>
                          <a:cs typeface="Phetsarath OT" panose="02000500000000020004" pitchFamily="2" charset="0"/>
                        </a:rPr>
                        <a:t>ປັດໄຈນຳເຂົ້າ</a:t>
                      </a:r>
                      <a:endParaRPr lang="en-US" sz="1800" dirty="0">
                        <a:solidFill>
                          <a:schemeClr val="bg1"/>
                        </a:solidFill>
                        <a:effectLst/>
                        <a:latin typeface="Phetsarath OT" panose="02000500000000020004" pitchFamily="2" charset="0"/>
                        <a:ea typeface="SimSun"/>
                        <a:cs typeface="Phetsarath OT" panose="02000500000000020004" pitchFamily="2" charset="0"/>
                      </a:endParaRPr>
                    </a:p>
                  </a:txBody>
                  <a:tcPr marL="68580" marR="68580" marT="0" marB="0"/>
                </a:tc>
                <a:tc>
                  <a:txBody>
                    <a:bodyPr/>
                    <a:lstStyle/>
                    <a:p>
                      <a:pPr marL="342900" lvl="0" indent="-342900" rtl="0">
                        <a:lnSpc>
                          <a:spcPct val="115000"/>
                        </a:lnSpc>
                        <a:spcAft>
                          <a:spcPts val="0"/>
                        </a:spcAft>
                        <a:buFont typeface="Symbol"/>
                        <a:buChar char=""/>
                      </a:pPr>
                      <a:r>
                        <a:rPr lang="en-GB" sz="1600" b="0" dirty="0" err="1">
                          <a:solidFill>
                            <a:schemeClr val="tx1"/>
                          </a:solidFill>
                          <a:effectLst/>
                          <a:latin typeface="Phetsarath OT" panose="02000500000000020004" pitchFamily="2" charset="0"/>
                          <a:cs typeface="Phetsarath OT" panose="02000500000000020004" pitchFamily="2" charset="0"/>
                        </a:rPr>
                        <a:t>ການສະໜອງແນວພັນ</a:t>
                      </a:r>
                      <a:endParaRPr lang="en-US" sz="1600" b="0" dirty="0">
                        <a:solidFill>
                          <a:schemeClr val="tx1"/>
                        </a:solidFill>
                        <a:effectLst/>
                        <a:latin typeface="Phetsarath OT" panose="02000500000000020004" pitchFamily="2" charset="0"/>
                        <a:cs typeface="Phetsarath OT" panose="02000500000000020004" pitchFamily="2" charset="0"/>
                      </a:endParaRPr>
                    </a:p>
                    <a:p>
                      <a:pPr marL="342900" lvl="0" indent="-342900" rtl="0">
                        <a:lnSpc>
                          <a:spcPct val="115000"/>
                        </a:lnSpc>
                        <a:spcAft>
                          <a:spcPts val="0"/>
                        </a:spcAft>
                        <a:buFont typeface="Symbol"/>
                        <a:buChar char=""/>
                      </a:pPr>
                      <a:r>
                        <a:rPr lang="en-US" sz="1600" b="0" dirty="0" err="1">
                          <a:solidFill>
                            <a:schemeClr val="tx1"/>
                          </a:solidFill>
                          <a:effectLst/>
                          <a:latin typeface="Phetsarath OT" panose="02000500000000020004" pitchFamily="2" charset="0"/>
                          <a:cs typeface="Phetsarath OT" panose="02000500000000020004" pitchFamily="2" charset="0"/>
                        </a:rPr>
                        <a:t>ຝຸ່ນທີ່ມີທາດອາຫານຂະໜາດນ້ອຍ</a:t>
                      </a:r>
                      <a:endParaRPr lang="en-US" sz="1600" b="0" dirty="0">
                        <a:solidFill>
                          <a:schemeClr val="tx1"/>
                        </a:solidFill>
                        <a:effectLst/>
                        <a:latin typeface="Phetsarath OT" panose="02000500000000020004" pitchFamily="2" charset="0"/>
                        <a:cs typeface="Phetsarath OT" panose="02000500000000020004" pitchFamily="2" charset="0"/>
                      </a:endParaRPr>
                    </a:p>
                    <a:p>
                      <a:pPr marL="342900" lvl="0" indent="-342900" rtl="0">
                        <a:lnSpc>
                          <a:spcPct val="115000"/>
                        </a:lnSpc>
                        <a:spcAft>
                          <a:spcPts val="0"/>
                        </a:spcAft>
                        <a:buFont typeface="Symbol"/>
                        <a:buChar char=""/>
                      </a:pPr>
                      <a:r>
                        <a:rPr lang="en-US" sz="1600" b="0" dirty="0" err="1">
                          <a:solidFill>
                            <a:schemeClr val="tx1"/>
                          </a:solidFill>
                          <a:effectLst/>
                          <a:latin typeface="Phetsarath OT" panose="02000500000000020004" pitchFamily="2" charset="0"/>
                          <a:cs typeface="Phetsarath OT" panose="02000500000000020004" pitchFamily="2" charset="0"/>
                        </a:rPr>
                        <a:t>ຊົນລະປະທານ</a:t>
                      </a:r>
                      <a:endParaRPr lang="en-US" sz="1600" b="0" dirty="0">
                        <a:solidFill>
                          <a:schemeClr val="tx1"/>
                        </a:solidFill>
                        <a:effectLst/>
                        <a:latin typeface="Phetsarath OT" panose="02000500000000020004" pitchFamily="2" charset="0"/>
                        <a:cs typeface="Phetsarath OT" panose="02000500000000020004" pitchFamily="2" charset="0"/>
                      </a:endParaRPr>
                    </a:p>
                    <a:p>
                      <a:pPr marL="342900" lvl="0" indent="-342900">
                        <a:lnSpc>
                          <a:spcPct val="115000"/>
                        </a:lnSpc>
                        <a:spcAft>
                          <a:spcPts val="0"/>
                        </a:spcAft>
                        <a:buFont typeface="Symbol"/>
                        <a:buChar char=""/>
                      </a:pPr>
                      <a:r>
                        <a:rPr lang="en-GB" sz="1600" b="0" dirty="0" err="1">
                          <a:solidFill>
                            <a:schemeClr val="tx1"/>
                          </a:solidFill>
                          <a:effectLst/>
                          <a:latin typeface="Phetsarath OT" panose="02000500000000020004" pitchFamily="2" charset="0"/>
                          <a:cs typeface="Phetsarath OT" panose="02000500000000020004" pitchFamily="2" charset="0"/>
                        </a:rPr>
                        <a:t>ຝຸ່ນຊີວະພາບ</a:t>
                      </a:r>
                      <a:endParaRPr lang="en-US" sz="1600" b="0" dirty="0">
                        <a:solidFill>
                          <a:schemeClr val="tx1"/>
                        </a:solidFill>
                        <a:effectLst/>
                        <a:latin typeface="Phetsarath OT" panose="02000500000000020004" pitchFamily="2" charset="0"/>
                        <a:cs typeface="Phetsarath OT" panose="02000500000000020004" pitchFamily="2" charset="0"/>
                      </a:endParaRPr>
                    </a:p>
                    <a:p>
                      <a:pPr marL="342900" lvl="0" indent="-342900">
                        <a:lnSpc>
                          <a:spcPct val="115000"/>
                        </a:lnSpc>
                        <a:spcAft>
                          <a:spcPts val="0"/>
                        </a:spcAft>
                        <a:buFont typeface="Symbol"/>
                        <a:buChar char=""/>
                      </a:pPr>
                      <a:r>
                        <a:rPr lang="en-GB" sz="1600" b="0" dirty="0" err="1">
                          <a:solidFill>
                            <a:schemeClr val="tx1"/>
                          </a:solidFill>
                          <a:effectLst/>
                          <a:latin typeface="Phetsarath OT" panose="02000500000000020004" pitchFamily="2" charset="0"/>
                          <a:ea typeface="SimSun"/>
                          <a:cs typeface="Phetsarath OT" panose="02000500000000020004" pitchFamily="2" charset="0"/>
                        </a:rPr>
                        <a:t>ທາດອາຍເຮືອນແກ້ວ</a:t>
                      </a:r>
                      <a:endParaRPr lang="en-US" sz="1600" b="0" dirty="0">
                        <a:solidFill>
                          <a:schemeClr val="tx1"/>
                        </a:solidFill>
                        <a:effectLst/>
                        <a:latin typeface="Phetsarath OT" panose="02000500000000020004" pitchFamily="2" charset="0"/>
                        <a:ea typeface="SimSun"/>
                        <a:cs typeface="Phetsarath OT" panose="02000500000000020004" pitchFamily="2" charset="0"/>
                      </a:endParaRPr>
                    </a:p>
                  </a:txBody>
                  <a:tcPr marL="68580" marR="68580" marT="0" marB="0">
                    <a:solidFill>
                      <a:schemeClr val="bg1">
                        <a:lumMod val="95000"/>
                      </a:schemeClr>
                    </a:solidFill>
                  </a:tcPr>
                </a:tc>
                <a:extLst>
                  <a:ext uri="{0D108BD9-81ED-4DB2-BD59-A6C34878D82A}">
                    <a16:rowId xmlns:a16="http://schemas.microsoft.com/office/drawing/2014/main" val="10000"/>
                  </a:ext>
                </a:extLst>
              </a:tr>
              <a:tr h="1031570">
                <a:tc>
                  <a:txBody>
                    <a:bodyPr/>
                    <a:lstStyle/>
                    <a:p>
                      <a:pPr>
                        <a:lnSpc>
                          <a:spcPct val="115000"/>
                        </a:lnSpc>
                        <a:spcAft>
                          <a:spcPts val="0"/>
                        </a:spcAft>
                      </a:pPr>
                      <a:r>
                        <a:rPr lang="en-GB" sz="1800" dirty="0" err="1">
                          <a:solidFill>
                            <a:schemeClr val="bg1"/>
                          </a:solidFill>
                          <a:effectLst/>
                          <a:latin typeface="Phetsarath OT" panose="02000500000000020004" pitchFamily="2" charset="0"/>
                          <a:ea typeface="SimSun"/>
                          <a:cs typeface="Phetsarath OT" panose="02000500000000020004" pitchFamily="2" charset="0"/>
                        </a:rPr>
                        <a:t>ຜະລິດຕະພັນດ້ານອາຫານ</a:t>
                      </a:r>
                      <a:endParaRPr lang="en-US" sz="1800" dirty="0">
                        <a:solidFill>
                          <a:schemeClr val="bg1"/>
                        </a:solidFill>
                        <a:effectLst/>
                        <a:latin typeface="Phetsarath OT" panose="02000500000000020004" pitchFamily="2" charset="0"/>
                        <a:ea typeface="SimSun"/>
                        <a:cs typeface="Phetsarath OT" panose="02000500000000020004" pitchFamily="2" charset="0"/>
                      </a:endParaRPr>
                    </a:p>
                  </a:txBody>
                  <a:tcPr marL="68580" marR="68580" marT="0" marB="0"/>
                </a:tc>
                <a:tc>
                  <a:txBody>
                    <a:bodyPr/>
                    <a:lstStyle/>
                    <a:p>
                      <a:pPr marL="342900" lvl="0" indent="-342900" rtl="0">
                        <a:lnSpc>
                          <a:spcPct val="115000"/>
                        </a:lnSpc>
                        <a:spcAft>
                          <a:spcPts val="0"/>
                        </a:spcAft>
                        <a:buFont typeface="Symbol"/>
                        <a:buChar char=""/>
                      </a:pPr>
                      <a:r>
                        <a:rPr lang="en-US" sz="1600" dirty="0" err="1">
                          <a:effectLst/>
                          <a:latin typeface="Phetsarath OT" panose="02000500000000020004" pitchFamily="2" charset="0"/>
                          <a:cs typeface="Phetsarath OT" panose="02000500000000020004" pitchFamily="2" charset="0"/>
                        </a:rPr>
                        <a:t>ຄວາມເຂັ້ມຂຸ້ນຂອງກະສິກຳ</a:t>
                      </a:r>
                      <a:endParaRPr lang="en-US" sz="1600" dirty="0">
                        <a:effectLst/>
                        <a:latin typeface="Phetsarath OT" panose="02000500000000020004" pitchFamily="2" charset="0"/>
                        <a:cs typeface="Phetsarath OT" panose="02000500000000020004" pitchFamily="2" charset="0"/>
                      </a:endParaRPr>
                    </a:p>
                    <a:p>
                      <a:pPr marL="342900" lvl="0" indent="-342900">
                        <a:lnSpc>
                          <a:spcPct val="115000"/>
                        </a:lnSpc>
                        <a:spcAft>
                          <a:spcPts val="0"/>
                        </a:spcAft>
                        <a:buFont typeface="Symbol"/>
                        <a:buChar char=""/>
                      </a:pPr>
                      <a:r>
                        <a:rPr lang="en-GB" sz="1600" dirty="0" err="1">
                          <a:effectLst/>
                          <a:latin typeface="Phetsarath OT" panose="02000500000000020004" pitchFamily="2" charset="0"/>
                          <a:cs typeface="Phetsarath OT" panose="02000500000000020004" pitchFamily="2" charset="0"/>
                        </a:rPr>
                        <a:t>ຄວາມຫລາກຫລາຍຂອງກະສິກຳ</a:t>
                      </a:r>
                      <a:r>
                        <a:rPr lang="en-GB" sz="1600" dirty="0">
                          <a:effectLst/>
                          <a:latin typeface="Phetsarath OT" panose="02000500000000020004" pitchFamily="2" charset="0"/>
                          <a:cs typeface="Phetsarath OT" panose="02000500000000020004" pitchFamily="2" charset="0"/>
                        </a:rPr>
                        <a:t> (</a:t>
                      </a:r>
                      <a:r>
                        <a:rPr lang="en-GB" sz="1600" dirty="0" err="1">
                          <a:effectLst/>
                          <a:latin typeface="Phetsarath OT" panose="02000500000000020004" pitchFamily="2" charset="0"/>
                          <a:cs typeface="Phetsarath OT" panose="02000500000000020004" pitchFamily="2" charset="0"/>
                        </a:rPr>
                        <a:t>ພືດທີ່ມີຄຸນຄ່າທາງດ້ານໂພຊະນາການ</a:t>
                      </a:r>
                      <a:r>
                        <a:rPr lang="en-GB" sz="1600" dirty="0">
                          <a:effectLst/>
                          <a:latin typeface="Phetsarath OT" panose="02000500000000020004" pitchFamily="2" charset="0"/>
                          <a:cs typeface="Phetsarath OT" panose="02000500000000020004" pitchFamily="2" charset="0"/>
                        </a:rPr>
                        <a:t>; </a:t>
                      </a:r>
                      <a:r>
                        <a:rPr lang="en-GB" sz="1600" dirty="0" err="1">
                          <a:effectLst/>
                          <a:latin typeface="Phetsarath OT" panose="02000500000000020004" pitchFamily="2" charset="0"/>
                          <a:cs typeface="Phetsarath OT" panose="02000500000000020004" pitchFamily="2" charset="0"/>
                        </a:rPr>
                        <a:t>ຖົ່ວ</a:t>
                      </a:r>
                      <a:r>
                        <a:rPr lang="en-GB" sz="1600" dirty="0">
                          <a:effectLst/>
                          <a:latin typeface="Phetsarath OT" panose="02000500000000020004" pitchFamily="2" charset="0"/>
                          <a:cs typeface="Phetsarath OT" panose="02000500000000020004" pitchFamily="2" charset="0"/>
                        </a:rPr>
                        <a:t>; </a:t>
                      </a:r>
                      <a:r>
                        <a:rPr lang="en-GB" sz="1600" dirty="0" err="1">
                          <a:effectLst/>
                          <a:latin typeface="Phetsarath OT" panose="02000500000000020004" pitchFamily="2" charset="0"/>
                          <a:cs typeface="Phetsarath OT" panose="02000500000000020004" pitchFamily="2" charset="0"/>
                        </a:rPr>
                        <a:t>ໝາກໄມ</a:t>
                      </a:r>
                      <a:r>
                        <a:rPr lang="en-GB" sz="1600" dirty="0">
                          <a:effectLst/>
                          <a:latin typeface="Phetsarath OT" panose="02000500000000020004" pitchFamily="2" charset="0"/>
                          <a:cs typeface="Phetsarath OT" panose="02000500000000020004" pitchFamily="2" charset="0"/>
                        </a:rPr>
                        <a:t>້ </a:t>
                      </a:r>
                      <a:r>
                        <a:rPr lang="en-GB" sz="1600" dirty="0" err="1">
                          <a:effectLst/>
                          <a:latin typeface="Phetsarath OT" panose="02000500000000020004" pitchFamily="2" charset="0"/>
                          <a:cs typeface="Phetsarath OT" panose="02000500000000020004" pitchFamily="2" charset="0"/>
                        </a:rPr>
                        <a:t>ແລະຜັກ</a:t>
                      </a:r>
                      <a:r>
                        <a:rPr lang="en-GB" sz="1600" dirty="0">
                          <a:effectLst/>
                          <a:latin typeface="Phetsarath OT" panose="02000500000000020004" pitchFamily="2" charset="0"/>
                          <a:cs typeface="Phetsarath OT" panose="02000500000000020004" pitchFamily="2" charset="0"/>
                        </a:rPr>
                        <a:t>; </a:t>
                      </a:r>
                      <a:r>
                        <a:rPr lang="en-GB" sz="1600" dirty="0" err="1">
                          <a:effectLst/>
                          <a:latin typeface="Phetsarath OT" panose="02000500000000020004" pitchFamily="2" charset="0"/>
                          <a:cs typeface="Phetsarath OT" panose="02000500000000020004" pitchFamily="2" charset="0"/>
                        </a:rPr>
                        <a:t>ພຶດທີ່ເປັນຢາ</a:t>
                      </a:r>
                      <a:r>
                        <a:rPr lang="en-GB" sz="1600" dirty="0">
                          <a:effectLst/>
                          <a:latin typeface="Phetsarath OT" panose="02000500000000020004" pitchFamily="2" charset="0"/>
                          <a:cs typeface="Phetsarath OT" panose="02000500000000020004" pitchFamily="2" charset="0"/>
                        </a:rPr>
                        <a:t>) </a:t>
                      </a:r>
                      <a:endParaRPr lang="en-US" sz="1600" dirty="0">
                        <a:effectLst/>
                        <a:latin typeface="Phetsarath OT" panose="02000500000000020004" pitchFamily="2" charset="0"/>
                        <a:cs typeface="Phetsarath OT" panose="02000500000000020004" pitchFamily="2" charset="0"/>
                      </a:endParaRPr>
                    </a:p>
                    <a:p>
                      <a:pPr marL="342900" lvl="0" indent="-342900">
                        <a:lnSpc>
                          <a:spcPct val="115000"/>
                        </a:lnSpc>
                        <a:spcAft>
                          <a:spcPts val="0"/>
                        </a:spcAft>
                        <a:buFont typeface="Symbol"/>
                        <a:buChar char=""/>
                      </a:pPr>
                      <a:r>
                        <a:rPr lang="en-GB" sz="1600" dirty="0" err="1">
                          <a:effectLst/>
                          <a:latin typeface="Phetsarath OT" panose="02000500000000020004" pitchFamily="2" charset="0"/>
                          <a:cs typeface="Phetsarath OT" panose="02000500000000020004" pitchFamily="2" charset="0"/>
                        </a:rPr>
                        <a:t>ອາຫານທີ່ເປັນສັດ</a:t>
                      </a:r>
                      <a:r>
                        <a:rPr lang="en-GB" sz="1600" dirty="0">
                          <a:effectLst/>
                          <a:latin typeface="Phetsarath OT" panose="02000500000000020004" pitchFamily="2" charset="0"/>
                          <a:cs typeface="Phetsarath OT" panose="02000500000000020004" pitchFamily="2" charset="0"/>
                        </a:rPr>
                        <a:t>  (</a:t>
                      </a:r>
                      <a:r>
                        <a:rPr lang="en-GB" sz="1600" dirty="0" err="1">
                          <a:effectLst/>
                          <a:latin typeface="Phetsarath OT" panose="02000500000000020004" pitchFamily="2" charset="0"/>
                          <a:cs typeface="Phetsarath OT" panose="02000500000000020004" pitchFamily="2" charset="0"/>
                        </a:rPr>
                        <a:t>ປາ</a:t>
                      </a:r>
                      <a:r>
                        <a:rPr lang="en-GB" sz="1600" dirty="0">
                          <a:effectLst/>
                          <a:latin typeface="Phetsarath OT" panose="02000500000000020004" pitchFamily="2" charset="0"/>
                          <a:cs typeface="Phetsarath OT" panose="02000500000000020004" pitchFamily="2" charset="0"/>
                        </a:rPr>
                        <a:t>, </a:t>
                      </a:r>
                      <a:r>
                        <a:rPr lang="en-GB" sz="1600" dirty="0" err="1">
                          <a:effectLst/>
                          <a:latin typeface="Phetsarath OT" panose="02000500000000020004" pitchFamily="2" charset="0"/>
                          <a:cs typeface="Phetsarath OT" panose="02000500000000020004" pitchFamily="2" charset="0"/>
                        </a:rPr>
                        <a:t>ສັດປີກ</a:t>
                      </a:r>
                      <a:r>
                        <a:rPr lang="en-GB" sz="1600" dirty="0">
                          <a:effectLst/>
                          <a:latin typeface="Phetsarath OT" panose="02000500000000020004" pitchFamily="2" charset="0"/>
                          <a:cs typeface="Phetsarath OT" panose="02000500000000020004" pitchFamily="2" charset="0"/>
                        </a:rPr>
                        <a:t>, </a:t>
                      </a:r>
                      <a:r>
                        <a:rPr lang="en-GB" sz="1600" dirty="0" err="1">
                          <a:effectLst/>
                          <a:latin typeface="Phetsarath OT" panose="02000500000000020004" pitchFamily="2" charset="0"/>
                          <a:cs typeface="Phetsarath OT" panose="02000500000000020004" pitchFamily="2" charset="0"/>
                        </a:rPr>
                        <a:t>ຊີ້ນ</a:t>
                      </a:r>
                      <a:r>
                        <a:rPr lang="en-GB" sz="1600" dirty="0">
                          <a:effectLst/>
                          <a:latin typeface="Phetsarath OT" panose="02000500000000020004" pitchFamily="2" charset="0"/>
                          <a:cs typeface="Phetsarath OT" panose="02000500000000020004" pitchFamily="2" charset="0"/>
                        </a:rPr>
                        <a:t>, </a:t>
                      </a:r>
                      <a:r>
                        <a:rPr lang="en-GB" sz="1600" dirty="0" err="1">
                          <a:effectLst/>
                          <a:latin typeface="Phetsarath OT" panose="02000500000000020004" pitchFamily="2" charset="0"/>
                          <a:cs typeface="Phetsarath OT" panose="02000500000000020004" pitchFamily="2" charset="0"/>
                        </a:rPr>
                        <a:t>ນົມ</a:t>
                      </a:r>
                      <a:r>
                        <a:rPr lang="en-GB" sz="1600" dirty="0">
                          <a:effectLst/>
                          <a:latin typeface="Phetsarath OT" panose="02000500000000020004" pitchFamily="2" charset="0"/>
                          <a:cs typeface="Phetsarath OT" panose="02000500000000020004" pitchFamily="2" charset="0"/>
                        </a:rPr>
                        <a:t>…)</a:t>
                      </a:r>
                      <a:endParaRPr lang="en-US" sz="1600" dirty="0">
                        <a:solidFill>
                          <a:srgbClr val="5F497A"/>
                        </a:solidFill>
                        <a:effectLst/>
                        <a:latin typeface="Phetsarath OT" panose="02000500000000020004" pitchFamily="2" charset="0"/>
                        <a:ea typeface="SimSun"/>
                        <a:cs typeface="Phetsarath OT" panose="02000500000000020004" pitchFamily="2" charset="0"/>
                      </a:endParaRPr>
                    </a:p>
                  </a:txBody>
                  <a:tcPr marL="68580" marR="68580" marT="0" marB="0"/>
                </a:tc>
                <a:extLst>
                  <a:ext uri="{0D108BD9-81ED-4DB2-BD59-A6C34878D82A}">
                    <a16:rowId xmlns:a16="http://schemas.microsoft.com/office/drawing/2014/main" val="10001"/>
                  </a:ext>
                </a:extLst>
              </a:tr>
              <a:tr h="1031570">
                <a:tc>
                  <a:txBody>
                    <a:bodyPr/>
                    <a:lstStyle/>
                    <a:p>
                      <a:pPr>
                        <a:lnSpc>
                          <a:spcPct val="115000"/>
                        </a:lnSpc>
                        <a:spcAft>
                          <a:spcPts val="0"/>
                        </a:spcAft>
                      </a:pPr>
                      <a:r>
                        <a:rPr lang="en-GB" sz="1800" dirty="0" err="1">
                          <a:solidFill>
                            <a:schemeClr val="bg1"/>
                          </a:solidFill>
                          <a:effectLst/>
                          <a:latin typeface="Phetsarath OT" panose="02000500000000020004" pitchFamily="2" charset="0"/>
                          <a:ea typeface="SimSun"/>
                          <a:cs typeface="Phetsarath OT" panose="02000500000000020004" pitchFamily="2" charset="0"/>
                        </a:rPr>
                        <a:t>ການຈັດການຫລັງການເກັບກູ</a:t>
                      </a:r>
                      <a:r>
                        <a:rPr lang="en-GB" sz="1800" dirty="0">
                          <a:solidFill>
                            <a:schemeClr val="bg1"/>
                          </a:solidFill>
                          <a:effectLst/>
                          <a:latin typeface="Phetsarath OT" panose="02000500000000020004" pitchFamily="2" charset="0"/>
                          <a:ea typeface="SimSun"/>
                          <a:cs typeface="Phetsarath OT" panose="02000500000000020004" pitchFamily="2" charset="0"/>
                        </a:rPr>
                        <a:t>້</a:t>
                      </a:r>
                      <a:endParaRPr lang="en-US" sz="1800" dirty="0">
                        <a:solidFill>
                          <a:schemeClr val="bg1"/>
                        </a:solidFill>
                        <a:effectLst/>
                        <a:latin typeface="Phetsarath OT" panose="02000500000000020004" pitchFamily="2" charset="0"/>
                        <a:ea typeface="SimSun"/>
                        <a:cs typeface="Phetsarath OT" panose="02000500000000020004" pitchFamily="2" charset="0"/>
                      </a:endParaRPr>
                    </a:p>
                  </a:txBody>
                  <a:tcPr marL="68580" marR="68580" marT="0" marB="0"/>
                </a:tc>
                <a:tc>
                  <a:txBody>
                    <a:bodyPr/>
                    <a:lstStyle/>
                    <a:p>
                      <a:pPr marL="342900" lvl="0" indent="-342900" rtl="0">
                        <a:lnSpc>
                          <a:spcPct val="115000"/>
                        </a:lnSpc>
                        <a:spcAft>
                          <a:spcPts val="0"/>
                        </a:spcAft>
                        <a:buFont typeface="Symbol"/>
                        <a:buChar char=""/>
                      </a:pPr>
                      <a:r>
                        <a:rPr lang="en-US" sz="1600" dirty="0" err="1">
                          <a:effectLst/>
                          <a:latin typeface="Phetsarath OT" panose="02000500000000020004" pitchFamily="2" charset="0"/>
                          <a:cs typeface="Phetsarath OT" panose="02000500000000020004" pitchFamily="2" charset="0"/>
                        </a:rPr>
                        <a:t>ການສະໜອງນອກລະດູການ</a:t>
                      </a:r>
                      <a:endParaRPr lang="en-US" sz="1600" dirty="0">
                        <a:effectLst/>
                        <a:latin typeface="Phetsarath OT" panose="02000500000000020004" pitchFamily="2" charset="0"/>
                        <a:cs typeface="Phetsarath OT" panose="02000500000000020004" pitchFamily="2" charset="0"/>
                      </a:endParaRPr>
                    </a:p>
                    <a:p>
                      <a:pPr marL="342900" lvl="0" indent="-342900">
                        <a:lnSpc>
                          <a:spcPct val="115000"/>
                        </a:lnSpc>
                        <a:spcAft>
                          <a:spcPts val="0"/>
                        </a:spcAft>
                        <a:buFont typeface="Symbol"/>
                        <a:buChar char=""/>
                      </a:pPr>
                      <a:r>
                        <a:rPr lang="en-US" sz="1600" dirty="0" err="1">
                          <a:effectLst/>
                          <a:latin typeface="Phetsarath OT" panose="02000500000000020004" pitchFamily="2" charset="0"/>
                          <a:cs typeface="Phetsarath OT" panose="02000500000000020004" pitchFamily="2" charset="0"/>
                        </a:rPr>
                        <a:t>ການຈັດເກັບ</a:t>
                      </a:r>
                      <a:r>
                        <a:rPr lang="en-US" sz="1600" dirty="0">
                          <a:effectLst/>
                          <a:latin typeface="Phetsarath OT" panose="02000500000000020004" pitchFamily="2" charset="0"/>
                          <a:cs typeface="Phetsarath OT" panose="02000500000000020004" pitchFamily="2" charset="0"/>
                        </a:rPr>
                        <a:t> </a:t>
                      </a:r>
                      <a:r>
                        <a:rPr lang="en-US" sz="1600" dirty="0" err="1">
                          <a:effectLst/>
                          <a:latin typeface="Phetsarath OT" panose="02000500000000020004" pitchFamily="2" charset="0"/>
                          <a:cs typeface="Phetsarath OT" panose="02000500000000020004" pitchFamily="2" charset="0"/>
                        </a:rPr>
                        <a:t>ແລະ</a:t>
                      </a:r>
                      <a:r>
                        <a:rPr lang="en-US" sz="1600" dirty="0">
                          <a:effectLst/>
                          <a:latin typeface="Phetsarath OT" panose="02000500000000020004" pitchFamily="2" charset="0"/>
                          <a:cs typeface="Phetsarath OT" panose="02000500000000020004" pitchFamily="2" charset="0"/>
                        </a:rPr>
                        <a:t> </a:t>
                      </a:r>
                      <a:r>
                        <a:rPr lang="en-US" sz="1600" dirty="0" err="1">
                          <a:effectLst/>
                          <a:latin typeface="Phetsarath OT" panose="02000500000000020004" pitchFamily="2" charset="0"/>
                          <a:cs typeface="Phetsarath OT" panose="02000500000000020004" pitchFamily="2" charset="0"/>
                        </a:rPr>
                        <a:t>ການຂົນສົ່ງ</a:t>
                      </a:r>
                      <a:endParaRPr lang="en-US" sz="1600" dirty="0">
                        <a:effectLst/>
                        <a:latin typeface="Phetsarath OT" panose="02000500000000020004" pitchFamily="2" charset="0"/>
                        <a:cs typeface="Phetsarath OT" panose="02000500000000020004" pitchFamily="2" charset="0"/>
                      </a:endParaRPr>
                    </a:p>
                    <a:p>
                      <a:pPr marL="342900" lvl="0" indent="-342900">
                        <a:lnSpc>
                          <a:spcPct val="115000"/>
                        </a:lnSpc>
                        <a:spcAft>
                          <a:spcPts val="0"/>
                        </a:spcAft>
                        <a:buFont typeface="Symbol"/>
                        <a:buChar char=""/>
                      </a:pPr>
                      <a:r>
                        <a:rPr lang="en-US" sz="1600" dirty="0" err="1">
                          <a:effectLst/>
                          <a:latin typeface="Phetsarath OT" panose="02000500000000020004" pitchFamily="2" charset="0"/>
                          <a:cs typeface="Phetsarath OT" panose="02000500000000020004" pitchFamily="2" charset="0"/>
                        </a:rPr>
                        <a:t>ລາຍຮັບ</a:t>
                      </a:r>
                      <a:r>
                        <a:rPr lang="en-US" sz="1600" dirty="0">
                          <a:effectLst/>
                          <a:latin typeface="Phetsarath OT" panose="02000500000000020004" pitchFamily="2" charset="0"/>
                          <a:cs typeface="Phetsarath OT" panose="02000500000000020004" pitchFamily="2" charset="0"/>
                        </a:rPr>
                        <a:t> </a:t>
                      </a:r>
                      <a:r>
                        <a:rPr lang="en-US" sz="1600" dirty="0" err="1">
                          <a:effectLst/>
                          <a:latin typeface="Phetsarath OT" panose="02000500000000020004" pitchFamily="2" charset="0"/>
                          <a:cs typeface="Phetsarath OT" panose="02000500000000020004" pitchFamily="2" charset="0"/>
                        </a:rPr>
                        <a:t>ແລະ</a:t>
                      </a:r>
                      <a:r>
                        <a:rPr lang="en-US" sz="1600" dirty="0">
                          <a:effectLst/>
                          <a:latin typeface="Phetsarath OT" panose="02000500000000020004" pitchFamily="2" charset="0"/>
                          <a:cs typeface="Phetsarath OT" panose="02000500000000020004" pitchFamily="2" charset="0"/>
                        </a:rPr>
                        <a:t> </a:t>
                      </a:r>
                      <a:r>
                        <a:rPr lang="en-US" sz="1600" dirty="0" err="1">
                          <a:effectLst/>
                          <a:latin typeface="Phetsarath OT" panose="02000500000000020004" pitchFamily="2" charset="0"/>
                          <a:cs typeface="Phetsarath OT" panose="02000500000000020004" pitchFamily="2" charset="0"/>
                        </a:rPr>
                        <a:t>ການຈັດເສລາຂອງແມ່ຍິງ</a:t>
                      </a:r>
                      <a:endParaRPr lang="en-US" sz="1600" dirty="0">
                        <a:effectLst/>
                        <a:latin typeface="Phetsarath OT" panose="02000500000000020004" pitchFamily="2" charset="0"/>
                        <a:cs typeface="Phetsarath OT" panose="02000500000000020004" pitchFamily="2" charset="0"/>
                      </a:endParaRPr>
                    </a:p>
                    <a:p>
                      <a:pPr marL="342900" lvl="0" indent="-342900">
                        <a:lnSpc>
                          <a:spcPct val="115000"/>
                        </a:lnSpc>
                        <a:spcAft>
                          <a:spcPts val="0"/>
                        </a:spcAft>
                        <a:buFont typeface="Symbol"/>
                        <a:buChar char=""/>
                      </a:pPr>
                      <a:r>
                        <a:rPr lang="en-US" sz="1600" dirty="0" err="1">
                          <a:effectLst/>
                          <a:latin typeface="Phetsarath OT" panose="02000500000000020004" pitchFamily="2" charset="0"/>
                          <a:cs typeface="Phetsarath OT" panose="02000500000000020004" pitchFamily="2" charset="0"/>
                        </a:rPr>
                        <a:t>ຂະບວນການແປຮູບ</a:t>
                      </a:r>
                      <a:r>
                        <a:rPr lang="en-GB" sz="1600" dirty="0">
                          <a:effectLst/>
                          <a:latin typeface="Phetsarath OT" panose="02000500000000020004" pitchFamily="2" charset="0"/>
                          <a:cs typeface="Phetsarath OT" panose="02000500000000020004" pitchFamily="2" charset="0"/>
                        </a:rPr>
                        <a:t> (</a:t>
                      </a:r>
                      <a:r>
                        <a:rPr lang="en-GB" sz="1600" dirty="0" err="1">
                          <a:effectLst/>
                          <a:latin typeface="Phetsarath OT" panose="02000500000000020004" pitchFamily="2" charset="0"/>
                          <a:cs typeface="Phetsarath OT" panose="02000500000000020004" pitchFamily="2" charset="0"/>
                        </a:rPr>
                        <a:t>ການຂະຫຍາຍ</a:t>
                      </a:r>
                      <a:r>
                        <a:rPr lang="en-GB" sz="1600" dirty="0">
                          <a:effectLst/>
                          <a:latin typeface="Phetsarath OT" panose="02000500000000020004" pitchFamily="2" charset="0"/>
                          <a:cs typeface="Phetsarath OT" panose="02000500000000020004" pitchFamily="2" charset="0"/>
                        </a:rPr>
                        <a:t>, </a:t>
                      </a:r>
                      <a:r>
                        <a:rPr lang="en-GB" sz="1600" dirty="0" err="1">
                          <a:effectLst/>
                          <a:latin typeface="Phetsarath OT" panose="02000500000000020004" pitchFamily="2" charset="0"/>
                          <a:cs typeface="Phetsarath OT" panose="02000500000000020004" pitchFamily="2" charset="0"/>
                        </a:rPr>
                        <a:t>ການຄຂ້ວາ</a:t>
                      </a:r>
                      <a:r>
                        <a:rPr lang="en-GB" sz="1600" dirty="0">
                          <a:effectLst/>
                          <a:latin typeface="Phetsarath OT" panose="02000500000000020004" pitchFamily="2" charset="0"/>
                          <a:cs typeface="Phetsarath OT" panose="02000500000000020004" pitchFamily="2" charset="0"/>
                        </a:rPr>
                        <a:t>, </a:t>
                      </a:r>
                      <a:r>
                        <a:rPr lang="en-GB" sz="1600" dirty="0" err="1">
                          <a:effectLst/>
                          <a:latin typeface="Phetsarath OT" panose="02000500000000020004" pitchFamily="2" charset="0"/>
                          <a:cs typeface="Phetsarath OT" panose="02000500000000020004" pitchFamily="2" charset="0"/>
                        </a:rPr>
                        <a:t>ການລະເຫີຍອາຍ</a:t>
                      </a:r>
                      <a:r>
                        <a:rPr lang="en-GB" sz="1600" dirty="0">
                          <a:effectLst/>
                          <a:latin typeface="Phetsarath OT" panose="02000500000000020004" pitchFamily="2" charset="0"/>
                          <a:cs typeface="Phetsarath OT" panose="02000500000000020004" pitchFamily="2" charset="0"/>
                        </a:rPr>
                        <a:t> </a:t>
                      </a:r>
                      <a:r>
                        <a:rPr lang="en-GB" sz="1600" dirty="0" err="1">
                          <a:effectLst/>
                          <a:latin typeface="Phetsarath OT" panose="02000500000000020004" pitchFamily="2" charset="0"/>
                          <a:cs typeface="Phetsarath OT" panose="02000500000000020004" pitchFamily="2" charset="0"/>
                        </a:rPr>
                        <a:t>ແລະ</a:t>
                      </a:r>
                      <a:r>
                        <a:rPr lang="en-GB" sz="1600" dirty="0">
                          <a:effectLst/>
                          <a:latin typeface="Phetsarath OT" panose="02000500000000020004" pitchFamily="2" charset="0"/>
                          <a:cs typeface="Phetsarath OT" panose="02000500000000020004" pitchFamily="2" charset="0"/>
                        </a:rPr>
                        <a:t> </a:t>
                      </a:r>
                      <a:r>
                        <a:rPr lang="en-GB" sz="1600" dirty="0" err="1">
                          <a:effectLst/>
                          <a:latin typeface="Phetsarath OT" panose="02000500000000020004" pitchFamily="2" charset="0"/>
                          <a:cs typeface="Phetsarath OT" panose="02000500000000020004" pitchFamily="2" charset="0"/>
                        </a:rPr>
                        <a:t>ການເກັບ-ຮັກສາ</a:t>
                      </a:r>
                      <a:r>
                        <a:rPr lang="en-GB" sz="1600" dirty="0">
                          <a:effectLst/>
                          <a:latin typeface="Phetsarath OT" panose="02000500000000020004" pitchFamily="2" charset="0"/>
                          <a:cs typeface="Phetsarath OT" panose="02000500000000020004" pitchFamily="2" charset="0"/>
                        </a:rPr>
                        <a:t>)</a:t>
                      </a:r>
                      <a:endParaRPr lang="en-US" sz="1600" dirty="0">
                        <a:solidFill>
                          <a:srgbClr val="5F497A"/>
                        </a:solidFill>
                        <a:effectLst/>
                        <a:latin typeface="Phetsarath OT" panose="02000500000000020004" pitchFamily="2" charset="0"/>
                        <a:ea typeface="SimSun"/>
                        <a:cs typeface="Phetsarath OT" panose="02000500000000020004" pitchFamily="2" charset="0"/>
                      </a:endParaRPr>
                    </a:p>
                  </a:txBody>
                  <a:tcPr marL="68580" marR="68580" marT="0" marB="0"/>
                </a:tc>
                <a:extLst>
                  <a:ext uri="{0D108BD9-81ED-4DB2-BD59-A6C34878D82A}">
                    <a16:rowId xmlns:a16="http://schemas.microsoft.com/office/drawing/2014/main" val="10002"/>
                  </a:ext>
                </a:extLst>
              </a:tr>
              <a:tr h="771521">
                <a:tc>
                  <a:txBody>
                    <a:bodyPr/>
                    <a:lstStyle/>
                    <a:p>
                      <a:pPr>
                        <a:lnSpc>
                          <a:spcPct val="115000"/>
                        </a:lnSpc>
                        <a:spcAft>
                          <a:spcPts val="0"/>
                        </a:spcAft>
                      </a:pPr>
                      <a:r>
                        <a:rPr lang="en-GB" sz="1800" dirty="0" err="1">
                          <a:solidFill>
                            <a:schemeClr val="bg1"/>
                          </a:solidFill>
                          <a:effectLst/>
                          <a:latin typeface="Phetsarath OT" panose="02000500000000020004" pitchFamily="2" charset="0"/>
                          <a:ea typeface="SimSun"/>
                          <a:cs typeface="Phetsarath OT" panose="02000500000000020004" pitchFamily="2" charset="0"/>
                        </a:rPr>
                        <a:t>ການຄ້າ</a:t>
                      </a:r>
                      <a:r>
                        <a:rPr lang="en-GB" sz="1800" dirty="0">
                          <a:solidFill>
                            <a:schemeClr val="bg1"/>
                          </a:solidFill>
                          <a:effectLst/>
                          <a:latin typeface="Phetsarath OT" panose="02000500000000020004" pitchFamily="2" charset="0"/>
                          <a:ea typeface="SimSun"/>
                          <a:cs typeface="Phetsarath OT" panose="02000500000000020004" pitchFamily="2" charset="0"/>
                        </a:rPr>
                        <a:t> </a:t>
                      </a:r>
                      <a:r>
                        <a:rPr lang="en-GB" sz="1800" dirty="0" err="1">
                          <a:solidFill>
                            <a:schemeClr val="bg1"/>
                          </a:solidFill>
                          <a:effectLst/>
                          <a:latin typeface="Phetsarath OT" panose="02000500000000020004" pitchFamily="2" charset="0"/>
                          <a:ea typeface="SimSun"/>
                          <a:cs typeface="Phetsarath OT" panose="02000500000000020004" pitchFamily="2" charset="0"/>
                        </a:rPr>
                        <a:t>ແລະການຕະຫລາດ</a:t>
                      </a:r>
                      <a:endParaRPr lang="en-US" sz="1800" dirty="0">
                        <a:solidFill>
                          <a:schemeClr val="bg1"/>
                        </a:solidFill>
                        <a:effectLst/>
                        <a:latin typeface="Phetsarath OT" panose="02000500000000020004" pitchFamily="2" charset="0"/>
                        <a:ea typeface="SimSun"/>
                        <a:cs typeface="Phetsarath OT" panose="02000500000000020004" pitchFamily="2" charset="0"/>
                      </a:endParaRPr>
                    </a:p>
                  </a:txBody>
                  <a:tcPr marL="68580" marR="68580" marT="0" marB="0"/>
                </a:tc>
                <a:tc>
                  <a:txBody>
                    <a:bodyPr/>
                    <a:lstStyle/>
                    <a:p>
                      <a:pPr marL="342900" lvl="0" indent="-342900" rtl="0">
                        <a:lnSpc>
                          <a:spcPct val="115000"/>
                        </a:lnSpc>
                        <a:spcAft>
                          <a:spcPts val="0"/>
                        </a:spcAft>
                        <a:buFont typeface="Symbol"/>
                        <a:buChar char=""/>
                      </a:pPr>
                      <a:r>
                        <a:rPr lang="en-GB" sz="1600" dirty="0" err="1">
                          <a:effectLst/>
                          <a:latin typeface="Phetsarath OT" panose="02000500000000020004" pitchFamily="2" charset="0"/>
                          <a:cs typeface="Phetsarath OT" panose="02000500000000020004" pitchFamily="2" charset="0"/>
                        </a:rPr>
                        <a:t>ການຄ້າ</a:t>
                      </a:r>
                      <a:r>
                        <a:rPr lang="en-GB" sz="1600" dirty="0">
                          <a:effectLst/>
                          <a:latin typeface="Phetsarath OT" panose="02000500000000020004" pitchFamily="2" charset="0"/>
                          <a:cs typeface="Phetsarath OT" panose="02000500000000020004" pitchFamily="2" charset="0"/>
                        </a:rPr>
                        <a:t>: </a:t>
                      </a:r>
                      <a:r>
                        <a:rPr lang="en-GB" sz="1600" dirty="0" err="1">
                          <a:effectLst/>
                          <a:latin typeface="Phetsarath OT" panose="02000500000000020004" pitchFamily="2" charset="0"/>
                          <a:cs typeface="Phetsarath OT" panose="02000500000000020004" pitchFamily="2" charset="0"/>
                        </a:rPr>
                        <a:t>ການເຊື່ອມໂຍງລະຫວ່າງຜູ້ຜະລິດຂະໜາດນ້ອຍ</a:t>
                      </a:r>
                      <a:r>
                        <a:rPr lang="en-GB" sz="1600" dirty="0">
                          <a:effectLst/>
                          <a:latin typeface="Phetsarath OT" panose="02000500000000020004" pitchFamily="2" charset="0"/>
                          <a:cs typeface="Phetsarath OT" panose="02000500000000020004" pitchFamily="2" charset="0"/>
                        </a:rPr>
                        <a:t> </a:t>
                      </a:r>
                      <a:r>
                        <a:rPr lang="en-GB" sz="1600" dirty="0" err="1">
                          <a:effectLst/>
                          <a:latin typeface="Phetsarath OT" panose="02000500000000020004" pitchFamily="2" charset="0"/>
                          <a:cs typeface="Phetsarath OT" panose="02000500000000020004" pitchFamily="2" charset="0"/>
                        </a:rPr>
                        <a:t>ກັບຕະຫລາດ</a:t>
                      </a:r>
                      <a:r>
                        <a:rPr lang="en-GB" sz="1600" dirty="0">
                          <a:effectLst/>
                          <a:latin typeface="Phetsarath OT" panose="02000500000000020004" pitchFamily="2" charset="0"/>
                          <a:cs typeface="Phetsarath OT" panose="02000500000000020004" pitchFamily="2" charset="0"/>
                        </a:rPr>
                        <a:t>; </a:t>
                      </a:r>
                      <a:r>
                        <a:rPr lang="en-GB" sz="1600" dirty="0" err="1">
                          <a:effectLst/>
                          <a:latin typeface="Phetsarath OT" panose="02000500000000020004" pitchFamily="2" charset="0"/>
                          <a:cs typeface="Phetsarath OT" panose="02000500000000020004" pitchFamily="2" charset="0"/>
                        </a:rPr>
                        <a:t>ລາຄາ</a:t>
                      </a:r>
                      <a:endParaRPr lang="en-GB" sz="1600" dirty="0">
                        <a:effectLst/>
                        <a:latin typeface="Phetsarath OT" panose="02000500000000020004" pitchFamily="2" charset="0"/>
                        <a:cs typeface="Phetsarath OT" panose="02000500000000020004" pitchFamily="2" charset="0"/>
                      </a:endParaRPr>
                    </a:p>
                    <a:p>
                      <a:pPr marL="342900" lvl="0" indent="-342900" rtl="0">
                        <a:lnSpc>
                          <a:spcPct val="115000"/>
                        </a:lnSpc>
                        <a:spcAft>
                          <a:spcPts val="0"/>
                        </a:spcAft>
                        <a:buFont typeface="Symbol"/>
                        <a:buChar char=""/>
                      </a:pPr>
                      <a:r>
                        <a:rPr lang="en-US" sz="1600" dirty="0" err="1">
                          <a:effectLst/>
                          <a:latin typeface="Phetsarath OT" panose="02000500000000020004" pitchFamily="2" charset="0"/>
                          <a:cs typeface="Phetsarath OT" panose="02000500000000020004" pitchFamily="2" charset="0"/>
                        </a:rPr>
                        <a:t>ການຕະຫລາດ</a:t>
                      </a:r>
                      <a:r>
                        <a:rPr lang="en-US" sz="1600" dirty="0">
                          <a:effectLst/>
                          <a:latin typeface="Phetsarath OT" panose="02000500000000020004" pitchFamily="2" charset="0"/>
                          <a:cs typeface="Phetsarath OT" panose="02000500000000020004" pitchFamily="2" charset="0"/>
                        </a:rPr>
                        <a:t>: </a:t>
                      </a:r>
                      <a:r>
                        <a:rPr lang="en-US" sz="1600" dirty="0" err="1">
                          <a:effectLst/>
                          <a:latin typeface="Phetsarath OT" panose="02000500000000020004" pitchFamily="2" charset="0"/>
                          <a:cs typeface="Phetsarath OT" panose="02000500000000020004" pitchFamily="2" charset="0"/>
                        </a:rPr>
                        <a:t>ກຸ່ມສິນຄ້າທີ່ເປັນວັດຖຖຸດີບ</a:t>
                      </a:r>
                      <a:r>
                        <a:rPr lang="en-US" sz="1600" dirty="0">
                          <a:effectLst/>
                          <a:latin typeface="Phetsarath OT" panose="02000500000000020004" pitchFamily="2" charset="0"/>
                          <a:cs typeface="Phetsarath OT" panose="02000500000000020004" pitchFamily="2" charset="0"/>
                        </a:rPr>
                        <a:t>, </a:t>
                      </a:r>
                      <a:r>
                        <a:rPr lang="en-US" sz="1600" dirty="0" err="1">
                          <a:effectLst/>
                          <a:latin typeface="Phetsarath OT" panose="02000500000000020004" pitchFamily="2" charset="0"/>
                          <a:cs typeface="Phetsarath OT" panose="02000500000000020004" pitchFamily="2" charset="0"/>
                        </a:rPr>
                        <a:t>ສູນຄວາມຮູ້ທາງທຸລະກິດດ້ານກະສິກຳ</a:t>
                      </a:r>
                      <a:r>
                        <a:rPr lang="en-US" sz="1600" dirty="0">
                          <a:effectLst/>
                          <a:latin typeface="Phetsarath OT" panose="02000500000000020004" pitchFamily="2" charset="0"/>
                          <a:cs typeface="Phetsarath OT" panose="02000500000000020004" pitchFamily="2" charset="0"/>
                        </a:rPr>
                        <a:t>, </a:t>
                      </a:r>
                      <a:r>
                        <a:rPr lang="en-US" sz="1600" dirty="0" err="1">
                          <a:effectLst/>
                          <a:latin typeface="Phetsarath OT" panose="02000500000000020004" pitchFamily="2" charset="0"/>
                          <a:cs typeface="Phetsarath OT" panose="02000500000000020004" pitchFamily="2" charset="0"/>
                        </a:rPr>
                        <a:t>ການຕິດກາສິນຄ້າ</a:t>
                      </a:r>
                      <a:r>
                        <a:rPr lang="en-US" sz="1600" dirty="0">
                          <a:effectLst/>
                          <a:latin typeface="Phetsarath OT" panose="02000500000000020004" pitchFamily="2" charset="0"/>
                          <a:cs typeface="Phetsarath OT" panose="02000500000000020004" pitchFamily="2" charset="0"/>
                        </a:rPr>
                        <a:t> </a:t>
                      </a:r>
                      <a:r>
                        <a:rPr lang="en-US" sz="1600" dirty="0" err="1">
                          <a:effectLst/>
                          <a:latin typeface="Phetsarath OT" panose="02000500000000020004" pitchFamily="2" charset="0"/>
                          <a:cs typeface="Phetsarath OT" panose="02000500000000020004" pitchFamily="2" charset="0"/>
                        </a:rPr>
                        <a:t>ແລະຄວາມຮູ້ດ້ານໂພຊະນາການ</a:t>
                      </a:r>
                      <a:endParaRPr lang="en-US" sz="1600" dirty="0">
                        <a:effectLst/>
                        <a:latin typeface="Phetsarath OT" panose="02000500000000020004" pitchFamily="2" charset="0"/>
                        <a:cs typeface="Phetsarath OT" panose="02000500000000020004" pitchFamily="2" charset="0"/>
                      </a:endParaRPr>
                    </a:p>
                  </a:txBody>
                  <a:tcPr marL="68580" marR="68580" marT="0" marB="0"/>
                </a:tc>
                <a:extLst>
                  <a:ext uri="{0D108BD9-81ED-4DB2-BD59-A6C34878D82A}">
                    <a16:rowId xmlns:a16="http://schemas.microsoft.com/office/drawing/2014/main" val="10003"/>
                  </a:ext>
                </a:extLst>
              </a:tr>
              <a:tr h="771521">
                <a:tc>
                  <a:txBody>
                    <a:bodyPr/>
                    <a:lstStyle/>
                    <a:p>
                      <a:pPr>
                        <a:lnSpc>
                          <a:spcPct val="115000"/>
                        </a:lnSpc>
                        <a:spcAft>
                          <a:spcPts val="0"/>
                        </a:spcAft>
                      </a:pPr>
                      <a:r>
                        <a:rPr lang="en-GB" sz="1800" dirty="0" err="1">
                          <a:solidFill>
                            <a:schemeClr val="bg1"/>
                          </a:solidFill>
                          <a:effectLst/>
                          <a:latin typeface="Phetsarath OT" panose="02000500000000020004" pitchFamily="2" charset="0"/>
                          <a:ea typeface="SimSun"/>
                          <a:cs typeface="Phetsarath OT" panose="02000500000000020004" pitchFamily="2" charset="0"/>
                        </a:rPr>
                        <a:t>ການປຸງແຕ່ງ</a:t>
                      </a:r>
                      <a:r>
                        <a:rPr lang="en-GB" sz="1800" dirty="0">
                          <a:solidFill>
                            <a:schemeClr val="bg1"/>
                          </a:solidFill>
                          <a:effectLst/>
                          <a:latin typeface="Phetsarath OT" panose="02000500000000020004" pitchFamily="2" charset="0"/>
                          <a:ea typeface="SimSun"/>
                          <a:cs typeface="Phetsarath OT" panose="02000500000000020004" pitchFamily="2" charset="0"/>
                        </a:rPr>
                        <a:t> </a:t>
                      </a:r>
                      <a:r>
                        <a:rPr lang="en-GB" sz="1800" dirty="0" err="1">
                          <a:solidFill>
                            <a:schemeClr val="bg1"/>
                          </a:solidFill>
                          <a:effectLst/>
                          <a:latin typeface="Phetsarath OT" panose="02000500000000020004" pitchFamily="2" charset="0"/>
                          <a:ea typeface="SimSun"/>
                          <a:cs typeface="Phetsarath OT" panose="02000500000000020004" pitchFamily="2" charset="0"/>
                        </a:rPr>
                        <a:t>ແລະການບໍລິໂພກ</a:t>
                      </a:r>
                      <a:endParaRPr lang="en-US" sz="1800" dirty="0">
                        <a:solidFill>
                          <a:schemeClr val="bg1"/>
                        </a:solidFill>
                        <a:effectLst/>
                        <a:latin typeface="Phetsarath OT" panose="02000500000000020004" pitchFamily="2" charset="0"/>
                        <a:ea typeface="SimSun"/>
                        <a:cs typeface="Phetsarath OT" panose="02000500000000020004" pitchFamily="2" charset="0"/>
                      </a:endParaRPr>
                    </a:p>
                  </a:txBody>
                  <a:tcPr marL="68580" marR="68580" marT="0" marB="0"/>
                </a:tc>
                <a:tc>
                  <a:txBody>
                    <a:bodyPr/>
                    <a:lstStyle/>
                    <a:p>
                      <a:pPr marL="342900" lvl="0" indent="-342900" rtl="0">
                        <a:lnSpc>
                          <a:spcPct val="115000"/>
                        </a:lnSpc>
                        <a:spcAft>
                          <a:spcPts val="0"/>
                        </a:spcAft>
                        <a:buFont typeface="Symbol"/>
                        <a:buChar char=""/>
                      </a:pPr>
                      <a:r>
                        <a:rPr lang="en-GB" sz="1600" dirty="0" err="1">
                          <a:effectLst/>
                          <a:latin typeface="Phetsarath OT" panose="02000500000000020004" pitchFamily="2" charset="0"/>
                          <a:cs typeface="Phetsarath OT" panose="02000500000000020004" pitchFamily="2" charset="0"/>
                        </a:rPr>
                        <a:t>ການກະກຽມ:ການສາທິດການປຸງແຕ່ງອາຫານ</a:t>
                      </a:r>
                      <a:endParaRPr lang="en-US" sz="1600" dirty="0">
                        <a:effectLst/>
                        <a:latin typeface="Phetsarath OT" panose="02000500000000020004" pitchFamily="2" charset="0"/>
                        <a:cs typeface="Phetsarath OT" panose="02000500000000020004" pitchFamily="2" charset="0"/>
                      </a:endParaRPr>
                    </a:p>
                    <a:p>
                      <a:pPr marL="342900" lvl="0" indent="-342900">
                        <a:lnSpc>
                          <a:spcPct val="115000"/>
                        </a:lnSpc>
                        <a:spcAft>
                          <a:spcPts val="0"/>
                        </a:spcAft>
                        <a:buFont typeface="Symbol"/>
                        <a:buChar char=""/>
                      </a:pPr>
                      <a:r>
                        <a:rPr lang="en-GB" sz="1600" dirty="0" err="1">
                          <a:effectLst/>
                          <a:latin typeface="Phetsarath OT" panose="02000500000000020004" pitchFamily="2" charset="0"/>
                          <a:cs typeface="Phetsarath OT" panose="02000500000000020004" pitchFamily="2" charset="0"/>
                        </a:rPr>
                        <a:t>ການບໍລິໂພກ</a:t>
                      </a:r>
                      <a:r>
                        <a:rPr lang="en-GB" sz="1600" dirty="0">
                          <a:effectLst/>
                          <a:latin typeface="Phetsarath OT" panose="02000500000000020004" pitchFamily="2" charset="0"/>
                          <a:cs typeface="Phetsarath OT" panose="02000500000000020004" pitchFamily="2" charset="0"/>
                        </a:rPr>
                        <a:t>: </a:t>
                      </a:r>
                      <a:r>
                        <a:rPr lang="en-GB" sz="1600" dirty="0" err="1">
                          <a:effectLst/>
                          <a:latin typeface="Phetsarath OT" panose="02000500000000020004" pitchFamily="2" charset="0"/>
                          <a:cs typeface="Phetsarath OT" panose="02000500000000020004" pitchFamily="2" charset="0"/>
                        </a:rPr>
                        <a:t>ການສະຫລວດດ້ານບໍລິໂພກ</a:t>
                      </a:r>
                      <a:r>
                        <a:rPr lang="en-GB" sz="1600" dirty="0">
                          <a:effectLst/>
                          <a:latin typeface="Phetsarath OT" panose="02000500000000020004" pitchFamily="2" charset="0"/>
                          <a:cs typeface="Phetsarath OT" panose="02000500000000020004" pitchFamily="2" charset="0"/>
                        </a:rPr>
                        <a:t>, </a:t>
                      </a:r>
                      <a:r>
                        <a:rPr lang="en-GB" sz="1600" dirty="0" err="1">
                          <a:effectLst/>
                          <a:latin typeface="Phetsarath OT" panose="02000500000000020004" pitchFamily="2" charset="0"/>
                          <a:cs typeface="Phetsarath OT" panose="02000500000000020004" pitchFamily="2" charset="0"/>
                        </a:rPr>
                        <a:t>ອາຫານໃນໂຮງຮຽນ</a:t>
                      </a:r>
                      <a:r>
                        <a:rPr lang="en-GB" sz="1600" dirty="0">
                          <a:effectLst/>
                          <a:latin typeface="Phetsarath OT" panose="02000500000000020004" pitchFamily="2" charset="0"/>
                          <a:cs typeface="Phetsarath OT" panose="02000500000000020004" pitchFamily="2" charset="0"/>
                        </a:rPr>
                        <a:t>, </a:t>
                      </a:r>
                      <a:r>
                        <a:rPr lang="en-GB" sz="1600" dirty="0" err="1">
                          <a:effectLst/>
                          <a:latin typeface="Phetsarath OT" panose="02000500000000020004" pitchFamily="2" charset="0"/>
                          <a:cs typeface="Phetsarath OT" panose="02000500000000020004" pitchFamily="2" charset="0"/>
                        </a:rPr>
                        <a:t>ການປັບປ່ຽນສູ່ຕົວບຸກຄົນ</a:t>
                      </a:r>
                      <a:endParaRPr lang="en-GB" sz="1600" dirty="0">
                        <a:effectLst/>
                        <a:latin typeface="Phetsarath OT" panose="02000500000000020004" pitchFamily="2" charset="0"/>
                        <a:cs typeface="Phetsarath OT" panose="02000500000000020004" pitchFamily="2" charset="0"/>
                      </a:endParaRPr>
                    </a:p>
                  </a:txBody>
                  <a:tcPr marL="68580" marR="68580" marT="0" marB="0"/>
                </a:tc>
                <a:extLst>
                  <a:ext uri="{0D108BD9-81ED-4DB2-BD59-A6C34878D82A}">
                    <a16:rowId xmlns:a16="http://schemas.microsoft.com/office/drawing/2014/main" val="10004"/>
                  </a:ext>
                </a:extLst>
              </a:tr>
            </a:tbl>
          </a:graphicData>
        </a:graphic>
      </p:graphicFrame>
      <p:sp>
        <p:nvSpPr>
          <p:cNvPr id="3" name="TextBox 2"/>
          <p:cNvSpPr txBox="1"/>
          <p:nvPr/>
        </p:nvSpPr>
        <p:spPr>
          <a:xfrm>
            <a:off x="6773527" y="1211945"/>
            <a:ext cx="553998" cy="4296770"/>
          </a:xfrm>
          <a:prstGeom prst="rect">
            <a:avLst/>
          </a:prstGeom>
          <a:solidFill>
            <a:schemeClr val="accent3">
              <a:lumMod val="60000"/>
              <a:lumOff val="40000"/>
            </a:schemeClr>
          </a:solidFill>
        </p:spPr>
        <p:txBody>
          <a:bodyPr vert="eaVert" wrap="square" rtlCol="0">
            <a:spAutoFit/>
          </a:bodyPr>
          <a:lstStyle/>
          <a:p>
            <a:pPr algn="ctr" defTabSz="740664">
              <a:spcAft>
                <a:spcPts val="600"/>
              </a:spcAft>
            </a:pPr>
            <a:r>
              <a:rPr lang="en-US" sz="2400" b="1" dirty="0" err="1">
                <a:latin typeface="Phetsarath OT" panose="02000500000000020004" pitchFamily="2" charset="0"/>
                <a:cs typeface="Phetsarath OT" panose="02000500000000020004" pitchFamily="2" charset="0"/>
              </a:rPr>
              <a:t>ຄວາມປອດໄະຂອງອາຫານ</a:t>
            </a:r>
            <a:endParaRPr lang="en-US" sz="2400" b="1" dirty="0">
              <a:latin typeface="Phetsarath OT" panose="02000500000000020004" pitchFamily="2" charset="0"/>
              <a:cs typeface="Phetsarath OT" panose="02000500000000020004" pitchFamily="2" charset="0"/>
            </a:endParaRPr>
          </a:p>
        </p:txBody>
      </p:sp>
      <p:sp>
        <p:nvSpPr>
          <p:cNvPr id="5" name="TextBox 4"/>
          <p:cNvSpPr txBox="1"/>
          <p:nvPr/>
        </p:nvSpPr>
        <p:spPr>
          <a:xfrm>
            <a:off x="7302810" y="1211945"/>
            <a:ext cx="483850" cy="4296770"/>
          </a:xfrm>
          <a:prstGeom prst="rect">
            <a:avLst/>
          </a:prstGeom>
          <a:solidFill>
            <a:schemeClr val="accent6">
              <a:lumMod val="60000"/>
              <a:lumOff val="40000"/>
            </a:schemeClr>
          </a:solidFill>
        </p:spPr>
        <p:txBody>
          <a:bodyPr vert="eaVert" wrap="square" rtlCol="0">
            <a:spAutoFit/>
          </a:bodyPr>
          <a:lstStyle/>
          <a:p>
            <a:pPr algn="ctr" defTabSz="740664">
              <a:spcAft>
                <a:spcPts val="600"/>
              </a:spcAft>
            </a:pPr>
            <a:r>
              <a:rPr lang="en-GB" sz="1944" b="1" dirty="0" err="1">
                <a:latin typeface="Phetsarath OT" panose="02000500000000020004" pitchFamily="2" charset="0"/>
                <a:cs typeface="Phetsarath OT" panose="02000500000000020004" pitchFamily="2" charset="0"/>
              </a:rPr>
              <a:t>ບົດບາດຍິງ-ຊາຍ</a:t>
            </a:r>
            <a:endParaRPr lang="en-US" sz="2400" b="1" dirty="0">
              <a:latin typeface="Phetsarath OT" panose="02000500000000020004" pitchFamily="2" charset="0"/>
              <a:cs typeface="Phetsarath OT" panose="02000500000000020004" pitchFamily="2" charset="0"/>
            </a:endParaRPr>
          </a:p>
        </p:txBody>
      </p:sp>
    </p:spTree>
    <p:extLst>
      <p:ext uri="{BB962C8B-B14F-4D97-AF65-F5344CB8AC3E}">
        <p14:creationId xmlns:p14="http://schemas.microsoft.com/office/powerpoint/2010/main" val="1338269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830828" y="434530"/>
            <a:ext cx="7772400" cy="609600"/>
          </a:xfrm>
        </p:spPr>
        <p:txBody>
          <a:bodyPr>
            <a:normAutofit fontScale="90000"/>
          </a:bodyPr>
          <a:lstStyle/>
          <a:p>
            <a:r>
              <a:rPr lang="en-US" altLang="en-US" sz="3200" b="1" dirty="0">
                <a:solidFill>
                  <a:srgbClr val="002060"/>
                </a:solidFill>
              </a:rPr>
              <a:t>Nutrition Sensitive and Specific interventions </a:t>
            </a:r>
          </a:p>
        </p:txBody>
      </p:sp>
      <p:pic>
        <p:nvPicPr>
          <p:cNvPr id="2" name="Picture 1" descr="A diagram of a child nutrition&#10;&#10;Description automatically generated">
            <a:extLst>
              <a:ext uri="{FF2B5EF4-FFF2-40B4-BE49-F238E27FC236}">
                <a16:creationId xmlns:a16="http://schemas.microsoft.com/office/drawing/2014/main" id="{2C3742E2-8934-EFC8-E125-6F58B76AF84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9314" y="1158620"/>
            <a:ext cx="9365354" cy="5406363"/>
          </a:xfrm>
          <a:prstGeom prst="rect">
            <a:avLst/>
          </a:prstGeom>
          <a:noFill/>
        </p:spPr>
      </p:pic>
      <p:sp>
        <p:nvSpPr>
          <p:cNvPr id="4" name="TextBox 3">
            <a:extLst>
              <a:ext uri="{FF2B5EF4-FFF2-40B4-BE49-F238E27FC236}">
                <a16:creationId xmlns:a16="http://schemas.microsoft.com/office/drawing/2014/main" id="{ACF5A841-13A6-5DD8-6331-02478B08C8C6}"/>
              </a:ext>
            </a:extLst>
          </p:cNvPr>
          <p:cNvSpPr txBox="1"/>
          <p:nvPr/>
        </p:nvSpPr>
        <p:spPr>
          <a:xfrm>
            <a:off x="968828" y="6014355"/>
            <a:ext cx="6096000" cy="665118"/>
          </a:xfrm>
          <a:prstGeom prst="rect">
            <a:avLst/>
          </a:prstGeom>
          <a:noFill/>
        </p:spPr>
        <p:txBody>
          <a:bodyPr wrap="square">
            <a:spAutoFit/>
          </a:bodyPr>
          <a:lstStyle/>
          <a:p>
            <a:pPr algn="ctr">
              <a:lnSpc>
                <a:spcPct val="107000"/>
              </a:lnSpc>
              <a:spcAft>
                <a:spcPts val="800"/>
              </a:spcAft>
            </a:pPr>
            <a:r>
              <a:rPr lang="en-US" sz="1800" b="1" dirty="0">
                <a:effectLst/>
                <a:latin typeface="Times New Roman" panose="02020603050405020304" pitchFamily="18" charset="0"/>
                <a:ea typeface="Calibri" panose="020F0502020204030204" pitchFamily="34" charset="0"/>
                <a:cs typeface="Cordia New" panose="020B0304020202020204" pitchFamily="34" charset="-34"/>
              </a:rPr>
              <a:t>UNICEF conceptual framework and nutrition-specific and nutrition-sensitive interventions </a:t>
            </a:r>
            <a:r>
              <a:rPr lang="en-US" sz="1400" dirty="0">
                <a:effectLst/>
                <a:latin typeface="Times New Roman" panose="02020603050405020304" pitchFamily="18" charset="0"/>
                <a:ea typeface="Calibri" panose="020F0502020204030204" pitchFamily="34" charset="0"/>
                <a:cs typeface="Cordia New" panose="020B0304020202020204" pitchFamily="34" charset="-34"/>
              </a:rPr>
              <a:t> </a:t>
            </a:r>
            <a:r>
              <a:rPr lang="en-US" sz="1400" dirty="0">
                <a:solidFill>
                  <a:srgbClr val="000000"/>
                </a:solidFill>
                <a:effectLst/>
                <a:latin typeface="Times New Roman" panose="02020603050405020304" pitchFamily="18" charset="0"/>
                <a:ea typeface="Calibri" panose="020F0502020204030204" pitchFamily="34" charset="0"/>
                <a:cs typeface="Cordia New" panose="020B0304020202020204" pitchFamily="34" charset="-34"/>
              </a:rPr>
              <a:t>(Source: Levinson et al., 2013)</a:t>
            </a:r>
            <a:endParaRPr lang="en-LA" sz="1800" dirty="0">
              <a:effectLst/>
              <a:latin typeface="Calibri" panose="020F0502020204030204" pitchFamily="34" charset="0"/>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2940867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51C91D-65B9-FC45-0A6C-0961A49074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1822" y="859972"/>
            <a:ext cx="10138727" cy="4397827"/>
          </a:xfrm>
          <a:prstGeom prst="rect">
            <a:avLst/>
          </a:prstGeom>
          <a:noFill/>
          <a:ln>
            <a:noFill/>
          </a:ln>
        </p:spPr>
      </p:pic>
      <p:sp>
        <p:nvSpPr>
          <p:cNvPr id="6" name="TextBox 5">
            <a:extLst>
              <a:ext uri="{FF2B5EF4-FFF2-40B4-BE49-F238E27FC236}">
                <a16:creationId xmlns:a16="http://schemas.microsoft.com/office/drawing/2014/main" id="{9BC02F62-9B4D-DE15-DA25-EE5444A55FA8}"/>
              </a:ext>
            </a:extLst>
          </p:cNvPr>
          <p:cNvSpPr txBox="1"/>
          <p:nvPr/>
        </p:nvSpPr>
        <p:spPr>
          <a:xfrm>
            <a:off x="2536370" y="239486"/>
            <a:ext cx="8613807" cy="369332"/>
          </a:xfrm>
          <a:prstGeom prst="rect">
            <a:avLst/>
          </a:prstGeom>
          <a:noFill/>
        </p:spPr>
        <p:txBody>
          <a:bodyPr wrap="square" rtlCol="0">
            <a:spAutoFit/>
          </a:bodyPr>
          <a:lstStyle/>
          <a:p>
            <a:r>
              <a:rPr lang="lo-LA" dirty="0">
                <a:latin typeface="Phetsarath OT" panose="02000500000000000000" pitchFamily="2" charset="77"/>
                <a:cs typeface="Phetsarath OT" panose="02000500000000000000" pitchFamily="2" charset="77"/>
              </a:rPr>
              <a:t>ຫຼັກການ ກະສິກຳເພື່ອໂພຊະນາການ (</a:t>
            </a:r>
            <a:r>
              <a:rPr lang="en-US" dirty="0">
                <a:latin typeface="Phetsarath OT" panose="02000500000000000000" pitchFamily="2" charset="77"/>
                <a:cs typeface="Phetsarath OT" panose="02000500000000000000" pitchFamily="2" charset="77"/>
              </a:rPr>
              <a:t>Nutrition Sensitive Agriculture Pathway</a:t>
            </a:r>
            <a:r>
              <a:rPr lang="lo-LA" dirty="0">
                <a:latin typeface="Phetsarath OT" panose="02000500000000000000" pitchFamily="2" charset="77"/>
                <a:cs typeface="Phetsarath OT" panose="02000500000000000000" pitchFamily="2" charset="77"/>
              </a:rPr>
              <a:t>)</a:t>
            </a:r>
            <a:endParaRPr lang="en-LA" dirty="0">
              <a:latin typeface="Phetsarath OT" panose="02000500000000000000" pitchFamily="2" charset="77"/>
              <a:cs typeface="Phetsarath OT" panose="02000500000000000000" pitchFamily="2" charset="77"/>
            </a:endParaRPr>
          </a:p>
        </p:txBody>
      </p:sp>
      <p:sp>
        <p:nvSpPr>
          <p:cNvPr id="8" name="TextBox 7">
            <a:extLst>
              <a:ext uri="{FF2B5EF4-FFF2-40B4-BE49-F238E27FC236}">
                <a16:creationId xmlns:a16="http://schemas.microsoft.com/office/drawing/2014/main" id="{8D3863B7-2B54-D6CB-1C75-3FBFB039B3D0}"/>
              </a:ext>
            </a:extLst>
          </p:cNvPr>
          <p:cNvSpPr txBox="1"/>
          <p:nvPr/>
        </p:nvSpPr>
        <p:spPr>
          <a:xfrm>
            <a:off x="821554" y="6227830"/>
            <a:ext cx="10579261" cy="390684"/>
          </a:xfrm>
          <a:prstGeom prst="rect">
            <a:avLst/>
          </a:prstGeom>
          <a:noFill/>
        </p:spPr>
        <p:txBody>
          <a:bodyPr wrap="square">
            <a:spAutoFit/>
          </a:bodyPr>
          <a:lstStyle/>
          <a:p>
            <a:pPr>
              <a:lnSpc>
                <a:spcPct val="115000"/>
              </a:lnSpc>
              <a:spcAft>
                <a:spcPts val="800"/>
              </a:spcAft>
            </a:pPr>
            <a:r>
              <a:rPr lang="en-US" sz="1800" b="1" dirty="0">
                <a:effectLst/>
                <a:latin typeface="Times New Roman" panose="02020603050405020304" pitchFamily="18" charset="0"/>
                <a:ea typeface="Calibri" panose="020F0502020204030204" pitchFamily="34" charset="0"/>
                <a:cs typeface="Cordia New" panose="020B0304020202020204" pitchFamily="34" charset="-34"/>
              </a:rPr>
              <a:t>Figure 2: The conceptual pathways between agriculture and nutrition </a:t>
            </a:r>
            <a:r>
              <a:rPr lang="en-US" sz="1800" dirty="0">
                <a:solidFill>
                  <a:srgbClr val="000000"/>
                </a:solidFill>
                <a:effectLst/>
                <a:latin typeface="Times New Roman" panose="02020603050405020304" pitchFamily="18" charset="0"/>
                <a:ea typeface="Times New Roman" panose="02020603050405020304" pitchFamily="18" charset="0"/>
                <a:cs typeface="Cordia New" panose="020B0304020202020204" pitchFamily="34" charset="-34"/>
              </a:rPr>
              <a:t>(</a:t>
            </a:r>
            <a:r>
              <a:rPr lang="en-US" sz="1800" dirty="0" err="1">
                <a:solidFill>
                  <a:srgbClr val="000000"/>
                </a:solidFill>
                <a:effectLst/>
                <a:latin typeface="Times New Roman" panose="02020603050405020304" pitchFamily="18" charset="0"/>
                <a:ea typeface="Times New Roman" panose="02020603050405020304" pitchFamily="18" charset="0"/>
                <a:cs typeface="Cordia New" panose="020B0304020202020204" pitchFamily="34" charset="-34"/>
              </a:rPr>
              <a:t>Herforth</a:t>
            </a:r>
            <a:r>
              <a:rPr lang="en-US" sz="1800" dirty="0">
                <a:solidFill>
                  <a:srgbClr val="000000"/>
                </a:solidFill>
                <a:effectLst/>
                <a:latin typeface="Times New Roman" panose="02020603050405020304" pitchFamily="18" charset="0"/>
                <a:ea typeface="Times New Roman" panose="02020603050405020304" pitchFamily="18" charset="0"/>
                <a:cs typeface="Cordia New" panose="020B0304020202020204" pitchFamily="34" charset="-34"/>
              </a:rPr>
              <a:t> and Harris 2014b)</a:t>
            </a:r>
            <a:endParaRPr lang="en-LA" sz="1600" dirty="0">
              <a:effectLst/>
              <a:latin typeface="Calibri" panose="020F0502020204030204" pitchFamily="34" charset="0"/>
              <a:ea typeface="Calibri" panose="020F0502020204030204" pitchFamily="34" charset="0"/>
              <a:cs typeface="Cordia New" panose="020B0304020202020204" pitchFamily="34" charset="-34"/>
            </a:endParaRPr>
          </a:p>
        </p:txBody>
      </p:sp>
      <p:sp>
        <p:nvSpPr>
          <p:cNvPr id="2" name="TextBox 1">
            <a:extLst>
              <a:ext uri="{FF2B5EF4-FFF2-40B4-BE49-F238E27FC236}">
                <a16:creationId xmlns:a16="http://schemas.microsoft.com/office/drawing/2014/main" id="{FB9FB0A6-FD95-B503-5308-1EE8B133B014}"/>
              </a:ext>
            </a:extLst>
          </p:cNvPr>
          <p:cNvSpPr txBox="1"/>
          <p:nvPr/>
        </p:nvSpPr>
        <p:spPr>
          <a:xfrm rot="16200000">
            <a:off x="-352747" y="3220132"/>
            <a:ext cx="3321937" cy="307777"/>
          </a:xfrm>
          <a:prstGeom prst="rect">
            <a:avLst/>
          </a:prstGeom>
          <a:solidFill>
            <a:schemeClr val="accent6">
              <a:lumMod val="50000"/>
            </a:schemeClr>
          </a:solidFill>
        </p:spPr>
        <p:txBody>
          <a:bodyPr wrap="square" rtlCol="0">
            <a:spAutoFit/>
          </a:bodyPr>
          <a:lstStyle/>
          <a:p>
            <a:pPr algn="ctr"/>
            <a:r>
              <a:rPr lang="lo-LA" sz="1400" dirty="0">
                <a:solidFill>
                  <a:schemeClr val="bg1"/>
                </a:solidFill>
                <a:latin typeface="Phetsarath OT" panose="02000500000000000000" pitchFamily="2" charset="77"/>
                <a:cs typeface="Phetsarath OT" panose="02000500000000000000" pitchFamily="2" charset="77"/>
              </a:rPr>
              <a:t>ສັບສິນໃນຄົວເຮືອນ ແລພ ຊີວິດການເປັນຢູ່</a:t>
            </a:r>
            <a:endParaRPr lang="en-LA" sz="1400" dirty="0">
              <a:solidFill>
                <a:schemeClr val="bg1"/>
              </a:solidFill>
              <a:latin typeface="Phetsarath OT" panose="02000500000000000000" pitchFamily="2" charset="77"/>
              <a:cs typeface="Phetsarath OT" panose="02000500000000000000" pitchFamily="2" charset="77"/>
            </a:endParaRPr>
          </a:p>
        </p:txBody>
      </p:sp>
      <p:sp>
        <p:nvSpPr>
          <p:cNvPr id="3" name="TextBox 2">
            <a:extLst>
              <a:ext uri="{FF2B5EF4-FFF2-40B4-BE49-F238E27FC236}">
                <a16:creationId xmlns:a16="http://schemas.microsoft.com/office/drawing/2014/main" id="{854F6CFD-F99C-97EB-F8FF-8A70D623F0DC}"/>
              </a:ext>
            </a:extLst>
          </p:cNvPr>
          <p:cNvSpPr txBox="1"/>
          <p:nvPr/>
        </p:nvSpPr>
        <p:spPr>
          <a:xfrm rot="16200000">
            <a:off x="308939" y="3275111"/>
            <a:ext cx="3321937" cy="307777"/>
          </a:xfrm>
          <a:prstGeom prst="rect">
            <a:avLst/>
          </a:prstGeom>
          <a:solidFill>
            <a:schemeClr val="accent6">
              <a:lumMod val="50000"/>
            </a:schemeClr>
          </a:solidFill>
        </p:spPr>
        <p:txBody>
          <a:bodyPr wrap="square" rtlCol="0">
            <a:spAutoFit/>
          </a:bodyPr>
          <a:lstStyle/>
          <a:p>
            <a:pPr algn="ctr"/>
            <a:r>
              <a:rPr lang="lo-LA" sz="1400" dirty="0">
                <a:solidFill>
                  <a:schemeClr val="bg1"/>
                </a:solidFill>
                <a:latin typeface="Phetsarath OT" panose="02000500000000000000" pitchFamily="2" charset="77"/>
                <a:cs typeface="Phetsarath OT" panose="02000500000000000000" pitchFamily="2" charset="77"/>
              </a:rPr>
              <a:t>ຊີວິດການເປັນຢູ່ ທີ່ກ່ຽວຂ້ອງກັບກະສິກຳ</a:t>
            </a:r>
            <a:endParaRPr lang="en-LA" sz="1400" dirty="0">
              <a:solidFill>
                <a:schemeClr val="bg1"/>
              </a:solidFill>
              <a:latin typeface="Phetsarath OT" panose="02000500000000000000" pitchFamily="2" charset="77"/>
              <a:cs typeface="Phetsarath OT" panose="02000500000000000000" pitchFamily="2" charset="77"/>
            </a:endParaRPr>
          </a:p>
        </p:txBody>
      </p:sp>
      <p:sp>
        <p:nvSpPr>
          <p:cNvPr id="4" name="TextBox 3">
            <a:extLst>
              <a:ext uri="{FF2B5EF4-FFF2-40B4-BE49-F238E27FC236}">
                <a16:creationId xmlns:a16="http://schemas.microsoft.com/office/drawing/2014/main" id="{7CB6C0D1-C640-E0FB-45CC-50EFEAFE1827}"/>
              </a:ext>
            </a:extLst>
          </p:cNvPr>
          <p:cNvSpPr txBox="1"/>
          <p:nvPr/>
        </p:nvSpPr>
        <p:spPr>
          <a:xfrm>
            <a:off x="2878519" y="924556"/>
            <a:ext cx="3557005" cy="307777"/>
          </a:xfrm>
          <a:prstGeom prst="rect">
            <a:avLst/>
          </a:prstGeom>
          <a:solidFill>
            <a:schemeClr val="accent6">
              <a:lumMod val="50000"/>
            </a:schemeClr>
          </a:solidFill>
        </p:spPr>
        <p:txBody>
          <a:bodyPr wrap="square" rtlCol="0">
            <a:spAutoFit/>
          </a:bodyPr>
          <a:lstStyle/>
          <a:p>
            <a:r>
              <a:rPr lang="lo-LA" sz="1400" dirty="0">
                <a:solidFill>
                  <a:schemeClr val="bg1"/>
                </a:solidFill>
                <a:latin typeface="Phetsarath OT" panose="02000500000000000000" pitchFamily="2" charset="77"/>
                <a:cs typeface="Phetsarath OT" panose="02000500000000000000" pitchFamily="2" charset="77"/>
              </a:rPr>
              <a:t>ການຂະຫຍາຍໂຕທາງດ້ານເສດຖະກິດຂອງຊາດ</a:t>
            </a:r>
            <a:endParaRPr lang="en-LA" sz="1400" dirty="0">
              <a:solidFill>
                <a:schemeClr val="bg1"/>
              </a:solidFill>
              <a:latin typeface="Phetsarath OT" panose="02000500000000000000" pitchFamily="2" charset="77"/>
              <a:cs typeface="Phetsarath OT" panose="02000500000000000000" pitchFamily="2" charset="77"/>
            </a:endParaRPr>
          </a:p>
        </p:txBody>
      </p:sp>
      <p:sp>
        <p:nvSpPr>
          <p:cNvPr id="7" name="TextBox 6">
            <a:extLst>
              <a:ext uri="{FF2B5EF4-FFF2-40B4-BE49-F238E27FC236}">
                <a16:creationId xmlns:a16="http://schemas.microsoft.com/office/drawing/2014/main" id="{7D5DD654-B540-0593-0245-8A96F6B769FB}"/>
              </a:ext>
            </a:extLst>
          </p:cNvPr>
          <p:cNvSpPr txBox="1"/>
          <p:nvPr/>
        </p:nvSpPr>
        <p:spPr>
          <a:xfrm>
            <a:off x="7029534" y="939945"/>
            <a:ext cx="3557005" cy="307777"/>
          </a:xfrm>
          <a:prstGeom prst="rect">
            <a:avLst/>
          </a:prstGeom>
          <a:solidFill>
            <a:schemeClr val="accent6">
              <a:lumMod val="50000"/>
            </a:schemeClr>
          </a:solidFill>
        </p:spPr>
        <p:txBody>
          <a:bodyPr wrap="square" rtlCol="0">
            <a:spAutoFit/>
          </a:bodyPr>
          <a:lstStyle/>
          <a:p>
            <a:r>
              <a:rPr lang="lo-LA" sz="1400" dirty="0">
                <a:solidFill>
                  <a:schemeClr val="bg1"/>
                </a:solidFill>
                <a:latin typeface="Phetsarath OT" panose="02000500000000000000" pitchFamily="2" charset="77"/>
                <a:cs typeface="Phetsarath OT" panose="02000500000000000000" pitchFamily="2" charset="77"/>
              </a:rPr>
              <a:t>ສະພາບໂພຊະນາການໃນປະເທດ</a:t>
            </a:r>
            <a:endParaRPr lang="en-LA" sz="1400" dirty="0">
              <a:solidFill>
                <a:schemeClr val="bg1"/>
              </a:solidFill>
              <a:latin typeface="Phetsarath OT" panose="02000500000000000000" pitchFamily="2" charset="77"/>
              <a:cs typeface="Phetsarath OT" panose="02000500000000000000" pitchFamily="2" charset="77"/>
            </a:endParaRPr>
          </a:p>
        </p:txBody>
      </p:sp>
      <p:sp>
        <p:nvSpPr>
          <p:cNvPr id="9" name="TextBox 8">
            <a:extLst>
              <a:ext uri="{FF2B5EF4-FFF2-40B4-BE49-F238E27FC236}">
                <a16:creationId xmlns:a16="http://schemas.microsoft.com/office/drawing/2014/main" id="{1F784DE0-E324-C11F-D3D3-F92B0A6A49FC}"/>
              </a:ext>
            </a:extLst>
          </p:cNvPr>
          <p:cNvSpPr txBox="1"/>
          <p:nvPr/>
        </p:nvSpPr>
        <p:spPr>
          <a:xfrm>
            <a:off x="2696901" y="1768031"/>
            <a:ext cx="1145894" cy="461665"/>
          </a:xfrm>
          <a:prstGeom prst="rect">
            <a:avLst/>
          </a:prstGeom>
          <a:solidFill>
            <a:schemeClr val="accent6">
              <a:lumMod val="75000"/>
            </a:schemeClr>
          </a:solidFill>
        </p:spPr>
        <p:txBody>
          <a:bodyPr wrap="square" rtlCol="0">
            <a:spAutoFit/>
          </a:bodyPr>
          <a:lstStyle/>
          <a:p>
            <a:pPr algn="ctr"/>
            <a:r>
              <a:rPr lang="lo-LA" sz="1200" dirty="0">
                <a:solidFill>
                  <a:schemeClr val="bg1"/>
                </a:solidFill>
                <a:latin typeface="Phetsarath OT" panose="02000500000000000000" pitchFamily="2" charset="77"/>
                <a:cs typeface="Phetsarath OT" panose="02000500000000000000" pitchFamily="2" charset="77"/>
              </a:rPr>
              <a:t>ການຜະລິດອາຫານ</a:t>
            </a:r>
            <a:endParaRPr lang="en-LA" sz="1200" dirty="0">
              <a:solidFill>
                <a:schemeClr val="bg1"/>
              </a:solidFill>
              <a:latin typeface="Phetsarath OT" panose="02000500000000000000" pitchFamily="2" charset="77"/>
              <a:cs typeface="Phetsarath OT" panose="02000500000000000000" pitchFamily="2" charset="77"/>
            </a:endParaRPr>
          </a:p>
        </p:txBody>
      </p:sp>
      <p:sp>
        <p:nvSpPr>
          <p:cNvPr id="10" name="TextBox 9">
            <a:extLst>
              <a:ext uri="{FF2B5EF4-FFF2-40B4-BE49-F238E27FC236}">
                <a16:creationId xmlns:a16="http://schemas.microsoft.com/office/drawing/2014/main" id="{E7AD4193-5503-0D7D-8FB5-89647BF0CC4E}"/>
              </a:ext>
            </a:extLst>
          </p:cNvPr>
          <p:cNvSpPr txBox="1"/>
          <p:nvPr/>
        </p:nvSpPr>
        <p:spPr>
          <a:xfrm>
            <a:off x="2696901" y="3162714"/>
            <a:ext cx="1145894" cy="461665"/>
          </a:xfrm>
          <a:prstGeom prst="rect">
            <a:avLst/>
          </a:prstGeom>
          <a:solidFill>
            <a:schemeClr val="accent6">
              <a:lumMod val="75000"/>
            </a:schemeClr>
          </a:solidFill>
        </p:spPr>
        <p:txBody>
          <a:bodyPr wrap="square" rtlCol="0">
            <a:spAutoFit/>
          </a:bodyPr>
          <a:lstStyle/>
          <a:p>
            <a:pPr algn="ctr"/>
            <a:r>
              <a:rPr lang="lo-LA" sz="1200" dirty="0">
                <a:solidFill>
                  <a:schemeClr val="bg1"/>
                </a:solidFill>
                <a:latin typeface="Phetsarath OT" panose="02000500000000000000" pitchFamily="2" charset="77"/>
                <a:cs typeface="Phetsarath OT" panose="02000500000000000000" pitchFamily="2" charset="77"/>
              </a:rPr>
              <a:t>ລາຍຮັບຈາກກະສິກໍາ</a:t>
            </a:r>
            <a:endParaRPr lang="en-LA" sz="1200" dirty="0">
              <a:solidFill>
                <a:schemeClr val="bg1"/>
              </a:solidFill>
              <a:latin typeface="Phetsarath OT" panose="02000500000000000000" pitchFamily="2" charset="77"/>
              <a:cs typeface="Phetsarath OT" panose="02000500000000000000" pitchFamily="2" charset="77"/>
            </a:endParaRPr>
          </a:p>
        </p:txBody>
      </p:sp>
      <p:sp>
        <p:nvSpPr>
          <p:cNvPr id="11" name="TextBox 10">
            <a:extLst>
              <a:ext uri="{FF2B5EF4-FFF2-40B4-BE49-F238E27FC236}">
                <a16:creationId xmlns:a16="http://schemas.microsoft.com/office/drawing/2014/main" id="{F4C33B7F-65A1-1844-666D-010B981E2DAF}"/>
              </a:ext>
            </a:extLst>
          </p:cNvPr>
          <p:cNvSpPr txBox="1"/>
          <p:nvPr/>
        </p:nvSpPr>
        <p:spPr>
          <a:xfrm>
            <a:off x="2696901" y="4557397"/>
            <a:ext cx="1145894" cy="646331"/>
          </a:xfrm>
          <a:prstGeom prst="rect">
            <a:avLst/>
          </a:prstGeom>
          <a:solidFill>
            <a:schemeClr val="accent6">
              <a:lumMod val="75000"/>
            </a:schemeClr>
          </a:solidFill>
        </p:spPr>
        <p:txBody>
          <a:bodyPr wrap="square" rtlCol="0">
            <a:spAutoFit/>
          </a:bodyPr>
          <a:lstStyle/>
          <a:p>
            <a:pPr algn="ctr"/>
            <a:r>
              <a:rPr lang="lo-LA" sz="1200" dirty="0">
                <a:solidFill>
                  <a:schemeClr val="bg1"/>
                </a:solidFill>
                <a:latin typeface="Phetsarath OT" panose="02000500000000000000" pitchFamily="2" charset="77"/>
                <a:cs typeface="Phetsarath OT" panose="02000500000000000000" pitchFamily="2" charset="77"/>
              </a:rPr>
              <a:t>ການສ້າງຄວາມເຂັ້ມແຂງໃຫ້ແກ່ແມ່ຍິງ</a:t>
            </a:r>
            <a:endParaRPr lang="en-LA" sz="1200" dirty="0">
              <a:solidFill>
                <a:schemeClr val="bg1"/>
              </a:solidFill>
              <a:latin typeface="Phetsarath OT" panose="02000500000000000000" pitchFamily="2" charset="77"/>
              <a:cs typeface="Phetsarath OT" panose="02000500000000000000" pitchFamily="2" charset="77"/>
            </a:endParaRPr>
          </a:p>
        </p:txBody>
      </p:sp>
      <p:sp>
        <p:nvSpPr>
          <p:cNvPr id="14" name="TextBox 13">
            <a:extLst>
              <a:ext uri="{FF2B5EF4-FFF2-40B4-BE49-F238E27FC236}">
                <a16:creationId xmlns:a16="http://schemas.microsoft.com/office/drawing/2014/main" id="{0E624163-DD64-0680-4634-C46CD6416FD8}"/>
              </a:ext>
            </a:extLst>
          </p:cNvPr>
          <p:cNvSpPr txBox="1"/>
          <p:nvPr/>
        </p:nvSpPr>
        <p:spPr>
          <a:xfrm>
            <a:off x="4410992" y="2783400"/>
            <a:ext cx="1145894" cy="461665"/>
          </a:xfrm>
          <a:prstGeom prst="rect">
            <a:avLst/>
          </a:prstGeom>
          <a:solidFill>
            <a:schemeClr val="accent6">
              <a:lumMod val="75000"/>
            </a:schemeClr>
          </a:solidFill>
        </p:spPr>
        <p:txBody>
          <a:bodyPr wrap="square" rtlCol="0">
            <a:spAutoFit/>
          </a:bodyPr>
          <a:lstStyle/>
          <a:p>
            <a:pPr algn="ctr"/>
            <a:r>
              <a:rPr lang="lo-LA" sz="1200" dirty="0">
                <a:solidFill>
                  <a:schemeClr val="bg1"/>
                </a:solidFill>
                <a:latin typeface="Phetsarath OT" panose="02000500000000000000" pitchFamily="2" charset="77"/>
                <a:cs typeface="Phetsarath OT" panose="02000500000000000000" pitchFamily="2" charset="77"/>
              </a:rPr>
              <a:t>ການຊື້</a:t>
            </a:r>
          </a:p>
          <a:p>
            <a:pPr algn="ctr"/>
            <a:r>
              <a:rPr lang="lo-LA" sz="1200" dirty="0">
                <a:solidFill>
                  <a:schemeClr val="bg1"/>
                </a:solidFill>
                <a:latin typeface="Phetsarath OT" panose="02000500000000000000" pitchFamily="2" charset="77"/>
                <a:cs typeface="Phetsarath OT" panose="02000500000000000000" pitchFamily="2" charset="77"/>
              </a:rPr>
              <a:t>ອາຫານ</a:t>
            </a:r>
            <a:endParaRPr lang="en-LA" sz="1200" dirty="0">
              <a:solidFill>
                <a:schemeClr val="bg1"/>
              </a:solidFill>
              <a:latin typeface="Phetsarath OT" panose="02000500000000000000" pitchFamily="2" charset="77"/>
              <a:cs typeface="Phetsarath OT" panose="02000500000000000000" pitchFamily="2" charset="77"/>
            </a:endParaRPr>
          </a:p>
        </p:txBody>
      </p:sp>
      <p:sp>
        <p:nvSpPr>
          <p:cNvPr id="15" name="TextBox 14">
            <a:extLst>
              <a:ext uri="{FF2B5EF4-FFF2-40B4-BE49-F238E27FC236}">
                <a16:creationId xmlns:a16="http://schemas.microsoft.com/office/drawing/2014/main" id="{0901FFA1-85DD-18A8-E7A2-E31D3573DCDD}"/>
              </a:ext>
            </a:extLst>
          </p:cNvPr>
          <p:cNvSpPr txBox="1"/>
          <p:nvPr/>
        </p:nvSpPr>
        <p:spPr>
          <a:xfrm>
            <a:off x="4415899" y="1768031"/>
            <a:ext cx="1145894" cy="461665"/>
          </a:xfrm>
          <a:prstGeom prst="rect">
            <a:avLst/>
          </a:prstGeom>
          <a:solidFill>
            <a:schemeClr val="accent6">
              <a:lumMod val="75000"/>
            </a:schemeClr>
          </a:solidFill>
        </p:spPr>
        <p:txBody>
          <a:bodyPr wrap="square" rtlCol="0">
            <a:spAutoFit/>
          </a:bodyPr>
          <a:lstStyle/>
          <a:p>
            <a:pPr algn="ctr"/>
            <a:r>
              <a:rPr lang="lo-LA" sz="1200" dirty="0">
                <a:solidFill>
                  <a:schemeClr val="bg1"/>
                </a:solidFill>
                <a:latin typeface="Phetsarath OT" panose="02000500000000000000" pitchFamily="2" charset="77"/>
                <a:cs typeface="Phetsarath OT" panose="02000500000000000000" pitchFamily="2" charset="77"/>
              </a:rPr>
              <a:t>ລາຄາອາ</a:t>
            </a:r>
          </a:p>
          <a:p>
            <a:pPr algn="ctr"/>
            <a:r>
              <a:rPr lang="lo-LA" sz="1200" dirty="0">
                <a:solidFill>
                  <a:schemeClr val="bg1"/>
                </a:solidFill>
                <a:latin typeface="Phetsarath OT" panose="02000500000000000000" pitchFamily="2" charset="77"/>
                <a:cs typeface="Phetsarath OT" panose="02000500000000000000" pitchFamily="2" charset="77"/>
              </a:rPr>
              <a:t>ຫານ</a:t>
            </a:r>
            <a:endParaRPr lang="en-LA" sz="1200" dirty="0">
              <a:solidFill>
                <a:schemeClr val="bg1"/>
              </a:solidFill>
              <a:latin typeface="Phetsarath OT" panose="02000500000000000000" pitchFamily="2" charset="77"/>
              <a:cs typeface="Phetsarath OT" panose="02000500000000000000" pitchFamily="2" charset="77"/>
            </a:endParaRPr>
          </a:p>
        </p:txBody>
      </p:sp>
      <p:sp>
        <p:nvSpPr>
          <p:cNvPr id="16" name="TextBox 15">
            <a:extLst>
              <a:ext uri="{FF2B5EF4-FFF2-40B4-BE49-F238E27FC236}">
                <a16:creationId xmlns:a16="http://schemas.microsoft.com/office/drawing/2014/main" id="{64AE540B-948F-119F-BE8B-6C71B57FD6BF}"/>
              </a:ext>
            </a:extLst>
          </p:cNvPr>
          <p:cNvSpPr txBox="1"/>
          <p:nvPr/>
        </p:nvSpPr>
        <p:spPr>
          <a:xfrm>
            <a:off x="4410992" y="3515808"/>
            <a:ext cx="1145894" cy="461665"/>
          </a:xfrm>
          <a:prstGeom prst="rect">
            <a:avLst/>
          </a:prstGeom>
          <a:solidFill>
            <a:schemeClr val="accent6">
              <a:lumMod val="75000"/>
            </a:schemeClr>
          </a:solidFill>
        </p:spPr>
        <p:txBody>
          <a:bodyPr wrap="square" rtlCol="0">
            <a:spAutoFit/>
          </a:bodyPr>
          <a:lstStyle/>
          <a:p>
            <a:pPr algn="ctr"/>
            <a:r>
              <a:rPr lang="lo-LA" sz="1200" dirty="0">
                <a:solidFill>
                  <a:schemeClr val="bg1"/>
                </a:solidFill>
                <a:latin typeface="Phetsarath OT" panose="02000500000000000000" pitchFamily="2" charset="77"/>
                <a:cs typeface="Phetsarath OT" panose="02000500000000000000" pitchFamily="2" charset="77"/>
              </a:rPr>
              <a:t>ການໃຊ້ຈ່ານທີ່ບໍ່ແມ່ນອາຫານ</a:t>
            </a:r>
            <a:endParaRPr lang="en-LA" sz="1200" dirty="0">
              <a:solidFill>
                <a:schemeClr val="bg1"/>
              </a:solidFill>
              <a:latin typeface="Phetsarath OT" panose="02000500000000000000" pitchFamily="2" charset="77"/>
              <a:cs typeface="Phetsarath OT" panose="02000500000000000000" pitchFamily="2" charset="77"/>
            </a:endParaRPr>
          </a:p>
        </p:txBody>
      </p:sp>
      <p:sp>
        <p:nvSpPr>
          <p:cNvPr id="17" name="TextBox 16">
            <a:extLst>
              <a:ext uri="{FF2B5EF4-FFF2-40B4-BE49-F238E27FC236}">
                <a16:creationId xmlns:a16="http://schemas.microsoft.com/office/drawing/2014/main" id="{8F18C44E-5F52-A811-612E-D229B4B0B774}"/>
              </a:ext>
            </a:extLst>
          </p:cNvPr>
          <p:cNvSpPr txBox="1"/>
          <p:nvPr/>
        </p:nvSpPr>
        <p:spPr>
          <a:xfrm>
            <a:off x="6096000" y="1887565"/>
            <a:ext cx="1145894" cy="646331"/>
          </a:xfrm>
          <a:prstGeom prst="rect">
            <a:avLst/>
          </a:prstGeom>
          <a:solidFill>
            <a:schemeClr val="accent6">
              <a:lumMod val="75000"/>
            </a:schemeClr>
          </a:solidFill>
        </p:spPr>
        <p:txBody>
          <a:bodyPr wrap="square" rtlCol="0">
            <a:spAutoFit/>
          </a:bodyPr>
          <a:lstStyle/>
          <a:p>
            <a:pPr algn="ctr"/>
            <a:r>
              <a:rPr lang="lo-LA" sz="1200" dirty="0">
                <a:solidFill>
                  <a:schemeClr val="bg1"/>
                </a:solidFill>
                <a:latin typeface="Phetsarath OT" panose="02000500000000000000" pitchFamily="2" charset="77"/>
                <a:cs typeface="Phetsarath OT" panose="02000500000000000000" pitchFamily="2" charset="77"/>
              </a:rPr>
              <a:t>ການແປຮູບແລະ ເກັບຮັກສາ</a:t>
            </a:r>
          </a:p>
          <a:p>
            <a:pPr algn="ctr"/>
            <a:r>
              <a:rPr lang="lo-LA" sz="1200" dirty="0">
                <a:solidFill>
                  <a:schemeClr val="bg1"/>
                </a:solidFill>
                <a:latin typeface="Phetsarath OT" panose="02000500000000000000" pitchFamily="2" charset="77"/>
                <a:cs typeface="Phetsarath OT" panose="02000500000000000000" pitchFamily="2" charset="77"/>
              </a:rPr>
              <a:t>ອາຫານ</a:t>
            </a:r>
            <a:endParaRPr lang="en-LA" sz="1200" dirty="0">
              <a:solidFill>
                <a:schemeClr val="bg1"/>
              </a:solidFill>
              <a:latin typeface="Phetsarath OT" panose="02000500000000000000" pitchFamily="2" charset="77"/>
              <a:cs typeface="Phetsarath OT" panose="02000500000000000000" pitchFamily="2" charset="77"/>
            </a:endParaRPr>
          </a:p>
        </p:txBody>
      </p:sp>
      <p:sp>
        <p:nvSpPr>
          <p:cNvPr id="18" name="TextBox 17">
            <a:extLst>
              <a:ext uri="{FF2B5EF4-FFF2-40B4-BE49-F238E27FC236}">
                <a16:creationId xmlns:a16="http://schemas.microsoft.com/office/drawing/2014/main" id="{301D5650-CCD3-598D-0784-09CCA045AEBD}"/>
              </a:ext>
            </a:extLst>
          </p:cNvPr>
          <p:cNvSpPr txBox="1"/>
          <p:nvPr/>
        </p:nvSpPr>
        <p:spPr>
          <a:xfrm>
            <a:off x="6096000" y="2791095"/>
            <a:ext cx="1145894" cy="461665"/>
          </a:xfrm>
          <a:prstGeom prst="rect">
            <a:avLst/>
          </a:prstGeom>
          <a:solidFill>
            <a:schemeClr val="accent6">
              <a:lumMod val="75000"/>
            </a:schemeClr>
          </a:solidFill>
        </p:spPr>
        <p:txBody>
          <a:bodyPr wrap="square" rtlCol="0">
            <a:spAutoFit/>
          </a:bodyPr>
          <a:lstStyle/>
          <a:p>
            <a:pPr algn="ctr"/>
            <a:r>
              <a:rPr lang="lo-LA" sz="1200" dirty="0">
                <a:solidFill>
                  <a:schemeClr val="bg1"/>
                </a:solidFill>
                <a:latin typeface="Phetsarath OT" panose="02000500000000000000" pitchFamily="2" charset="77"/>
                <a:cs typeface="Phetsarath OT" panose="02000500000000000000" pitchFamily="2" charset="77"/>
              </a:rPr>
              <a:t>ການເຂົ້າເຖີງ</a:t>
            </a:r>
          </a:p>
          <a:p>
            <a:pPr algn="ctr"/>
            <a:r>
              <a:rPr lang="lo-LA" sz="1200" dirty="0">
                <a:solidFill>
                  <a:schemeClr val="bg1"/>
                </a:solidFill>
                <a:latin typeface="Phetsarath OT" panose="02000500000000000000" pitchFamily="2" charset="77"/>
                <a:cs typeface="Phetsarath OT" panose="02000500000000000000" pitchFamily="2" charset="77"/>
              </a:rPr>
              <a:t>ອາຫານ</a:t>
            </a:r>
            <a:endParaRPr lang="en-LA" sz="1200" dirty="0">
              <a:solidFill>
                <a:schemeClr val="bg1"/>
              </a:solidFill>
              <a:latin typeface="Phetsarath OT" panose="02000500000000000000" pitchFamily="2" charset="77"/>
              <a:cs typeface="Phetsarath OT" panose="02000500000000000000" pitchFamily="2" charset="77"/>
            </a:endParaRPr>
          </a:p>
        </p:txBody>
      </p:sp>
      <p:sp>
        <p:nvSpPr>
          <p:cNvPr id="19" name="TextBox 18">
            <a:extLst>
              <a:ext uri="{FF2B5EF4-FFF2-40B4-BE49-F238E27FC236}">
                <a16:creationId xmlns:a16="http://schemas.microsoft.com/office/drawing/2014/main" id="{D7F78BD5-4324-7F68-E0FF-A013E696093F}"/>
              </a:ext>
            </a:extLst>
          </p:cNvPr>
          <p:cNvSpPr txBox="1"/>
          <p:nvPr/>
        </p:nvSpPr>
        <p:spPr>
          <a:xfrm>
            <a:off x="6079226" y="3561489"/>
            <a:ext cx="1145894" cy="461665"/>
          </a:xfrm>
          <a:prstGeom prst="rect">
            <a:avLst/>
          </a:prstGeom>
          <a:solidFill>
            <a:schemeClr val="accent6">
              <a:lumMod val="75000"/>
            </a:schemeClr>
          </a:solidFill>
        </p:spPr>
        <p:txBody>
          <a:bodyPr wrap="square" rtlCol="0">
            <a:spAutoFit/>
          </a:bodyPr>
          <a:lstStyle/>
          <a:p>
            <a:pPr algn="ctr"/>
            <a:r>
              <a:rPr lang="lo-LA" sz="1200" dirty="0">
                <a:solidFill>
                  <a:schemeClr val="bg1"/>
                </a:solidFill>
                <a:latin typeface="Phetsarath OT" panose="02000500000000000000" pitchFamily="2" charset="77"/>
                <a:cs typeface="Phetsarath OT" panose="02000500000000000000" pitchFamily="2" charset="77"/>
              </a:rPr>
              <a:t>ການດູແລ</a:t>
            </a:r>
          </a:p>
          <a:p>
            <a:pPr algn="ctr"/>
            <a:r>
              <a:rPr lang="lo-LA" sz="1200" dirty="0">
                <a:solidFill>
                  <a:schemeClr val="bg1"/>
                </a:solidFill>
                <a:latin typeface="Phetsarath OT" panose="02000500000000000000" pitchFamily="2" charset="77"/>
                <a:cs typeface="Phetsarath OT" panose="02000500000000000000" pitchFamily="2" charset="77"/>
              </a:rPr>
              <a:t>ສຸຂະພາບ</a:t>
            </a:r>
            <a:endParaRPr lang="en-LA" sz="1200" dirty="0">
              <a:solidFill>
                <a:schemeClr val="bg1"/>
              </a:solidFill>
              <a:latin typeface="Phetsarath OT" panose="02000500000000000000" pitchFamily="2" charset="77"/>
              <a:cs typeface="Phetsarath OT" panose="02000500000000000000" pitchFamily="2" charset="77"/>
            </a:endParaRPr>
          </a:p>
        </p:txBody>
      </p:sp>
      <p:sp>
        <p:nvSpPr>
          <p:cNvPr id="20" name="TextBox 19">
            <a:extLst>
              <a:ext uri="{FF2B5EF4-FFF2-40B4-BE49-F238E27FC236}">
                <a16:creationId xmlns:a16="http://schemas.microsoft.com/office/drawing/2014/main" id="{B8D58EA1-70AC-002D-CC71-248C098B40C1}"/>
              </a:ext>
            </a:extLst>
          </p:cNvPr>
          <p:cNvSpPr txBox="1"/>
          <p:nvPr/>
        </p:nvSpPr>
        <p:spPr>
          <a:xfrm>
            <a:off x="6142887" y="4274308"/>
            <a:ext cx="1145894" cy="646331"/>
          </a:xfrm>
          <a:prstGeom prst="rect">
            <a:avLst/>
          </a:prstGeom>
          <a:solidFill>
            <a:schemeClr val="accent6">
              <a:lumMod val="75000"/>
            </a:schemeClr>
          </a:solidFill>
        </p:spPr>
        <p:txBody>
          <a:bodyPr wrap="square" rtlCol="0">
            <a:spAutoFit/>
          </a:bodyPr>
          <a:lstStyle/>
          <a:p>
            <a:pPr algn="ctr"/>
            <a:r>
              <a:rPr lang="lo-LA" sz="1200" dirty="0">
                <a:solidFill>
                  <a:schemeClr val="bg1"/>
                </a:solidFill>
                <a:latin typeface="Phetsarath OT" panose="02000500000000000000" pitchFamily="2" charset="77"/>
                <a:cs typeface="Phetsarath OT" panose="02000500000000000000" pitchFamily="2" charset="77"/>
              </a:rPr>
              <a:t>ຄວາມສາມາດໃນການດູແລສຸຂະພາບ</a:t>
            </a:r>
            <a:endParaRPr lang="en-LA" sz="1200" dirty="0">
              <a:solidFill>
                <a:schemeClr val="bg1"/>
              </a:solidFill>
              <a:latin typeface="Phetsarath OT" panose="02000500000000000000" pitchFamily="2" charset="77"/>
              <a:cs typeface="Phetsarath OT" panose="02000500000000000000" pitchFamily="2" charset="77"/>
            </a:endParaRPr>
          </a:p>
        </p:txBody>
      </p:sp>
      <p:sp>
        <p:nvSpPr>
          <p:cNvPr id="22" name="TextBox 21">
            <a:extLst>
              <a:ext uri="{FF2B5EF4-FFF2-40B4-BE49-F238E27FC236}">
                <a16:creationId xmlns:a16="http://schemas.microsoft.com/office/drawing/2014/main" id="{67B7EB31-2124-4AB8-FFAA-C1B32EF305B0}"/>
              </a:ext>
            </a:extLst>
          </p:cNvPr>
          <p:cNvSpPr txBox="1"/>
          <p:nvPr/>
        </p:nvSpPr>
        <p:spPr>
          <a:xfrm>
            <a:off x="7776260" y="4597473"/>
            <a:ext cx="1145894" cy="646331"/>
          </a:xfrm>
          <a:prstGeom prst="rect">
            <a:avLst/>
          </a:prstGeom>
          <a:solidFill>
            <a:schemeClr val="accent6">
              <a:lumMod val="75000"/>
            </a:schemeClr>
          </a:solidFill>
        </p:spPr>
        <p:txBody>
          <a:bodyPr wrap="square" rtlCol="0">
            <a:spAutoFit/>
          </a:bodyPr>
          <a:lstStyle/>
          <a:p>
            <a:pPr algn="ctr"/>
            <a:r>
              <a:rPr lang="lo-LA" sz="1200" dirty="0">
                <a:solidFill>
                  <a:schemeClr val="bg1"/>
                </a:solidFill>
                <a:latin typeface="Phetsarath OT" panose="02000500000000000000" pitchFamily="2" charset="77"/>
                <a:cs typeface="Phetsarath OT" panose="02000500000000000000" pitchFamily="2" charset="77"/>
              </a:rPr>
              <a:t>ການນໍາໃຊ້ພະລັງງານຂອງແມ່ຍິງ</a:t>
            </a:r>
            <a:endParaRPr lang="en-LA" sz="1200" dirty="0">
              <a:solidFill>
                <a:schemeClr val="bg1"/>
              </a:solidFill>
              <a:latin typeface="Phetsarath OT" panose="02000500000000000000" pitchFamily="2" charset="77"/>
              <a:cs typeface="Phetsarath OT" panose="02000500000000000000" pitchFamily="2" charset="77"/>
            </a:endParaRPr>
          </a:p>
        </p:txBody>
      </p:sp>
      <p:sp>
        <p:nvSpPr>
          <p:cNvPr id="23" name="TextBox 22">
            <a:extLst>
              <a:ext uri="{FF2B5EF4-FFF2-40B4-BE49-F238E27FC236}">
                <a16:creationId xmlns:a16="http://schemas.microsoft.com/office/drawing/2014/main" id="{BA753113-32BD-ACB0-7094-6CBEEA2CCA53}"/>
              </a:ext>
            </a:extLst>
          </p:cNvPr>
          <p:cNvSpPr txBox="1"/>
          <p:nvPr/>
        </p:nvSpPr>
        <p:spPr>
          <a:xfrm>
            <a:off x="7795770" y="2783399"/>
            <a:ext cx="1145894" cy="461665"/>
          </a:xfrm>
          <a:prstGeom prst="rect">
            <a:avLst/>
          </a:prstGeom>
          <a:solidFill>
            <a:schemeClr val="accent6">
              <a:lumMod val="75000"/>
            </a:schemeClr>
          </a:solidFill>
        </p:spPr>
        <p:txBody>
          <a:bodyPr wrap="square" rtlCol="0">
            <a:spAutoFit/>
          </a:bodyPr>
          <a:lstStyle/>
          <a:p>
            <a:pPr algn="ctr"/>
            <a:r>
              <a:rPr lang="lo-LA" sz="1200" dirty="0">
                <a:solidFill>
                  <a:schemeClr val="bg1"/>
                </a:solidFill>
                <a:latin typeface="Phetsarath OT" panose="02000500000000000000" pitchFamily="2" charset="77"/>
                <a:cs typeface="Phetsarath OT" panose="02000500000000000000" pitchFamily="2" charset="77"/>
              </a:rPr>
              <a:t>ການບໍລິໂພອາ</a:t>
            </a:r>
          </a:p>
          <a:p>
            <a:pPr algn="ctr"/>
            <a:r>
              <a:rPr lang="lo-LA" sz="1200" dirty="0">
                <a:solidFill>
                  <a:schemeClr val="bg1"/>
                </a:solidFill>
                <a:latin typeface="Phetsarath OT" panose="02000500000000000000" pitchFamily="2" charset="77"/>
                <a:cs typeface="Phetsarath OT" panose="02000500000000000000" pitchFamily="2" charset="77"/>
              </a:rPr>
              <a:t>ຫານ</a:t>
            </a:r>
            <a:endParaRPr lang="en-LA" sz="1200" dirty="0">
              <a:solidFill>
                <a:schemeClr val="bg1"/>
              </a:solidFill>
              <a:latin typeface="Phetsarath OT" panose="02000500000000000000" pitchFamily="2" charset="77"/>
              <a:cs typeface="Phetsarath OT" panose="02000500000000000000" pitchFamily="2" charset="77"/>
            </a:endParaRPr>
          </a:p>
        </p:txBody>
      </p:sp>
      <p:sp>
        <p:nvSpPr>
          <p:cNvPr id="24" name="TextBox 23">
            <a:extLst>
              <a:ext uri="{FF2B5EF4-FFF2-40B4-BE49-F238E27FC236}">
                <a16:creationId xmlns:a16="http://schemas.microsoft.com/office/drawing/2014/main" id="{B8388920-5CD7-CAA7-1769-72A58A4204C4}"/>
              </a:ext>
            </a:extLst>
          </p:cNvPr>
          <p:cNvSpPr txBox="1"/>
          <p:nvPr/>
        </p:nvSpPr>
        <p:spPr>
          <a:xfrm>
            <a:off x="7844081" y="3515808"/>
            <a:ext cx="1145894" cy="646331"/>
          </a:xfrm>
          <a:prstGeom prst="rect">
            <a:avLst/>
          </a:prstGeom>
          <a:solidFill>
            <a:schemeClr val="accent6">
              <a:lumMod val="75000"/>
            </a:schemeClr>
          </a:solidFill>
        </p:spPr>
        <p:txBody>
          <a:bodyPr wrap="square" rtlCol="0">
            <a:spAutoFit/>
          </a:bodyPr>
          <a:lstStyle/>
          <a:p>
            <a:pPr algn="ctr"/>
            <a:r>
              <a:rPr lang="lo-LA" sz="1200" dirty="0">
                <a:solidFill>
                  <a:schemeClr val="bg1"/>
                </a:solidFill>
                <a:latin typeface="Phetsarath OT" panose="02000500000000000000" pitchFamily="2" charset="77"/>
                <a:cs typeface="Phetsarath OT" panose="02000500000000000000" pitchFamily="2" charset="77"/>
              </a:rPr>
              <a:t>ສະຖານະທາງດ້ານສຸ</a:t>
            </a:r>
          </a:p>
          <a:p>
            <a:pPr algn="ctr"/>
            <a:r>
              <a:rPr lang="lo-LA" sz="1200" dirty="0">
                <a:solidFill>
                  <a:schemeClr val="bg1"/>
                </a:solidFill>
                <a:latin typeface="Phetsarath OT" panose="02000500000000000000" pitchFamily="2" charset="77"/>
                <a:cs typeface="Phetsarath OT" panose="02000500000000000000" pitchFamily="2" charset="77"/>
              </a:rPr>
              <a:t>ຂະພາບ</a:t>
            </a:r>
            <a:endParaRPr lang="en-LA" sz="1200" dirty="0">
              <a:solidFill>
                <a:schemeClr val="bg1"/>
              </a:solidFill>
              <a:latin typeface="Phetsarath OT" panose="02000500000000000000" pitchFamily="2" charset="77"/>
              <a:cs typeface="Phetsarath OT" panose="02000500000000000000" pitchFamily="2" charset="77"/>
            </a:endParaRPr>
          </a:p>
        </p:txBody>
      </p:sp>
      <p:sp>
        <p:nvSpPr>
          <p:cNvPr id="25" name="TextBox 24">
            <a:extLst>
              <a:ext uri="{FF2B5EF4-FFF2-40B4-BE49-F238E27FC236}">
                <a16:creationId xmlns:a16="http://schemas.microsoft.com/office/drawing/2014/main" id="{7FA364A8-EC61-B9C5-E307-5114E5BB7F64}"/>
              </a:ext>
            </a:extLst>
          </p:cNvPr>
          <p:cNvSpPr txBox="1"/>
          <p:nvPr/>
        </p:nvSpPr>
        <p:spPr>
          <a:xfrm>
            <a:off x="9574278" y="3080328"/>
            <a:ext cx="1145894" cy="646331"/>
          </a:xfrm>
          <a:prstGeom prst="rect">
            <a:avLst/>
          </a:prstGeom>
          <a:solidFill>
            <a:schemeClr val="accent6">
              <a:lumMod val="75000"/>
            </a:schemeClr>
          </a:solidFill>
        </p:spPr>
        <p:txBody>
          <a:bodyPr wrap="square" rtlCol="0">
            <a:spAutoFit/>
          </a:bodyPr>
          <a:lstStyle/>
          <a:p>
            <a:pPr algn="ctr"/>
            <a:r>
              <a:rPr lang="lo-LA" sz="1200" dirty="0">
                <a:solidFill>
                  <a:schemeClr val="bg1"/>
                </a:solidFill>
                <a:latin typeface="Phetsarath OT" panose="02000500000000000000" pitchFamily="2" charset="77"/>
                <a:cs typeface="Phetsarath OT" panose="02000500000000000000" pitchFamily="2" charset="77"/>
              </a:rPr>
              <a:t>ຜົນໄດ້ຮັບທາງໂພຊະນາການຂອງເດັກ</a:t>
            </a:r>
            <a:endParaRPr lang="en-LA" sz="1200" dirty="0">
              <a:solidFill>
                <a:schemeClr val="bg1"/>
              </a:solidFill>
              <a:latin typeface="Phetsarath OT" panose="02000500000000000000" pitchFamily="2" charset="77"/>
              <a:cs typeface="Phetsarath OT" panose="02000500000000000000" pitchFamily="2" charset="77"/>
            </a:endParaRPr>
          </a:p>
        </p:txBody>
      </p:sp>
      <p:sp>
        <p:nvSpPr>
          <p:cNvPr id="26" name="TextBox 25">
            <a:extLst>
              <a:ext uri="{FF2B5EF4-FFF2-40B4-BE49-F238E27FC236}">
                <a16:creationId xmlns:a16="http://schemas.microsoft.com/office/drawing/2014/main" id="{1ABDB366-3CB7-B3BF-BC55-D35A81F4B3C7}"/>
              </a:ext>
            </a:extLst>
          </p:cNvPr>
          <p:cNvSpPr txBox="1"/>
          <p:nvPr/>
        </p:nvSpPr>
        <p:spPr>
          <a:xfrm>
            <a:off x="9574278" y="4038200"/>
            <a:ext cx="1145894" cy="646331"/>
          </a:xfrm>
          <a:prstGeom prst="rect">
            <a:avLst/>
          </a:prstGeom>
          <a:solidFill>
            <a:schemeClr val="accent6">
              <a:lumMod val="75000"/>
            </a:schemeClr>
          </a:solidFill>
        </p:spPr>
        <p:txBody>
          <a:bodyPr wrap="square" rtlCol="0">
            <a:spAutoFit/>
          </a:bodyPr>
          <a:lstStyle/>
          <a:p>
            <a:pPr algn="ctr"/>
            <a:r>
              <a:rPr lang="lo-LA" sz="1200" dirty="0">
                <a:solidFill>
                  <a:schemeClr val="bg1"/>
                </a:solidFill>
                <a:latin typeface="Phetsarath OT" panose="02000500000000000000" pitchFamily="2" charset="77"/>
                <a:cs typeface="Phetsarath OT" panose="02000500000000000000" pitchFamily="2" charset="77"/>
              </a:rPr>
              <a:t>ຜົນໄດ້ຮັບທາງໂພຊະນາການຂອງແມ່</a:t>
            </a:r>
            <a:endParaRPr lang="en-LA" sz="1200" dirty="0">
              <a:solidFill>
                <a:schemeClr val="bg1"/>
              </a:solidFill>
              <a:latin typeface="Phetsarath OT" panose="02000500000000000000" pitchFamily="2" charset="77"/>
              <a:cs typeface="Phetsarath OT" panose="02000500000000000000" pitchFamily="2" charset="77"/>
            </a:endParaRPr>
          </a:p>
        </p:txBody>
      </p:sp>
      <p:sp>
        <p:nvSpPr>
          <p:cNvPr id="27" name="TextBox 26">
            <a:extLst>
              <a:ext uri="{FF2B5EF4-FFF2-40B4-BE49-F238E27FC236}">
                <a16:creationId xmlns:a16="http://schemas.microsoft.com/office/drawing/2014/main" id="{BFDFF85C-3636-5361-8F15-7E6EE9957F6D}"/>
              </a:ext>
            </a:extLst>
          </p:cNvPr>
          <p:cNvSpPr txBox="1"/>
          <p:nvPr/>
        </p:nvSpPr>
        <p:spPr>
          <a:xfrm>
            <a:off x="7430608" y="1456716"/>
            <a:ext cx="3484557" cy="1200329"/>
          </a:xfrm>
          <a:prstGeom prst="rect">
            <a:avLst/>
          </a:prstGeom>
          <a:solidFill>
            <a:schemeClr val="accent3">
              <a:lumMod val="20000"/>
              <a:lumOff val="80000"/>
            </a:schemeClr>
          </a:solidFill>
        </p:spPr>
        <p:txBody>
          <a:bodyPr wrap="square" rtlCol="0">
            <a:spAutoFit/>
          </a:bodyPr>
          <a:lstStyle/>
          <a:p>
            <a:r>
              <a:rPr lang="lo-LA" sz="1200" dirty="0">
                <a:latin typeface="Phetsarath OT" panose="02000500000000000000" pitchFamily="2" charset="77"/>
                <a:cs typeface="Phetsarath OT" panose="02000500000000000000" pitchFamily="2" charset="77"/>
              </a:rPr>
              <a:t>ອົງປະກອບຫຼັກທີ່ສໍາຄັນ:</a:t>
            </a:r>
          </a:p>
          <a:p>
            <a:pPr marL="285750" indent="-285750">
              <a:buFont typeface="Arial" panose="020B0604020202020204" pitchFamily="34" charset="0"/>
              <a:buChar char="•"/>
            </a:pPr>
            <a:r>
              <a:rPr lang="lo-LA" sz="1200" dirty="0">
                <a:latin typeface="Phetsarath OT" panose="02000500000000000000" pitchFamily="2" charset="77"/>
                <a:cs typeface="Phetsarath OT" panose="02000500000000000000" pitchFamily="2" charset="77"/>
              </a:rPr>
              <a:t>ສີ່ງແວດລ້ອມກ່ຽວກັບຕະຫຼາດອາຫານ</a:t>
            </a:r>
          </a:p>
          <a:p>
            <a:pPr marL="285750" indent="-285750">
              <a:buFont typeface="Arial" panose="020B0604020202020204" pitchFamily="34" charset="0"/>
              <a:buChar char="•"/>
            </a:pPr>
            <a:r>
              <a:rPr lang="lo-LA" sz="1200" dirty="0">
                <a:latin typeface="Phetsarath OT" panose="02000500000000000000" pitchFamily="2" charset="77"/>
                <a:cs typeface="Phetsarath OT" panose="02000500000000000000" pitchFamily="2" charset="77"/>
              </a:rPr>
              <a:t>ຊັບພະຍາກອນທໍາມະຊາດ</a:t>
            </a:r>
          </a:p>
          <a:p>
            <a:pPr marL="285750" indent="-285750">
              <a:buFont typeface="Arial" panose="020B0604020202020204" pitchFamily="34" charset="0"/>
              <a:buChar char="•"/>
            </a:pPr>
            <a:r>
              <a:rPr lang="lo-LA" sz="1200" dirty="0">
                <a:latin typeface="Phetsarath OT" panose="02000500000000000000" pitchFamily="2" charset="77"/>
                <a:cs typeface="Phetsarath OT" panose="02000500000000000000" pitchFamily="2" charset="77"/>
              </a:rPr>
              <a:t>ສາທາລະນາສຸກ, ນໍ້າ ແລະ ສຸຂະອານາໄມ</a:t>
            </a:r>
          </a:p>
          <a:p>
            <a:pPr marL="285750" indent="-285750">
              <a:buFont typeface="Arial" panose="020B0604020202020204" pitchFamily="34" charset="0"/>
              <a:buChar char="•"/>
            </a:pPr>
            <a:r>
              <a:rPr lang="lo-LA" sz="1200" dirty="0">
                <a:latin typeface="Phetsarath OT" panose="02000500000000000000" pitchFamily="2" charset="77"/>
                <a:cs typeface="Phetsarath OT" panose="02000500000000000000" pitchFamily="2" charset="77"/>
              </a:rPr>
              <a:t>ຄວາມຮູ້ທາງດ້ານໂພຊະນາການ, ສຸຂະພາບ ແລະ ຫີດຄອງປະເພນີ</a:t>
            </a:r>
            <a:endParaRPr lang="en-LA" sz="1200" dirty="0">
              <a:latin typeface="Phetsarath OT" panose="02000500000000000000" pitchFamily="2" charset="77"/>
              <a:cs typeface="Phetsarath OT" panose="02000500000000000000" pitchFamily="2" charset="77"/>
            </a:endParaRPr>
          </a:p>
        </p:txBody>
      </p:sp>
    </p:spTree>
    <p:extLst>
      <p:ext uri="{BB962C8B-B14F-4D97-AF65-F5344CB8AC3E}">
        <p14:creationId xmlns:p14="http://schemas.microsoft.com/office/powerpoint/2010/main" val="1013132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636BC265-C024-9F15-A3B0-3F9EB88D2D6A}"/>
              </a:ext>
            </a:extLst>
          </p:cNvPr>
          <p:cNvSpPr>
            <a:spLocks noGrp="1"/>
          </p:cNvSpPr>
          <p:nvPr>
            <p:ph idx="1"/>
          </p:nvPr>
        </p:nvSpPr>
        <p:spPr>
          <a:xfrm>
            <a:off x="267128" y="1477773"/>
            <a:ext cx="8863619" cy="4903266"/>
          </a:xfrm>
          <a:solidFill>
            <a:schemeClr val="bg1"/>
          </a:solidFill>
        </p:spPr>
        <p:txBody>
          <a:bodyPr>
            <a:noAutofit/>
          </a:bodyPr>
          <a:lstStyle/>
          <a:p>
            <a:pPr marL="0" indent="0">
              <a:lnSpc>
                <a:spcPct val="120000"/>
              </a:lnSpc>
              <a:buNone/>
            </a:pPr>
            <a:r>
              <a:rPr lang="lo-LA" sz="1200" b="1" dirty="0">
                <a:latin typeface="Phetsarath OT" panose="02000500000000020004" pitchFamily="2" charset="0"/>
                <a:cs typeface="Phetsarath OT" panose="02000500000000020004" pitchFamily="2" charset="0"/>
              </a:rPr>
              <a:t>ວິໄສທັດ : </a:t>
            </a:r>
            <a:r>
              <a:rPr lang="lo-LA" sz="1200" dirty="0">
                <a:latin typeface="Phetsarath OT" panose="02000500000000020004" pitchFamily="2" charset="0"/>
                <a:cs typeface="Phetsarath OT" panose="02000500000000020004" pitchFamily="2" charset="0"/>
              </a:rPr>
              <a:t>ປະເທດຊາດອຸດົມຮັ່ງມີ</a:t>
            </a:r>
            <a:r>
              <a:rPr lang="en-US" sz="1200" dirty="0">
                <a:latin typeface="Phetsarath OT" panose="02000500000000020004" pitchFamily="2" charset="0"/>
                <a:cs typeface="Phetsarath OT" panose="02000500000000020004" pitchFamily="2" charset="0"/>
              </a:rPr>
              <a:t>, </a:t>
            </a:r>
            <a:r>
              <a:rPr lang="lo-LA" sz="1200" dirty="0">
                <a:latin typeface="Phetsarath OT" panose="02000500000000020004" pitchFamily="2" charset="0"/>
                <a:cs typeface="Phetsarath OT" panose="02000500000000020004" pitchFamily="2" charset="0"/>
              </a:rPr>
              <a:t>ປະຊາຊົນສຸຂະພາບແຂງແຮງ</a:t>
            </a:r>
            <a:r>
              <a:rPr lang="en-US" sz="1200" dirty="0">
                <a:latin typeface="Phetsarath OT" panose="02000500000000020004" pitchFamily="2" charset="0"/>
                <a:cs typeface="Phetsarath OT" panose="02000500000000020004" pitchFamily="2" charset="0"/>
              </a:rPr>
              <a:t>, </a:t>
            </a:r>
            <a:r>
              <a:rPr lang="lo-LA" sz="1200" dirty="0">
                <a:latin typeface="Phetsarath OT" panose="02000500000000020004" pitchFamily="2" charset="0"/>
                <a:cs typeface="Phetsarath OT" panose="02000500000000020004" pitchFamily="2" charset="0"/>
              </a:rPr>
              <a:t>ມີການຄໍ້າປະກັນສະບຽງອາຫານ</a:t>
            </a:r>
            <a:r>
              <a:rPr lang="en-US" sz="1200" dirty="0">
                <a:latin typeface="Phetsarath OT" panose="02000500000000020004" pitchFamily="2" charset="0"/>
                <a:cs typeface="Phetsarath OT" panose="02000500000000020004" pitchFamily="2" charset="0"/>
              </a:rPr>
              <a:t>, </a:t>
            </a:r>
            <a:r>
              <a:rPr lang="lo-LA" sz="1200" dirty="0">
                <a:latin typeface="Phetsarath OT" panose="02000500000000020004" pitchFamily="2" charset="0"/>
                <a:cs typeface="Phetsarath OT" panose="02000500000000020004" pitchFamily="2" charset="0"/>
              </a:rPr>
              <a:t>ມີໂພ</a:t>
            </a:r>
            <a:r>
              <a:rPr lang="en-US" sz="1200" dirty="0">
                <a:latin typeface="Phetsarath OT" panose="02000500000000020004" pitchFamily="2" charset="0"/>
                <a:cs typeface="Phetsarath OT" panose="02000500000000020004" pitchFamily="2" charset="0"/>
              </a:rPr>
              <a:t>​</a:t>
            </a:r>
            <a:r>
              <a:rPr lang="lo-LA" sz="1200" dirty="0">
                <a:latin typeface="Phetsarath OT" panose="02000500000000020004" pitchFamily="2" charset="0"/>
                <a:cs typeface="Phetsarath OT" panose="02000500000000020004" pitchFamily="2" charset="0"/>
              </a:rPr>
              <a:t>ຊະ</a:t>
            </a:r>
            <a:r>
              <a:rPr lang="en-US" sz="1200" dirty="0">
                <a:latin typeface="Phetsarath OT" panose="02000500000000020004" pitchFamily="2" charset="0"/>
                <a:cs typeface="Phetsarath OT" panose="02000500000000020004" pitchFamily="2" charset="0"/>
              </a:rPr>
              <a:t>​</a:t>
            </a:r>
            <a:r>
              <a:rPr lang="lo-LA" sz="1200" dirty="0">
                <a:latin typeface="Phetsarath OT" panose="02000500000000020004" pitchFamily="2" charset="0"/>
                <a:cs typeface="Phetsarath OT" panose="02000500000000020004" pitchFamily="2" charset="0"/>
              </a:rPr>
              <a:t>ນາ</a:t>
            </a:r>
            <a:r>
              <a:rPr lang="en-US" sz="1200" dirty="0">
                <a:latin typeface="Phetsarath OT" panose="02000500000000020004" pitchFamily="2" charset="0"/>
                <a:cs typeface="Phetsarath OT" panose="02000500000000020004" pitchFamily="2" charset="0"/>
              </a:rPr>
              <a:t>​</a:t>
            </a:r>
            <a:r>
              <a:rPr lang="lo-LA" sz="1200" dirty="0">
                <a:latin typeface="Phetsarath OT" panose="02000500000000020004" pitchFamily="2" charset="0"/>
                <a:cs typeface="Phetsarath OT" panose="02000500000000020004" pitchFamily="2" charset="0"/>
              </a:rPr>
              <a:t>ການທີ່</a:t>
            </a:r>
            <a:r>
              <a:rPr lang="en-US" sz="1200" dirty="0">
                <a:latin typeface="Phetsarath OT" panose="02000500000000020004" pitchFamily="2" charset="0"/>
                <a:cs typeface="Phetsarath OT" panose="02000500000000020004" pitchFamily="2" charset="0"/>
              </a:rPr>
              <a:t>​</a:t>
            </a:r>
            <a:r>
              <a:rPr lang="lo-LA" sz="1200" dirty="0">
                <a:latin typeface="Phetsarath OT" panose="02000500000000020004" pitchFamily="2" charset="0"/>
                <a:cs typeface="Phetsarath OT" panose="02000500000000020004" pitchFamily="2" charset="0"/>
              </a:rPr>
              <a:t>ດີ</a:t>
            </a:r>
            <a:r>
              <a:rPr lang="en-US" sz="1200" dirty="0">
                <a:latin typeface="Phetsarath OT" panose="02000500000000020004" pitchFamily="2" charset="0"/>
                <a:cs typeface="Phetsarath OT" panose="02000500000000020004" pitchFamily="2" charset="0"/>
              </a:rPr>
              <a:t>, </a:t>
            </a:r>
            <a:r>
              <a:rPr lang="lo-LA" sz="1200" dirty="0">
                <a:latin typeface="Phetsarath OT" panose="02000500000000020004" pitchFamily="2" charset="0"/>
                <a:cs typeface="Phetsarath OT" panose="02000500000000020004" pitchFamily="2" charset="0"/>
              </a:rPr>
              <a:t>ຫຼຸດຜ່ອນການຂາດສານອາຫານ ແລະ </a:t>
            </a:r>
            <a:r>
              <a:rPr lang="en-US" sz="1200" dirty="0">
                <a:latin typeface="Phetsarath OT" panose="02000500000000020004" pitchFamily="2" charset="0"/>
                <a:cs typeface="Phetsarath OT" panose="02000500000000020004" pitchFamily="2" charset="0"/>
              </a:rPr>
              <a:t>​ </a:t>
            </a:r>
            <a:r>
              <a:rPr lang="lo-LA" sz="1200" dirty="0">
                <a:latin typeface="Phetsarath OT" panose="02000500000000020004" pitchFamily="2" charset="0"/>
                <a:cs typeface="Phetsarath OT" panose="02000500000000020004" pitchFamily="2" charset="0"/>
              </a:rPr>
              <a:t>ຄວາມທຸກຍາກ</a:t>
            </a:r>
            <a:r>
              <a:rPr lang="en-US" sz="1200" b="0" i="0" u="none" strike="noStrike" baseline="0" dirty="0">
                <a:solidFill>
                  <a:srgbClr val="002060"/>
                </a:solidFill>
                <a:latin typeface="Phetsarath OT" panose="02000500000000020004" pitchFamily="2" charset="0"/>
                <a:cs typeface="Phetsarath OT" panose="02000500000000020004" pitchFamily="2" charset="0"/>
              </a:rPr>
              <a:t>.</a:t>
            </a:r>
          </a:p>
          <a:p>
            <a:pPr marL="0" indent="0">
              <a:lnSpc>
                <a:spcPct val="120000"/>
              </a:lnSpc>
              <a:buNone/>
            </a:pPr>
            <a:r>
              <a:rPr lang="lo-LA" sz="1200" b="1" dirty="0">
                <a:latin typeface="Phetsarath OT" panose="02000500000000020004" pitchFamily="2" charset="0"/>
                <a:cs typeface="Phetsarath OT" panose="02000500000000020004" pitchFamily="2" charset="0"/>
              </a:rPr>
              <a:t>ພັນທະກິດ:  </a:t>
            </a:r>
            <a:r>
              <a:rPr lang="lo-LA" sz="1200" dirty="0">
                <a:latin typeface="Phetsarath OT" panose="02000500000000020004" pitchFamily="2" charset="0"/>
                <a:cs typeface="Phetsarath OT" panose="02000500000000020004" pitchFamily="2" charset="0"/>
              </a:rPr>
              <a:t>ສ້າງສະພາບແວດລ້ອມທີ່ເອຶ້ອອຳນວຍ ໃນການຫຼຸດຜ່ອນການຂາດສານອາຫານໃນທຸກຮູບແບບ ຢູ່ໃນ ສປປ ລາວ ໂດຍສູມໃສ່ວຽກງານໂພຊະນາການທີ່ເປັນບຸລິມະສິດ</a:t>
            </a:r>
            <a:r>
              <a:rPr lang="en-US" sz="1200" dirty="0">
                <a:latin typeface="Phetsarath OT" panose="02000500000000020004" pitchFamily="2" charset="0"/>
                <a:cs typeface="Phetsarath OT" panose="02000500000000020004" pitchFamily="2" charset="0"/>
              </a:rPr>
              <a:t>, </a:t>
            </a:r>
            <a:r>
              <a:rPr lang="lo-LA" sz="1200" dirty="0">
                <a:latin typeface="Phetsarath OT" panose="02000500000000020004" pitchFamily="2" charset="0"/>
                <a:cs typeface="Phetsarath OT" panose="02000500000000020004" pitchFamily="2" charset="0"/>
              </a:rPr>
              <a:t>ຮັບປະກັນການປະສານງານຂອງຫຼາຍຂະແໜງການ</a:t>
            </a:r>
            <a:r>
              <a:rPr lang="en-US" sz="1200" dirty="0">
                <a:latin typeface="Phetsarath OT" panose="02000500000000020004" pitchFamily="2" charset="0"/>
                <a:cs typeface="Phetsarath OT" panose="02000500000000020004" pitchFamily="2" charset="0"/>
              </a:rPr>
              <a:t>, </a:t>
            </a:r>
            <a:r>
              <a:rPr lang="lo-LA" sz="1200" dirty="0">
                <a:latin typeface="Phetsarath OT" panose="02000500000000020004" pitchFamily="2" charset="0"/>
                <a:cs typeface="Phetsarath OT" panose="02000500000000020004" pitchFamily="2" charset="0"/>
              </a:rPr>
              <a:t>ການຈັດຕັ້ງປະຕິບັດ ແລະ ການຕິດຕາມປະເມີນຜົນ ທີ່ມີຄຸນະພາບໃນທຸກຂັ້ນ</a:t>
            </a:r>
            <a:endParaRPr lang="en-US" sz="1200" b="0" i="0" u="none" strike="noStrike" baseline="0" dirty="0">
              <a:solidFill>
                <a:srgbClr val="002060"/>
              </a:solidFill>
              <a:latin typeface="Phetsarath OT" panose="02000500000000020004" pitchFamily="2" charset="0"/>
              <a:cs typeface="Phetsarath OT" panose="02000500000000020004" pitchFamily="2" charset="0"/>
            </a:endParaRPr>
          </a:p>
          <a:p>
            <a:pPr marL="0" indent="0">
              <a:lnSpc>
                <a:spcPct val="120000"/>
              </a:lnSpc>
              <a:buNone/>
            </a:pPr>
            <a:r>
              <a:rPr lang="lo-LA" sz="1200" b="1" dirty="0">
                <a:latin typeface="Phetsarath OT" panose="02000500000000020004" pitchFamily="2" charset="0"/>
                <a:cs typeface="Phetsarath OT" panose="02000500000000020004" pitchFamily="2" charset="0"/>
              </a:rPr>
              <a:t>ເປົ້າໝາຍລວມ : </a:t>
            </a:r>
            <a:r>
              <a:rPr lang="lo-LA" sz="1200" dirty="0">
                <a:latin typeface="Phetsarath OT" panose="02000500000000020004" pitchFamily="2" charset="0"/>
                <a:cs typeface="Phetsarath OT" panose="02000500000000020004" pitchFamily="2" charset="0"/>
              </a:rPr>
              <a:t>ຫຼຸດຜ່ອນການຂາດສານອາຫານໃນແມ່ຍິງ ແລະ ເດັກນ້ອຍ</a:t>
            </a:r>
            <a:r>
              <a:rPr lang="en-US" sz="1200" dirty="0">
                <a:latin typeface="Phetsarath OT" panose="02000500000000020004" pitchFamily="2" charset="0"/>
                <a:cs typeface="Phetsarath OT" panose="02000500000000020004" pitchFamily="2" charset="0"/>
              </a:rPr>
              <a:t>, </a:t>
            </a:r>
            <a:r>
              <a:rPr lang="lo-LA" sz="1200" dirty="0">
                <a:latin typeface="Phetsarath OT" panose="02000500000000020004" pitchFamily="2" charset="0"/>
                <a:cs typeface="Phetsarath OT" panose="02000500000000020004" pitchFamily="2" charset="0"/>
              </a:rPr>
              <a:t>ປັບປຸງສະພາບໂພຊະນາການ ຂອງປະຊາຊົນບັນດາເຜົ່າໃຫ້ດີຂຶ້ນເພື່ອໃຫ້ມີສຸຂະພາບແຂງແຮງ ລວມທັງມີຄຸນະພາບຊີວິດທີ່ດີ ແລະ ສາມາດປະກອບສ່ວນເຂົ້າໃນການບັນລຸເປົ້າໝາຍການພັດທະນາ ທາງດ້ານເສດຖະກິດ</a:t>
            </a:r>
            <a:r>
              <a:rPr lang="th-TH" sz="1200" dirty="0">
                <a:latin typeface="Phetsarath OT" panose="02000500000000020004" pitchFamily="2" charset="0"/>
                <a:cs typeface="Phetsarath OT" panose="02000500000000020004" pitchFamily="2" charset="0"/>
              </a:rPr>
              <a:t>-</a:t>
            </a:r>
            <a:r>
              <a:rPr lang="lo-LA" sz="1200" dirty="0">
                <a:latin typeface="Phetsarath OT" panose="02000500000000020004" pitchFamily="2" charset="0"/>
                <a:cs typeface="Phetsarath OT" panose="02000500000000020004" pitchFamily="2" charset="0"/>
              </a:rPr>
              <a:t>ສັງຄົມແຫ່ງຊາດພາຍໃນປີ 2025.</a:t>
            </a:r>
            <a:endParaRPr lang="en-LA" sz="1200" dirty="0">
              <a:latin typeface="Phetsarath OT" panose="02000500000000020004" pitchFamily="2" charset="0"/>
              <a:cs typeface="Phetsarath OT" panose="02000500000000020004" pitchFamily="2" charset="0"/>
            </a:endParaRPr>
          </a:p>
          <a:p>
            <a:pPr marL="0" indent="0">
              <a:lnSpc>
                <a:spcPct val="120000"/>
              </a:lnSpc>
              <a:buNone/>
            </a:pPr>
            <a:r>
              <a:rPr lang="lo-LA" sz="1200" dirty="0">
                <a:latin typeface="Phetsarath OT" panose="02000500000000020004" pitchFamily="2" charset="0"/>
                <a:cs typeface="Phetsarath OT" panose="02000500000000020004" pitchFamily="2" charset="0"/>
              </a:rPr>
              <a:t>8 ຕົວຊີ້ບອກດັ່ງນີ້ : </a:t>
            </a:r>
            <a:endParaRPr lang="en-US" sz="1200" dirty="0">
              <a:latin typeface="Phetsarath OT" panose="02000500000000020004" pitchFamily="2" charset="0"/>
              <a:cs typeface="Phetsarath OT" panose="02000500000000020004" pitchFamily="2" charset="0"/>
            </a:endParaRPr>
          </a:p>
          <a:p>
            <a:pPr marL="342900" indent="-342900">
              <a:lnSpc>
                <a:spcPct val="120000"/>
              </a:lnSpc>
              <a:buAutoNum type="arabicParenBoth"/>
            </a:pPr>
            <a:r>
              <a:rPr lang="lo-LA" sz="1200" dirty="0">
                <a:latin typeface="Phetsarath OT" panose="02000500000000020004" pitchFamily="2" charset="0"/>
                <a:cs typeface="Phetsarath OT" panose="02000500000000020004" pitchFamily="2" charset="0"/>
              </a:rPr>
              <a:t>ຂາດສານອາຫານແບບລວງສູງບໍ່ໄດ້ມາດຕະຖານ (</a:t>
            </a:r>
            <a:r>
              <a:rPr lang="en-US" sz="1200" dirty="0">
                <a:latin typeface="Phetsarath OT" panose="02000500000000020004" pitchFamily="2" charset="0"/>
                <a:cs typeface="Phetsarath OT" panose="02000500000000020004" pitchFamily="2" charset="0"/>
              </a:rPr>
              <a:t>stunting</a:t>
            </a:r>
            <a:r>
              <a:rPr lang="lo-LA" sz="1200" dirty="0">
                <a:latin typeface="Phetsarath OT" panose="02000500000000020004" pitchFamily="2" charset="0"/>
                <a:cs typeface="Phetsarath OT" panose="02000500000000020004" pitchFamily="2" charset="0"/>
              </a:rPr>
              <a:t>) (ລວງສູງທຽບໃສ່ອາຍຸ) ໃນເດັກນ້ອຍອາຍຸຕໍ່າກວ່າ </a:t>
            </a:r>
            <a:r>
              <a:rPr lang="en-US" sz="1200" dirty="0">
                <a:latin typeface="Phetsarath OT" panose="02000500000000020004" pitchFamily="2" charset="0"/>
                <a:cs typeface="Phetsarath OT" panose="02000500000000020004" pitchFamily="2" charset="0"/>
              </a:rPr>
              <a:t>5 </a:t>
            </a:r>
            <a:r>
              <a:rPr lang="lo-LA" sz="1200" dirty="0">
                <a:latin typeface="Phetsarath OT" panose="02000500000000020004" pitchFamily="2" charset="0"/>
                <a:cs typeface="Phetsarath OT" panose="02000500000000020004" pitchFamily="2" charset="0"/>
              </a:rPr>
              <a:t>ປີ</a:t>
            </a:r>
            <a:r>
              <a:rPr lang="en-US" sz="1200" dirty="0">
                <a:latin typeface="Phetsarath OT" panose="02000500000000020004" pitchFamily="2" charset="0"/>
                <a:cs typeface="Phetsarath OT" panose="02000500000000020004" pitchFamily="2" charset="0"/>
              </a:rPr>
              <a:t>, </a:t>
            </a:r>
          </a:p>
          <a:p>
            <a:pPr marL="342900" indent="-342900">
              <a:lnSpc>
                <a:spcPct val="120000"/>
              </a:lnSpc>
              <a:buAutoNum type="arabicParenBoth"/>
            </a:pPr>
            <a:r>
              <a:rPr lang="lo-LA" sz="1200" dirty="0">
                <a:latin typeface="Phetsarath OT" panose="02000500000000020004" pitchFamily="2" charset="0"/>
                <a:cs typeface="Phetsarath OT" panose="02000500000000020004" pitchFamily="2" charset="0"/>
              </a:rPr>
              <a:t>ຂາດສານອາຫານແບບຈ່ອຍຜອມ (ແບບກະທັນຫັນ) (</a:t>
            </a:r>
            <a:r>
              <a:rPr lang="en-US" sz="1200" dirty="0">
                <a:latin typeface="Phetsarath OT" panose="02000500000000020004" pitchFamily="2" charset="0"/>
                <a:cs typeface="Phetsarath OT" panose="02000500000000020004" pitchFamily="2" charset="0"/>
              </a:rPr>
              <a:t>wasting</a:t>
            </a:r>
            <a:r>
              <a:rPr lang="lo-LA" sz="1200" dirty="0">
                <a:latin typeface="Phetsarath OT" panose="02000500000000020004" pitchFamily="2" charset="0"/>
                <a:cs typeface="Phetsarath OT" panose="02000500000000020004" pitchFamily="2" charset="0"/>
              </a:rPr>
              <a:t>) ໃນເດັກນ້ອຍອາຍຸຕໍ່າກວ່າ </a:t>
            </a:r>
            <a:r>
              <a:rPr lang="en-US" sz="1200" dirty="0">
                <a:latin typeface="Phetsarath OT" panose="02000500000000020004" pitchFamily="2" charset="0"/>
                <a:cs typeface="Phetsarath OT" panose="02000500000000020004" pitchFamily="2" charset="0"/>
              </a:rPr>
              <a:t>5 </a:t>
            </a:r>
            <a:r>
              <a:rPr lang="lo-LA" sz="1200" dirty="0">
                <a:latin typeface="Phetsarath OT" panose="02000500000000020004" pitchFamily="2" charset="0"/>
                <a:cs typeface="Phetsarath OT" panose="02000500000000020004" pitchFamily="2" charset="0"/>
              </a:rPr>
              <a:t>ປີ</a:t>
            </a:r>
            <a:r>
              <a:rPr lang="en-US" sz="1200" dirty="0">
                <a:latin typeface="Phetsarath OT" panose="02000500000000020004" pitchFamily="2" charset="0"/>
                <a:cs typeface="Phetsarath OT" panose="02000500000000020004" pitchFamily="2" charset="0"/>
              </a:rPr>
              <a:t>, </a:t>
            </a:r>
          </a:p>
          <a:p>
            <a:pPr marL="342900" indent="-342900">
              <a:lnSpc>
                <a:spcPct val="120000"/>
              </a:lnSpc>
              <a:buAutoNum type="arabicParenBoth"/>
            </a:pPr>
            <a:r>
              <a:rPr lang="lo-LA" sz="1200" dirty="0">
                <a:latin typeface="Phetsarath OT" panose="02000500000000020004" pitchFamily="2" charset="0"/>
                <a:cs typeface="Phetsarath OT" panose="02000500000000020004" pitchFamily="2" charset="0"/>
              </a:rPr>
              <a:t>ນໍ້າໜັກຫຼຸດມາດຕະຖານ (</a:t>
            </a:r>
            <a:r>
              <a:rPr lang="en-US" sz="1200" dirty="0">
                <a:latin typeface="Phetsarath OT" panose="02000500000000020004" pitchFamily="2" charset="0"/>
                <a:cs typeface="Phetsarath OT" panose="02000500000000020004" pitchFamily="2" charset="0"/>
              </a:rPr>
              <a:t>underweight</a:t>
            </a:r>
            <a:r>
              <a:rPr lang="lo-LA" sz="1200" dirty="0">
                <a:latin typeface="Phetsarath OT" panose="02000500000000020004" pitchFamily="2" charset="0"/>
                <a:cs typeface="Phetsarath OT" panose="02000500000000020004" pitchFamily="2" charset="0"/>
              </a:rPr>
              <a:t>)ໃນເດັກນ້ອຍອາຍຸຕໍ່າກວ່າ </a:t>
            </a:r>
            <a:r>
              <a:rPr lang="en-US" sz="1200" dirty="0">
                <a:latin typeface="Phetsarath OT" panose="02000500000000020004" pitchFamily="2" charset="0"/>
                <a:cs typeface="Phetsarath OT" panose="02000500000000020004" pitchFamily="2" charset="0"/>
              </a:rPr>
              <a:t>5 </a:t>
            </a:r>
            <a:r>
              <a:rPr lang="lo-LA" sz="1200" dirty="0">
                <a:latin typeface="Phetsarath OT" panose="02000500000000020004" pitchFamily="2" charset="0"/>
                <a:cs typeface="Phetsarath OT" panose="02000500000000020004" pitchFamily="2" charset="0"/>
              </a:rPr>
              <a:t>ປີ</a:t>
            </a:r>
            <a:r>
              <a:rPr lang="en-US" sz="1200" dirty="0">
                <a:latin typeface="Phetsarath OT" panose="02000500000000020004" pitchFamily="2" charset="0"/>
                <a:cs typeface="Phetsarath OT" panose="02000500000000020004" pitchFamily="2" charset="0"/>
              </a:rPr>
              <a:t>, </a:t>
            </a:r>
          </a:p>
          <a:p>
            <a:pPr marL="342900" indent="-342900">
              <a:lnSpc>
                <a:spcPct val="120000"/>
              </a:lnSpc>
              <a:buAutoNum type="arabicParenBoth"/>
            </a:pPr>
            <a:r>
              <a:rPr lang="lo-LA" sz="1200" dirty="0">
                <a:latin typeface="Phetsarath OT" panose="02000500000000020004" pitchFamily="2" charset="0"/>
                <a:cs typeface="Phetsarath OT" panose="02000500000000020004" pitchFamily="2" charset="0"/>
              </a:rPr>
              <a:t>ພະຍາດເລືອດຈາງໃນເດັກອາຍຸ </a:t>
            </a:r>
            <a:r>
              <a:rPr lang="en-US" sz="1200" dirty="0">
                <a:latin typeface="Phetsarath OT" panose="02000500000000020004" pitchFamily="2" charset="0"/>
                <a:cs typeface="Phetsarath OT" panose="02000500000000020004" pitchFamily="2" charset="0"/>
              </a:rPr>
              <a:t>6-59 </a:t>
            </a:r>
            <a:r>
              <a:rPr lang="lo-LA" sz="1200" dirty="0">
                <a:latin typeface="Phetsarath OT" panose="02000500000000020004" pitchFamily="2" charset="0"/>
                <a:cs typeface="Phetsarath OT" panose="02000500000000020004" pitchFamily="2" charset="0"/>
              </a:rPr>
              <a:t>ເດືອນ</a:t>
            </a:r>
            <a:r>
              <a:rPr lang="en-US" sz="1200" dirty="0">
                <a:latin typeface="Phetsarath OT" panose="02000500000000020004" pitchFamily="2" charset="0"/>
                <a:cs typeface="Phetsarath OT" panose="02000500000000020004" pitchFamily="2" charset="0"/>
              </a:rPr>
              <a:t>, </a:t>
            </a:r>
          </a:p>
          <a:p>
            <a:pPr marL="342900" indent="-342900">
              <a:lnSpc>
                <a:spcPct val="120000"/>
              </a:lnSpc>
              <a:buAutoNum type="arabicParenBoth"/>
            </a:pPr>
            <a:r>
              <a:rPr lang="lo-LA" sz="1200" dirty="0">
                <a:latin typeface="Phetsarath OT" panose="02000500000000020004" pitchFamily="2" charset="0"/>
                <a:cs typeface="Phetsarath OT" panose="02000500000000020004" pitchFamily="2" charset="0"/>
              </a:rPr>
              <a:t>ພະຍາດເລືອດຈາງໃນແມ່ຍິງໄວຈະເລີນພັນ (</a:t>
            </a:r>
            <a:r>
              <a:rPr lang="en-US" sz="1200" dirty="0">
                <a:latin typeface="Phetsarath OT" panose="02000500000000020004" pitchFamily="2" charset="0"/>
                <a:cs typeface="Phetsarath OT" panose="02000500000000020004" pitchFamily="2" charset="0"/>
              </a:rPr>
              <a:t>15-49 </a:t>
            </a:r>
            <a:r>
              <a:rPr lang="lo-LA" sz="1200" dirty="0">
                <a:latin typeface="Phetsarath OT" panose="02000500000000020004" pitchFamily="2" charset="0"/>
                <a:cs typeface="Phetsarath OT" panose="02000500000000020004" pitchFamily="2" charset="0"/>
              </a:rPr>
              <a:t>ປີ)</a:t>
            </a:r>
            <a:r>
              <a:rPr lang="en-US" sz="1200" dirty="0">
                <a:latin typeface="Phetsarath OT" panose="02000500000000020004" pitchFamily="2" charset="0"/>
                <a:cs typeface="Phetsarath OT" panose="02000500000000020004" pitchFamily="2" charset="0"/>
              </a:rPr>
              <a:t>, </a:t>
            </a:r>
          </a:p>
          <a:p>
            <a:pPr marL="342900" indent="-342900">
              <a:lnSpc>
                <a:spcPct val="120000"/>
              </a:lnSpc>
              <a:buAutoNum type="arabicParenBoth"/>
            </a:pPr>
            <a:r>
              <a:rPr lang="lo-LA" sz="1200" dirty="0">
                <a:latin typeface="Phetsarath OT" panose="02000500000000020004" pitchFamily="2" charset="0"/>
                <a:cs typeface="Phetsarath OT" panose="02000500000000020004" pitchFamily="2" charset="0"/>
              </a:rPr>
              <a:t>ເດັກທີ່ເກີດໃໝ່ມີນໍ້າໜັກເກີດຕໍ່າ</a:t>
            </a:r>
            <a:r>
              <a:rPr lang="en-US" sz="1200" dirty="0">
                <a:latin typeface="Phetsarath OT" panose="02000500000000020004" pitchFamily="2" charset="0"/>
                <a:cs typeface="Phetsarath OT" panose="02000500000000020004" pitchFamily="2" charset="0"/>
              </a:rPr>
              <a:t>, </a:t>
            </a:r>
          </a:p>
          <a:p>
            <a:pPr marL="342900" indent="-342900">
              <a:lnSpc>
                <a:spcPct val="120000"/>
              </a:lnSpc>
              <a:buAutoNum type="arabicParenBoth"/>
            </a:pPr>
            <a:r>
              <a:rPr lang="lo-LA" sz="1200" dirty="0">
                <a:latin typeface="Phetsarath OT" panose="02000500000000020004" pitchFamily="2" charset="0"/>
                <a:cs typeface="Phetsarath OT" panose="02000500000000020004" pitchFamily="2" charset="0"/>
              </a:rPr>
              <a:t>ນໍ້າໜັກເກີນໃນເດັກອາຍຸຕໍ່າ ກວ່າ </a:t>
            </a:r>
            <a:r>
              <a:rPr lang="en-US" sz="1200" dirty="0">
                <a:latin typeface="Phetsarath OT" panose="02000500000000020004" pitchFamily="2" charset="0"/>
                <a:cs typeface="Phetsarath OT" panose="02000500000000020004" pitchFamily="2" charset="0"/>
              </a:rPr>
              <a:t>5 </a:t>
            </a:r>
            <a:r>
              <a:rPr lang="lo-LA" sz="1200" dirty="0">
                <a:latin typeface="Phetsarath OT" panose="02000500000000020004" pitchFamily="2" charset="0"/>
                <a:cs typeface="Phetsarath OT" panose="02000500000000020004" pitchFamily="2" charset="0"/>
              </a:rPr>
              <a:t>ປີ</a:t>
            </a:r>
            <a:r>
              <a:rPr lang="en-US" sz="1200" dirty="0">
                <a:latin typeface="Phetsarath OT" panose="02000500000000020004" pitchFamily="2" charset="0"/>
                <a:cs typeface="Phetsarath OT" panose="02000500000000020004" pitchFamily="2" charset="0"/>
              </a:rPr>
              <a:t>, </a:t>
            </a:r>
            <a:r>
              <a:rPr lang="lo-LA" sz="1200" dirty="0">
                <a:latin typeface="Phetsarath OT" panose="02000500000000020004" pitchFamily="2" charset="0"/>
                <a:cs typeface="Phetsarath OT" panose="02000500000000020004" pitchFamily="2" charset="0"/>
              </a:rPr>
              <a:t>ແລະ </a:t>
            </a:r>
            <a:endParaRPr lang="en-US" sz="1200" dirty="0">
              <a:latin typeface="Phetsarath OT" panose="02000500000000020004" pitchFamily="2" charset="0"/>
              <a:cs typeface="Phetsarath OT" panose="02000500000000020004" pitchFamily="2" charset="0"/>
            </a:endParaRPr>
          </a:p>
          <a:p>
            <a:pPr marL="342900" indent="-342900">
              <a:lnSpc>
                <a:spcPct val="120000"/>
              </a:lnSpc>
              <a:buAutoNum type="arabicParenBoth"/>
            </a:pPr>
            <a:r>
              <a:rPr lang="lo-LA" sz="1200" dirty="0">
                <a:latin typeface="Phetsarath OT" panose="02000500000000020004" pitchFamily="2" charset="0"/>
                <a:cs typeface="Phetsarath OT" panose="02000500000000020004" pitchFamily="2" charset="0"/>
              </a:rPr>
              <a:t>ເດັກອ່ອນອາຍຸຕ່ໍ່າກວ່າ </a:t>
            </a:r>
            <a:r>
              <a:rPr lang="en-US" sz="1200" dirty="0">
                <a:latin typeface="Phetsarath OT" panose="02000500000000020004" pitchFamily="2" charset="0"/>
                <a:cs typeface="Phetsarath OT" panose="02000500000000020004" pitchFamily="2" charset="0"/>
              </a:rPr>
              <a:t>6 </a:t>
            </a:r>
            <a:r>
              <a:rPr lang="lo-LA" sz="1200" dirty="0">
                <a:latin typeface="Phetsarath OT" panose="02000500000000020004" pitchFamily="2" charset="0"/>
                <a:cs typeface="Phetsarath OT" panose="02000500000000020004" pitchFamily="2" charset="0"/>
              </a:rPr>
              <a:t>ເດືອນທີ່ຖືກລ້ຽງລູກດ້ວຍນໍ້ານົມແມ່ຢ່າງດຽວ. ໂພຊະນາການປະກອບເຂົ້າໃນຕົວຊີ້ບອກຂອງສາທາລະນະສຸກແຫ່ງຊາດທີ່ກວ້າງກວ່ານີ້.</a:t>
            </a:r>
            <a:endParaRPr lang="en-US" sz="1200" b="0" i="0" u="none" strike="noStrike" baseline="0" dirty="0">
              <a:solidFill>
                <a:srgbClr val="002060"/>
              </a:solidFill>
              <a:latin typeface="Phetsarath OT" panose="02000500000000020004" pitchFamily="2" charset="0"/>
              <a:cs typeface="Phetsarath OT" panose="02000500000000020004" pitchFamily="2" charset="0"/>
            </a:endParaRPr>
          </a:p>
          <a:p>
            <a:pPr marL="0" indent="0">
              <a:lnSpc>
                <a:spcPct val="120000"/>
              </a:lnSpc>
              <a:buNone/>
            </a:pPr>
            <a:r>
              <a:rPr lang="en-US" sz="1200" b="1" dirty="0">
                <a:solidFill>
                  <a:srgbClr val="002060"/>
                </a:solidFill>
                <a:latin typeface="Phetsarath OT" panose="02000500000000020004" pitchFamily="2" charset="0"/>
                <a:cs typeface="Phetsarath OT" panose="02000500000000020004" pitchFamily="2" charset="0"/>
              </a:rPr>
              <a:t>ວຽກງານໂພຊະນາການ</a:t>
            </a:r>
            <a:r>
              <a:rPr lang="en-US" sz="1200" dirty="0">
                <a:solidFill>
                  <a:srgbClr val="002060"/>
                </a:solidFill>
                <a:latin typeface="Phetsarath OT" panose="02000500000000020004" pitchFamily="2" charset="0"/>
                <a:cs typeface="Phetsarath OT" panose="02000500000000020004" pitchFamily="2" charset="0"/>
              </a:rPr>
              <a:t>ມີສ່ວນສະໜັບສະໜູນຕົວຊີ້ບອກດ້ານສຸຂະພາບແຫ່ງຊາດໃນຂອບເຂດທີ່ກ້ວາງ</a:t>
            </a:r>
            <a:endParaRPr lang="en-US" sz="1200" i="0" u="none" strike="noStrike" baseline="0" dirty="0">
              <a:solidFill>
                <a:srgbClr val="002060"/>
              </a:solidFill>
              <a:latin typeface="Phetsarath OT" panose="02000500000000020004" pitchFamily="2" charset="0"/>
              <a:cs typeface="Phetsarath OT" panose="02000500000000020004" pitchFamily="2" charset="0"/>
            </a:endParaRPr>
          </a:p>
          <a:p>
            <a:pPr marL="0" indent="0">
              <a:lnSpc>
                <a:spcPct val="120000"/>
              </a:lnSpc>
              <a:buNone/>
            </a:pPr>
            <a:endParaRPr lang="en-US" sz="1200" dirty="0">
              <a:latin typeface="Phetsarath OT" panose="02000500000000020004" pitchFamily="2" charset="0"/>
              <a:cs typeface="Phetsarath OT" panose="02000500000000020004" pitchFamily="2" charset="0"/>
            </a:endParaRPr>
          </a:p>
        </p:txBody>
      </p:sp>
      <p:pic>
        <p:nvPicPr>
          <p:cNvPr id="5" name="Picture 4" descr="Vegetables and fruits in a row">
            <a:extLst>
              <a:ext uri="{FF2B5EF4-FFF2-40B4-BE49-F238E27FC236}">
                <a16:creationId xmlns:a16="http://schemas.microsoft.com/office/drawing/2014/main" id="{46B171CC-1B9B-0852-311F-7D88ECAB8EBA}"/>
              </a:ext>
            </a:extLst>
          </p:cNvPr>
          <p:cNvPicPr>
            <a:picLocks noChangeAspect="1"/>
          </p:cNvPicPr>
          <p:nvPr/>
        </p:nvPicPr>
        <p:blipFill rotWithShape="1">
          <a:blip r:embed="rId2"/>
          <a:srcRect l="13861" r="37544" b="-1"/>
          <a:stretch/>
        </p:blipFill>
        <p:spPr>
          <a:xfrm>
            <a:off x="9223748" y="10"/>
            <a:ext cx="2968252" cy="4077315"/>
          </a:xfrm>
          <a:prstGeom prst="rect">
            <a:avLst/>
          </a:prstGeom>
          <a:effectLst/>
        </p:spPr>
      </p:pic>
      <p:sp>
        <p:nvSpPr>
          <p:cNvPr id="2" name="Title 1">
            <a:extLst>
              <a:ext uri="{FF2B5EF4-FFF2-40B4-BE49-F238E27FC236}">
                <a16:creationId xmlns:a16="http://schemas.microsoft.com/office/drawing/2014/main" id="{1896550A-2B25-3B02-EB01-18B1F2184034}"/>
              </a:ext>
            </a:extLst>
          </p:cNvPr>
          <p:cNvSpPr>
            <a:spLocks noGrp="1"/>
          </p:cNvSpPr>
          <p:nvPr>
            <p:ph type="title"/>
          </p:nvPr>
        </p:nvSpPr>
        <p:spPr>
          <a:xfrm>
            <a:off x="267128" y="271835"/>
            <a:ext cx="11365239" cy="934113"/>
          </a:xfrm>
        </p:spPr>
        <p:txBody>
          <a:bodyPr>
            <a:normAutofit/>
          </a:bodyPr>
          <a:lstStyle/>
          <a:p>
            <a:pPr algn="ctr"/>
            <a:r>
              <a:rPr lang="en-US" sz="2500" b="1" dirty="0" err="1">
                <a:solidFill>
                  <a:srgbClr val="00B0F0"/>
                </a:solidFill>
                <a:latin typeface="Phetsarath OT" panose="02000500000000020004" pitchFamily="2" charset="0"/>
                <a:cs typeface="Phetsarath OT" panose="02000500000000020004" pitchFamily="2" charset="0"/>
              </a:rPr>
              <a:t>ການປັບປຸງວິໄສທັດ</a:t>
            </a:r>
            <a:r>
              <a:rPr lang="en-US" sz="2500" b="1" dirty="0">
                <a:solidFill>
                  <a:srgbClr val="00B0F0"/>
                </a:solidFill>
                <a:latin typeface="Phetsarath OT" panose="02000500000000020004" pitchFamily="2" charset="0"/>
                <a:cs typeface="Phetsarath OT" panose="02000500000000020004" pitchFamily="2" charset="0"/>
              </a:rPr>
              <a:t>, </a:t>
            </a:r>
            <a:r>
              <a:rPr lang="en-US" sz="2500" b="1" dirty="0" err="1">
                <a:solidFill>
                  <a:srgbClr val="00B0F0"/>
                </a:solidFill>
                <a:latin typeface="Phetsarath OT" panose="02000500000000020004" pitchFamily="2" charset="0"/>
                <a:cs typeface="Phetsarath OT" panose="02000500000000020004" pitchFamily="2" charset="0"/>
              </a:rPr>
              <a:t>ພັນທະກິດ</a:t>
            </a:r>
            <a:r>
              <a:rPr lang="en-US" sz="2500" b="1" dirty="0">
                <a:solidFill>
                  <a:srgbClr val="00B0F0"/>
                </a:solidFill>
                <a:latin typeface="Phetsarath OT" panose="02000500000000020004" pitchFamily="2" charset="0"/>
                <a:cs typeface="Phetsarath OT" panose="02000500000000020004" pitchFamily="2" charset="0"/>
              </a:rPr>
              <a:t> </a:t>
            </a:r>
            <a:r>
              <a:rPr lang="en-US" sz="2500" b="1" dirty="0" err="1">
                <a:solidFill>
                  <a:srgbClr val="00B0F0"/>
                </a:solidFill>
                <a:latin typeface="Phetsarath OT" panose="02000500000000020004" pitchFamily="2" charset="0"/>
                <a:cs typeface="Phetsarath OT" panose="02000500000000020004" pitchFamily="2" charset="0"/>
              </a:rPr>
              <a:t>ແລະ</a:t>
            </a:r>
            <a:r>
              <a:rPr lang="en-US" sz="2500" b="1" dirty="0">
                <a:solidFill>
                  <a:srgbClr val="00B0F0"/>
                </a:solidFill>
                <a:latin typeface="Phetsarath OT" panose="02000500000000020004" pitchFamily="2" charset="0"/>
                <a:cs typeface="Phetsarath OT" panose="02000500000000020004" pitchFamily="2" charset="0"/>
              </a:rPr>
              <a:t> </a:t>
            </a:r>
            <a:r>
              <a:rPr lang="en-US" sz="2500" b="1" dirty="0" err="1">
                <a:solidFill>
                  <a:srgbClr val="00B0F0"/>
                </a:solidFill>
                <a:latin typeface="Phetsarath OT" panose="02000500000000020004" pitchFamily="2" charset="0"/>
                <a:cs typeface="Phetsarath OT" panose="02000500000000020004" pitchFamily="2" charset="0"/>
              </a:rPr>
              <a:t>ເປົ້າໝາຍລວມຂອງແຜນການປະຕິບັດແຫ່ງຊາດດ້ານໂພຊະນາການ</a:t>
            </a:r>
            <a:r>
              <a:rPr lang="en-US" sz="2500" b="1" dirty="0">
                <a:solidFill>
                  <a:srgbClr val="00B0F0"/>
                </a:solidFill>
                <a:latin typeface="Phetsarath OT" panose="02000500000000020004" pitchFamily="2" charset="0"/>
                <a:cs typeface="Phetsarath OT" panose="02000500000000020004" pitchFamily="2" charset="0"/>
              </a:rPr>
              <a:t> </a:t>
            </a:r>
            <a:r>
              <a:rPr lang="en-US" sz="2500" b="1" i="0" u="none" strike="noStrike" baseline="0" dirty="0">
                <a:solidFill>
                  <a:srgbClr val="00B0F0"/>
                </a:solidFill>
                <a:latin typeface="Phetsarath OT" panose="02000500000000020004" pitchFamily="2" charset="0"/>
                <a:cs typeface="Phetsarath OT" panose="02000500000000020004" pitchFamily="2" charset="0"/>
              </a:rPr>
              <a:t>: 2021-2025</a:t>
            </a:r>
            <a:endParaRPr lang="en-US" sz="2500" b="1" dirty="0">
              <a:solidFill>
                <a:srgbClr val="00B0F0"/>
              </a:solidFill>
              <a:latin typeface="Phetsarath OT" panose="02000500000000020004" pitchFamily="2" charset="0"/>
              <a:cs typeface="Phetsarath OT" panose="02000500000000020004" pitchFamily="2" charset="0"/>
            </a:endParaRPr>
          </a:p>
        </p:txBody>
      </p:sp>
    </p:spTree>
    <p:extLst>
      <p:ext uri="{BB962C8B-B14F-4D97-AF65-F5344CB8AC3E}">
        <p14:creationId xmlns:p14="http://schemas.microsoft.com/office/powerpoint/2010/main" val="104588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227A41-0BB4-10D3-8DB7-A736D6754D83}"/>
              </a:ext>
            </a:extLst>
          </p:cNvPr>
          <p:cNvSpPr>
            <a:spLocks noGrp="1"/>
          </p:cNvSpPr>
          <p:nvPr>
            <p:ph type="title"/>
          </p:nvPr>
        </p:nvSpPr>
        <p:spPr>
          <a:xfrm>
            <a:off x="457200" y="643467"/>
            <a:ext cx="3332205" cy="5571066"/>
          </a:xfrm>
        </p:spPr>
        <p:txBody>
          <a:bodyPr>
            <a:normAutofit/>
          </a:bodyPr>
          <a:lstStyle/>
          <a:p>
            <a:r>
              <a:rPr lang="en-US" sz="3700" b="1" dirty="0">
                <a:solidFill>
                  <a:srgbClr val="FFFFFF"/>
                </a:solidFill>
              </a:rPr>
              <a:t>NPAN : </a:t>
            </a:r>
            <a:r>
              <a:rPr lang="en-US" sz="3700" b="1" dirty="0" err="1">
                <a:solidFill>
                  <a:srgbClr val="FFFFFF"/>
                </a:solidFill>
                <a:latin typeface="Phetsarath OT" panose="02000500000000020004" pitchFamily="2" charset="0"/>
                <a:cs typeface="Phetsarath OT" panose="02000500000000020004" pitchFamily="2" charset="0"/>
              </a:rPr>
              <a:t>ກອບຍຸດທະສາດ</a:t>
            </a:r>
            <a:endParaRPr lang="en-US" sz="3700" b="1" dirty="0">
              <a:solidFill>
                <a:srgbClr val="FFFFFF"/>
              </a:solidFill>
              <a:latin typeface="Phetsarath OT" panose="02000500000000020004" pitchFamily="2" charset="0"/>
              <a:cs typeface="Phetsarath OT" panose="02000500000000020004" pitchFamily="2" charset="0"/>
            </a:endParaRPr>
          </a:p>
        </p:txBody>
      </p:sp>
      <p:graphicFrame>
        <p:nvGraphicFramePr>
          <p:cNvPr id="5" name="Content Placeholder 2">
            <a:extLst>
              <a:ext uri="{FF2B5EF4-FFF2-40B4-BE49-F238E27FC236}">
                <a16:creationId xmlns:a16="http://schemas.microsoft.com/office/drawing/2014/main" id="{F46D2242-C5E9-BBE5-C5F1-85EC8409BD1A}"/>
              </a:ext>
            </a:extLst>
          </p:cNvPr>
          <p:cNvGraphicFramePr>
            <a:graphicFrameLocks noGrp="1"/>
          </p:cNvGraphicFramePr>
          <p:nvPr>
            <p:ph idx="1"/>
            <p:extLst>
              <p:ext uri="{D42A27DB-BD31-4B8C-83A1-F6EECF244321}">
                <p14:modId xmlns:p14="http://schemas.microsoft.com/office/powerpoint/2010/main" val="1201913482"/>
              </p:ext>
            </p:extLst>
          </p:nvPr>
        </p:nvGraphicFramePr>
        <p:xfrm>
          <a:off x="5192760" y="270522"/>
          <a:ext cx="6320367" cy="6587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5902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949" name="Rectangle 3994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3" name="Picture 2" descr="C:\Users\Charity\Documents\Cambodia 2010_June\Files from Koungry_15Aug2010\Siem Reap Field Photos_Jul10\IMG_4530.JPG"/>
          <p:cNvPicPr>
            <a:picLocks noChangeAspect="1" noChangeArrowheads="1"/>
          </p:cNvPicPr>
          <p:nvPr/>
        </p:nvPicPr>
        <p:blipFill rotWithShape="1">
          <a:blip r:embed="rId3" cstate="print"/>
          <a:srcRect l="12229"/>
          <a:stretch/>
        </p:blipFill>
        <p:spPr bwMode="auto">
          <a:xfrm>
            <a:off x="-3047" y="0"/>
            <a:ext cx="9669642" cy="6857990"/>
          </a:xfrm>
          <a:prstGeom prst="rect">
            <a:avLst/>
          </a:prstGeom>
          <a:noFill/>
        </p:spPr>
      </p:pic>
      <p:sp>
        <p:nvSpPr>
          <p:cNvPr id="39951" name="Rectangle 3995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937" name="Title 1"/>
          <p:cNvSpPr>
            <a:spLocks noGrp="1"/>
          </p:cNvSpPr>
          <p:nvPr>
            <p:ph type="title" idx="4294967295"/>
          </p:nvPr>
        </p:nvSpPr>
        <p:spPr>
          <a:xfrm>
            <a:off x="6505996" y="365125"/>
            <a:ext cx="4847803" cy="1899912"/>
          </a:xfrm>
        </p:spPr>
        <p:txBody>
          <a:bodyPr vert="horz" lIns="91440" tIns="45720" rIns="91440" bIns="45720" rtlCol="0" anchor="ctr" anchorCtr="0">
            <a:normAutofit fontScale="90000"/>
          </a:bodyPr>
          <a:lstStyle/>
          <a:p>
            <a:pPr algn="ctr">
              <a:defRPr/>
            </a:pPr>
            <a:br>
              <a:rPr lang="en-US" sz="3200" dirty="0">
                <a:solidFill>
                  <a:schemeClr val="accent1"/>
                </a:solidFill>
                <a:latin typeface="Phetsarath OT" panose="02000500000000020004" pitchFamily="2" charset="0"/>
                <a:cs typeface="Phetsarath OT" panose="02000500000000020004" pitchFamily="2" charset="0"/>
              </a:rPr>
            </a:br>
            <a:r>
              <a:rPr lang="en-US" sz="3200" dirty="0" err="1">
                <a:solidFill>
                  <a:schemeClr val="accent1"/>
                </a:solidFill>
                <a:latin typeface="Phetsarath OT" panose="02000500000000020004" pitchFamily="2" charset="0"/>
                <a:cs typeface="Phetsarath OT" panose="02000500000000020004" pitchFamily="2" charset="0"/>
              </a:rPr>
              <a:t>ການກຳນົດສິ່ງທີ່ເປັນໄປໄດ</a:t>
            </a:r>
            <a:r>
              <a:rPr lang="en-US" sz="3200" dirty="0">
                <a:solidFill>
                  <a:schemeClr val="accent1"/>
                </a:solidFill>
                <a:latin typeface="Phetsarath OT" panose="02000500000000020004" pitchFamily="2" charset="0"/>
                <a:cs typeface="Phetsarath OT" panose="02000500000000020004" pitchFamily="2" charset="0"/>
              </a:rPr>
              <a:t>້ - </a:t>
            </a:r>
            <a:r>
              <a:rPr lang="en-US" sz="3200" dirty="0" err="1">
                <a:solidFill>
                  <a:schemeClr val="accent1"/>
                </a:solidFill>
                <a:latin typeface="Phetsarath OT" panose="02000500000000020004" pitchFamily="2" charset="0"/>
                <a:cs typeface="Phetsarath OT" panose="02000500000000020004" pitchFamily="2" charset="0"/>
              </a:rPr>
              <a:t>ປະຕິທິນອາຫານຕາມລະດູການ</a:t>
            </a:r>
            <a:br>
              <a:rPr lang="en-US" b="1" dirty="0">
                <a:solidFill>
                  <a:schemeClr val="accent1"/>
                </a:solidFill>
                <a:latin typeface="Phetsarath OT" panose="02000500000000020004" pitchFamily="2" charset="0"/>
                <a:cs typeface="Phetsarath OT" panose="02000500000000020004" pitchFamily="2" charset="0"/>
              </a:rPr>
            </a:br>
            <a:endParaRPr lang="en-US" b="1" dirty="0">
              <a:solidFill>
                <a:schemeClr val="accent1"/>
              </a:solidFill>
              <a:latin typeface="Phetsarath OT" panose="02000500000000020004" pitchFamily="2" charset="0"/>
              <a:cs typeface="Phetsarath OT" panose="02000500000000020004" pitchFamily="2" charset="0"/>
            </a:endParaRPr>
          </a:p>
        </p:txBody>
      </p:sp>
      <p:sp>
        <p:nvSpPr>
          <p:cNvPr id="3" name="Content Placeholder 2"/>
          <p:cNvSpPr>
            <a:spLocks noGrp="1"/>
          </p:cNvSpPr>
          <p:nvPr>
            <p:ph idx="4294967295"/>
          </p:nvPr>
        </p:nvSpPr>
        <p:spPr>
          <a:xfrm>
            <a:off x="7997657" y="2504553"/>
            <a:ext cx="6129160" cy="3742762"/>
          </a:xfrm>
          <a:solidFill>
            <a:schemeClr val="bg1"/>
          </a:solidFill>
        </p:spPr>
        <p:txBody>
          <a:bodyPr vert="horz" lIns="91440" tIns="45720" rIns="91440" bIns="45720" numCol="2" rtlCol="0">
            <a:normAutofit/>
          </a:bodyPr>
          <a:lstStyle/>
          <a:p>
            <a:pPr>
              <a:buClrTx/>
              <a:defRPr/>
            </a:pPr>
            <a:r>
              <a:rPr lang="en-US" sz="2000" dirty="0" err="1">
                <a:solidFill>
                  <a:srgbClr val="002060"/>
                </a:solidFill>
                <a:latin typeface="Phetsarath OT" panose="02000500000000020004" pitchFamily="2" charset="0"/>
                <a:cs typeface="Phetsarath OT" panose="02000500000000020004" pitchFamily="2" charset="0"/>
              </a:rPr>
              <a:t>ສົນທະນາຮ່ວມກັບຊຸມຊົນ</a:t>
            </a:r>
            <a:r>
              <a:rPr lang="en-US" sz="2000" dirty="0">
                <a:solidFill>
                  <a:srgbClr val="002060"/>
                </a:solidFill>
                <a:latin typeface="Phetsarath OT" panose="02000500000000020004" pitchFamily="2" charset="0"/>
                <a:cs typeface="Phetsarath OT" panose="02000500000000020004" pitchFamily="2" charset="0"/>
              </a:rPr>
              <a:t>:</a:t>
            </a:r>
          </a:p>
          <a:p>
            <a:pPr>
              <a:buClrTx/>
              <a:defRPr/>
            </a:pPr>
            <a:r>
              <a:rPr lang="en-US" sz="2000" dirty="0" err="1">
                <a:solidFill>
                  <a:srgbClr val="002060"/>
                </a:solidFill>
                <a:latin typeface="Phetsarath OT" panose="02000500000000020004" pitchFamily="2" charset="0"/>
                <a:cs typeface="Phetsarath OT" panose="02000500000000020004" pitchFamily="2" charset="0"/>
              </a:rPr>
              <a:t>ປະເພດອາຫານທີ່ປຜະລິດ</a:t>
            </a:r>
            <a:r>
              <a:rPr lang="en-US" sz="2000" dirty="0">
                <a:solidFill>
                  <a:srgbClr val="002060"/>
                </a:solidFill>
                <a:latin typeface="Phetsarath OT" panose="02000500000000020004" pitchFamily="2" charset="0"/>
                <a:cs typeface="Phetsarath OT" panose="02000500000000020004" pitchFamily="2" charset="0"/>
              </a:rPr>
              <a:t> </a:t>
            </a:r>
            <a:r>
              <a:rPr lang="en-US" sz="2000" dirty="0" err="1">
                <a:solidFill>
                  <a:srgbClr val="002060"/>
                </a:solidFill>
                <a:latin typeface="Phetsarath OT" panose="02000500000000020004" pitchFamily="2" charset="0"/>
                <a:cs typeface="Phetsarath OT" panose="02000500000000020004" pitchFamily="2" charset="0"/>
              </a:rPr>
              <a:t>ຫລືເກັບໄດ້ຈາກທໍາມະຊາດ</a:t>
            </a:r>
            <a:endParaRPr lang="en-US" sz="2000" dirty="0">
              <a:solidFill>
                <a:srgbClr val="002060"/>
              </a:solidFill>
              <a:latin typeface="Phetsarath OT" panose="02000500000000020004" pitchFamily="2" charset="0"/>
              <a:cs typeface="Phetsarath OT" panose="02000500000000020004" pitchFamily="2" charset="0"/>
            </a:endParaRPr>
          </a:p>
          <a:p>
            <a:pPr>
              <a:buClrTx/>
              <a:defRPr/>
            </a:pPr>
            <a:r>
              <a:rPr lang="en-US" sz="2000" dirty="0" err="1">
                <a:solidFill>
                  <a:srgbClr val="002060"/>
                </a:solidFill>
                <a:latin typeface="Phetsarath OT" panose="02000500000000020004" pitchFamily="2" charset="0"/>
                <a:cs typeface="Phetsarath OT" panose="02000500000000020004" pitchFamily="2" charset="0"/>
              </a:rPr>
              <a:t>ລະດູການທີ່ມີອາຫານ</a:t>
            </a:r>
            <a:endParaRPr lang="en-US" sz="2000" dirty="0">
              <a:solidFill>
                <a:srgbClr val="002060"/>
              </a:solidFill>
              <a:latin typeface="Phetsarath OT" panose="02000500000000020004" pitchFamily="2" charset="0"/>
              <a:cs typeface="Phetsarath OT" panose="02000500000000020004" pitchFamily="2" charset="0"/>
            </a:endParaRPr>
          </a:p>
          <a:p>
            <a:pPr>
              <a:defRPr/>
            </a:pPr>
            <a:r>
              <a:rPr lang="en-US" sz="2000" dirty="0" err="1">
                <a:solidFill>
                  <a:srgbClr val="002060"/>
                </a:solidFill>
                <a:latin typeface="Phetsarath OT" panose="02000500000000020004" pitchFamily="2" charset="0"/>
                <a:cs typeface="Phetsarath OT" panose="02000500000000020004" pitchFamily="2" charset="0"/>
              </a:rPr>
              <a:t>ຄວາມໝາຍຂອງການມີອາຫາ</a:t>
            </a:r>
            <a:r>
              <a:rPr lang="en-US" sz="2000" dirty="0">
                <a:solidFill>
                  <a:srgbClr val="002060"/>
                </a:solidFill>
                <a:latin typeface="Phetsarath OT" panose="02000500000000020004" pitchFamily="2" charset="0"/>
                <a:cs typeface="Phetsarath OT" panose="02000500000000020004" pitchFamily="2" charset="0"/>
              </a:rPr>
              <a:t> </a:t>
            </a:r>
          </a:p>
          <a:p>
            <a:pPr>
              <a:defRPr/>
            </a:pPr>
            <a:r>
              <a:rPr lang="en-US" sz="2000" dirty="0">
                <a:solidFill>
                  <a:srgbClr val="002060"/>
                </a:solidFill>
                <a:latin typeface="Phetsarath OT" panose="02000500000000020004" pitchFamily="2" charset="0"/>
                <a:cs typeface="Phetsarath OT" panose="02000500000000020004" pitchFamily="2" charset="0"/>
              </a:rPr>
              <a:t>- </a:t>
            </a:r>
            <a:r>
              <a:rPr lang="en-US" sz="2000" dirty="0" err="1">
                <a:solidFill>
                  <a:srgbClr val="002060"/>
                </a:solidFill>
                <a:latin typeface="Phetsarath OT" panose="02000500000000020004" pitchFamily="2" charset="0"/>
                <a:cs typeface="Phetsarath OT" panose="02000500000000020004" pitchFamily="2" charset="0"/>
              </a:rPr>
              <a:t>ການເຂົ້າເຖິງອາຫານ</a:t>
            </a:r>
            <a:r>
              <a:rPr lang="en-US" sz="2000" dirty="0">
                <a:solidFill>
                  <a:srgbClr val="002060"/>
                </a:solidFill>
                <a:latin typeface="Phetsarath OT" panose="02000500000000020004" pitchFamily="2" charset="0"/>
                <a:cs typeface="Phetsarath OT" panose="02000500000000020004" pitchFamily="2" charset="0"/>
              </a:rPr>
              <a:t> </a:t>
            </a:r>
          </a:p>
          <a:p>
            <a:pPr>
              <a:defRPr/>
            </a:pPr>
            <a:r>
              <a:rPr lang="en-US" sz="2000" dirty="0">
                <a:solidFill>
                  <a:srgbClr val="002060"/>
                </a:solidFill>
                <a:latin typeface="Phetsarath OT" panose="02000500000000020004" pitchFamily="2" charset="0"/>
                <a:cs typeface="Phetsarath OT" panose="02000500000000020004" pitchFamily="2" charset="0"/>
              </a:rPr>
              <a:t>- </a:t>
            </a:r>
            <a:r>
              <a:rPr lang="en-US" sz="2000" dirty="0" err="1">
                <a:solidFill>
                  <a:srgbClr val="002060"/>
                </a:solidFill>
                <a:latin typeface="Phetsarath OT" panose="02000500000000020004" pitchFamily="2" charset="0"/>
                <a:cs typeface="Phetsarath OT" panose="02000500000000020004" pitchFamily="2" charset="0"/>
              </a:rPr>
              <a:t>ຄວາມສາມາດໃນການປຸງແຕ່ງ</a:t>
            </a:r>
            <a:r>
              <a:rPr lang="en-US" sz="2000" dirty="0">
                <a:solidFill>
                  <a:srgbClr val="002060"/>
                </a:solidFill>
                <a:latin typeface="Phetsarath OT" panose="02000500000000020004" pitchFamily="2" charset="0"/>
                <a:cs typeface="Phetsarath OT" panose="02000500000000020004" pitchFamily="2" charset="0"/>
              </a:rPr>
              <a:t> </a:t>
            </a:r>
            <a:r>
              <a:rPr lang="en-US" sz="2000" dirty="0" err="1">
                <a:solidFill>
                  <a:srgbClr val="002060"/>
                </a:solidFill>
                <a:latin typeface="Phetsarath OT" panose="02000500000000020004" pitchFamily="2" charset="0"/>
                <a:cs typeface="Phetsarath OT" panose="02000500000000020004" pitchFamily="2" charset="0"/>
              </a:rPr>
              <a:t>ທີ່ມີຄວາມສົມດູນລະຫລວ່າງ</a:t>
            </a:r>
            <a:r>
              <a:rPr lang="en-US" sz="2000" dirty="0">
                <a:solidFill>
                  <a:srgbClr val="002060"/>
                </a:solidFill>
                <a:latin typeface="Phetsarath OT" panose="02000500000000020004" pitchFamily="2" charset="0"/>
                <a:cs typeface="Phetsarath OT" panose="02000500000000020004" pitchFamily="2" charset="0"/>
              </a:rPr>
              <a:t> CF  </a:t>
            </a:r>
            <a:r>
              <a:rPr lang="en-US" sz="2000" dirty="0" err="1">
                <a:solidFill>
                  <a:srgbClr val="002060"/>
                </a:solidFill>
                <a:latin typeface="Phetsarath OT" panose="02000500000000020004" pitchFamily="2" charset="0"/>
                <a:cs typeface="Phetsarath OT" panose="02000500000000020004" pitchFamily="2" charset="0"/>
              </a:rPr>
              <a:t>ແລະ</a:t>
            </a:r>
            <a:r>
              <a:rPr lang="en-US" sz="2000" dirty="0">
                <a:solidFill>
                  <a:srgbClr val="002060"/>
                </a:solidFill>
                <a:latin typeface="Phetsarath OT" panose="02000500000000020004" pitchFamily="2" charset="0"/>
                <a:cs typeface="Phetsarath OT" panose="02000500000000020004" pitchFamily="2" charset="0"/>
              </a:rPr>
              <a:t> </a:t>
            </a:r>
            <a:r>
              <a:rPr lang="en-US" sz="2000" dirty="0" err="1">
                <a:solidFill>
                  <a:srgbClr val="002060"/>
                </a:solidFill>
                <a:latin typeface="Phetsarath OT" panose="02000500000000020004" pitchFamily="2" charset="0"/>
                <a:cs typeface="Phetsarath OT" panose="02000500000000020004" pitchFamily="2" charset="0"/>
              </a:rPr>
              <a:t>ອາຫານສຳລັບຄອບຄົວ</a:t>
            </a:r>
            <a:endParaRPr lang="en-US" sz="2000" dirty="0">
              <a:solidFill>
                <a:srgbClr val="002060"/>
              </a:solidFill>
              <a:latin typeface="Phetsarath OT" panose="02000500000000020004" pitchFamily="2" charset="0"/>
              <a:cs typeface="Phetsarath OT" panose="02000500000000020004" pitchFamily="2" charset="0"/>
            </a:endParaRPr>
          </a:p>
          <a:p>
            <a:pPr marL="0" indent="0">
              <a:buNone/>
              <a:defRPr/>
            </a:pPr>
            <a:r>
              <a:rPr lang="en-US" sz="2000" dirty="0">
                <a:solidFill>
                  <a:srgbClr val="002060"/>
                </a:solidFill>
                <a:latin typeface="Phetsarath OT" panose="02000500000000020004" pitchFamily="2" charset="0"/>
                <a:cs typeface="Phetsarath OT" panose="02000500000000020004" pitchFamily="2" charset="0"/>
              </a:rPr>
              <a:t> </a:t>
            </a:r>
          </a:p>
          <a:p>
            <a:pPr marL="0" indent="0">
              <a:buClrTx/>
              <a:buNone/>
              <a:defRPr/>
            </a:pPr>
            <a:endParaRPr lang="en-US" sz="2000" dirty="0">
              <a:effectLst/>
              <a:latin typeface="Phetsarath OT" panose="02000500000000020004" pitchFamily="2" charset="0"/>
              <a:cs typeface="Phetsarath OT" panose="02000500000000020004" pitchFamily="2" charset="0"/>
            </a:endParaRPr>
          </a:p>
        </p:txBody>
      </p:sp>
    </p:spTree>
    <p:extLst>
      <p:ext uri="{BB962C8B-B14F-4D97-AF65-F5344CB8AC3E}">
        <p14:creationId xmlns:p14="http://schemas.microsoft.com/office/powerpoint/2010/main" val="1634691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58BA9C-EE61-3AC1-9842-CA2C4B0D91F3}"/>
              </a:ext>
            </a:extLst>
          </p:cNvPr>
          <p:cNvSpPr>
            <a:spLocks noGrp="1"/>
          </p:cNvSpPr>
          <p:nvPr>
            <p:ph type="title"/>
          </p:nvPr>
        </p:nvSpPr>
        <p:spPr>
          <a:xfrm>
            <a:off x="838200" y="557188"/>
            <a:ext cx="10515600" cy="1133499"/>
          </a:xfrm>
        </p:spPr>
        <p:txBody>
          <a:bodyPr>
            <a:normAutofit/>
          </a:bodyPr>
          <a:lstStyle/>
          <a:p>
            <a:pPr algn="ctr"/>
            <a:r>
              <a:rPr lang="en-US" sz="3600" b="1" dirty="0" err="1">
                <a:solidFill>
                  <a:srgbClr val="0070C0"/>
                </a:solidFill>
                <a:latin typeface="Phetsarath OT" panose="02000500000000020004" pitchFamily="2" charset="0"/>
                <a:cs typeface="Phetsarath OT" panose="02000500000000020004" pitchFamily="2" charset="0"/>
              </a:rPr>
              <a:t>ຂໍ້ສະເໜີສຳລັບການປັບປຸງໂພຊະນາການຜ່ານລະບົບອາຫານ</a:t>
            </a:r>
            <a:endParaRPr lang="en-US" sz="3600" b="1" dirty="0">
              <a:solidFill>
                <a:srgbClr val="0070C0"/>
              </a:solidFill>
              <a:latin typeface="Phetsarath OT" panose="02000500000000020004" pitchFamily="2" charset="0"/>
              <a:cs typeface="Phetsarath OT" panose="02000500000000020004" pitchFamily="2" charset="0"/>
            </a:endParaRPr>
          </a:p>
        </p:txBody>
      </p:sp>
      <p:graphicFrame>
        <p:nvGraphicFramePr>
          <p:cNvPr id="15" name="Content Placeholder 2">
            <a:extLst>
              <a:ext uri="{FF2B5EF4-FFF2-40B4-BE49-F238E27FC236}">
                <a16:creationId xmlns:a16="http://schemas.microsoft.com/office/drawing/2014/main" id="{24357558-66EC-4B3E-32D1-6830AC235CAC}"/>
              </a:ext>
            </a:extLst>
          </p:cNvPr>
          <p:cNvGraphicFramePr>
            <a:graphicFrameLocks noGrp="1"/>
          </p:cNvGraphicFramePr>
          <p:nvPr>
            <p:ph idx="1"/>
            <p:extLst>
              <p:ext uri="{D42A27DB-BD31-4B8C-83A1-F6EECF244321}">
                <p14:modId xmlns:p14="http://schemas.microsoft.com/office/powerpoint/2010/main" val="1623811904"/>
              </p:ext>
            </p:extLst>
          </p:nvPr>
        </p:nvGraphicFramePr>
        <p:xfrm>
          <a:off x="603312" y="1948268"/>
          <a:ext cx="10982325"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6785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B939-D09F-D63C-7C0A-230B5E6C97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1E576C-92B7-6B35-0787-74FBECEA8B9D}"/>
              </a:ext>
            </a:extLst>
          </p:cNvPr>
          <p:cNvSpPr>
            <a:spLocks noGrp="1"/>
          </p:cNvSpPr>
          <p:nvPr>
            <p:ph idx="1"/>
          </p:nvPr>
        </p:nvSpPr>
        <p:spPr/>
        <p:txBody>
          <a:bodyPr anchor="ctr">
            <a:normAutofit/>
          </a:bodyPr>
          <a:lstStyle/>
          <a:p>
            <a:pPr marL="0" indent="0" algn="ctr">
              <a:buNone/>
            </a:pPr>
            <a:r>
              <a:rPr lang="lo-LA" sz="7200" b="1" dirty="0"/>
              <a:t>ກິດຈະກໍາຫຼັງການຮຽນ</a:t>
            </a:r>
            <a:r>
              <a:rPr lang="en-US" sz="7200" b="1" dirty="0"/>
              <a:t>Post-learning activities</a:t>
            </a:r>
          </a:p>
        </p:txBody>
      </p:sp>
      <p:sp>
        <p:nvSpPr>
          <p:cNvPr id="4" name="Slide Number Placeholder 3">
            <a:extLst>
              <a:ext uri="{FF2B5EF4-FFF2-40B4-BE49-F238E27FC236}">
                <a16:creationId xmlns:a16="http://schemas.microsoft.com/office/drawing/2014/main" id="{26AADD08-FAC2-D879-6D43-38A25FC80F3F}"/>
              </a:ext>
            </a:extLst>
          </p:cNvPr>
          <p:cNvSpPr>
            <a:spLocks noGrp="1"/>
          </p:cNvSpPr>
          <p:nvPr>
            <p:ph type="sldNum" sz="quarter" idx="12"/>
          </p:nvPr>
        </p:nvSpPr>
        <p:spPr/>
        <p:txBody>
          <a:bodyPr/>
          <a:lstStyle/>
          <a:p>
            <a:fld id="{BB7217B5-ED1B-4422-BB90-71357A4EBF56}" type="slidenum">
              <a:rPr lang="en-US" smtClean="0"/>
              <a:pPr/>
              <a:t>27</a:t>
            </a:fld>
            <a:endParaRPr lang="en-US"/>
          </a:p>
        </p:txBody>
      </p:sp>
    </p:spTree>
    <p:extLst>
      <p:ext uri="{BB962C8B-B14F-4D97-AF65-F5344CB8AC3E}">
        <p14:creationId xmlns:p14="http://schemas.microsoft.com/office/powerpoint/2010/main" val="3386080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8372" descr="Different types of vegetables">
            <a:extLst>
              <a:ext uri="{FF2B5EF4-FFF2-40B4-BE49-F238E27FC236}">
                <a16:creationId xmlns:a16="http://schemas.microsoft.com/office/drawing/2014/main" id="{75AA8CC5-7BA5-5A84-45DE-C1541D61E1B3}"/>
              </a:ext>
            </a:extLst>
          </p:cNvPr>
          <p:cNvPicPr>
            <a:picLocks noChangeAspect="1"/>
          </p:cNvPicPr>
          <p:nvPr/>
        </p:nvPicPr>
        <p:blipFill rotWithShape="1">
          <a:blip r:embed="rId3"/>
          <a:srcRect t="9010" b="3802"/>
          <a:stretch/>
        </p:blipFill>
        <p:spPr>
          <a:xfrm>
            <a:off x="103294" y="3273806"/>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2" name="Title 1"/>
          <p:cNvSpPr>
            <a:spLocks noGrp="1"/>
          </p:cNvSpPr>
          <p:nvPr>
            <p:ph type="title"/>
          </p:nvPr>
        </p:nvSpPr>
        <p:spPr>
          <a:xfrm>
            <a:off x="965198" y="188664"/>
            <a:ext cx="10388601" cy="923348"/>
          </a:xfrm>
          <a:solidFill>
            <a:schemeClr val="accent1">
              <a:lumMod val="20000"/>
              <a:lumOff val="80000"/>
            </a:schemeClr>
          </a:solidFill>
        </p:spPr>
        <p:txBody>
          <a:bodyPr>
            <a:normAutofit/>
          </a:bodyPr>
          <a:lstStyle/>
          <a:p>
            <a:r>
              <a:rPr lang="lo-LA" dirty="0">
                <a:latin typeface="Phetsarath OT" panose="02000500000000000000" pitchFamily="2" charset="77"/>
                <a:cs typeface="Phetsarath OT" panose="02000500000000000000" pitchFamily="2" charset="77"/>
              </a:rPr>
              <a:t>ສະຫຼຸບ</a:t>
            </a:r>
            <a:endParaRPr lang="en-US" dirty="0">
              <a:latin typeface="Phetsarath OT" panose="02000500000000000000" pitchFamily="2" charset="77"/>
              <a:cs typeface="Phetsarath OT" panose="02000500000000000000" pitchFamily="2" charset="77"/>
            </a:endParaRPr>
          </a:p>
        </p:txBody>
      </p:sp>
      <p:sp>
        <p:nvSpPr>
          <p:cNvPr id="3" name="Content Placeholder 2"/>
          <p:cNvSpPr>
            <a:spLocks noGrp="1"/>
          </p:cNvSpPr>
          <p:nvPr>
            <p:ph idx="1"/>
          </p:nvPr>
        </p:nvSpPr>
        <p:spPr>
          <a:xfrm>
            <a:off x="569843" y="1267206"/>
            <a:ext cx="11251851" cy="4323588"/>
          </a:xfrm>
          <a:solidFill>
            <a:schemeClr val="accent1">
              <a:lumMod val="20000"/>
              <a:lumOff val="80000"/>
            </a:schemeClr>
          </a:solidFill>
        </p:spPr>
        <p:txBody>
          <a:bodyPr>
            <a:noAutofit/>
          </a:bodyPr>
          <a:lstStyle/>
          <a:p>
            <a:pPr>
              <a:buFont typeface="Wingdings" pitchFamily="2" charset="2"/>
              <a:buChar char="v"/>
            </a:pPr>
            <a:r>
              <a:rPr lang="lo-LA" altLang="en-US" sz="1800" dirty="0">
                <a:latin typeface="Phetsarath OT" panose="02000500000000000000" pitchFamily="2" charset="77"/>
                <a:cs typeface="Phetsarath OT" panose="02000500000000000000" pitchFamily="2" charset="77"/>
              </a:rPr>
              <a:t>ໂພຊະນາການຫຼັກໃນນະໂຍບາຍ ແລະ ໂຄງການຄວາມໝັ້ນຄົງດ້ານອາຫານ (ນະໂຍບາຍກະສິກຳ, ສຸຂະພາບ, ການປົກປ້ອງທາງສັງຄົມ ແລະ ໂຄງການການສຶກສາ)</a:t>
            </a:r>
          </a:p>
          <a:p>
            <a:pPr>
              <a:buFont typeface="Wingdings" pitchFamily="2" charset="2"/>
              <a:buChar char="v"/>
            </a:pPr>
            <a:r>
              <a:rPr lang="lo-LA" altLang="en-US" sz="1800" dirty="0">
                <a:latin typeface="Phetsarath OT" panose="02000500000000000000" pitchFamily="2" charset="77"/>
                <a:cs typeface="Phetsarath OT" panose="02000500000000000000" pitchFamily="2" charset="77"/>
              </a:rPr>
              <a:t>ເລັ່ງການຫຼາກຫຼາຍໃນການຜະລິດອາຫານຮ່ວມກັບການສຶກສາດ້ານໂພຊະນາການ</a:t>
            </a:r>
          </a:p>
          <a:p>
            <a:pPr>
              <a:buFont typeface="Wingdings" pitchFamily="2" charset="2"/>
              <a:buChar char="v"/>
            </a:pPr>
            <a:r>
              <a:rPr lang="lo-LA" altLang="en-US" sz="1800" dirty="0">
                <a:latin typeface="Phetsarath OT" panose="02000500000000000000" pitchFamily="2" charset="77"/>
                <a:cs typeface="Phetsarath OT" panose="02000500000000000000" pitchFamily="2" charset="77"/>
              </a:rPr>
              <a:t>ເຜີຍແຜ່ຂໍ້ມູນກ່ຽວກັບໂພຊະນາການຜ່ານການຂະຫຍາຍກະສິກຳ ແລະ ໂຮງຮຽນຊາວກະສິກອນ, ກຸ່ມແມ່ຍິງຊາວກະສິກອນ</a:t>
            </a:r>
          </a:p>
          <a:p>
            <a:pPr>
              <a:buFont typeface="Wingdings" pitchFamily="2" charset="2"/>
              <a:buChar char="v"/>
            </a:pPr>
            <a:r>
              <a:rPr lang="lo-LA" altLang="en-US" sz="1800" dirty="0">
                <a:latin typeface="Phetsarath OT" panose="02000500000000000000" pitchFamily="2" charset="77"/>
                <a:cs typeface="Phetsarath OT" panose="02000500000000000000" pitchFamily="2" charset="77"/>
              </a:rPr>
              <a:t>ຮັບປະກັນຄວາມປອດໄພຂອງອາຫານ, ສຸຂະອະນາໄມ ແລະ ຄຸນນະພາບຜ່ານຍຸດທະສາດທີ່ຄົບຖ້ວນ</a:t>
            </a:r>
          </a:p>
          <a:p>
            <a:pPr>
              <a:buFont typeface="Wingdings" pitchFamily="2" charset="2"/>
              <a:buChar char="v"/>
            </a:pPr>
            <a:r>
              <a:rPr lang="lo-LA" altLang="en-US" sz="1800" dirty="0">
                <a:latin typeface="Phetsarath OT" panose="02000500000000000000" pitchFamily="2" charset="77"/>
                <a:cs typeface="Phetsarath OT" panose="02000500000000000000" pitchFamily="2" charset="77"/>
              </a:rPr>
              <a:t>ແກ້ໄຂບັນຫາການປ່ຽນແປງຂອງດິນຟ້າອາກາດ, ສິ່ງແວດລ້ອມ, ຄວາມຫຼາກຫຼາຍທາງຊີວະພາບ ແລະ ອາຫານທີ່ຍືນຍົງ</a:t>
            </a:r>
          </a:p>
          <a:p>
            <a:pPr>
              <a:buFont typeface="Wingdings" pitchFamily="2" charset="2"/>
              <a:buChar char="v"/>
            </a:pPr>
            <a:r>
              <a:rPr lang="lo-LA" altLang="en-US" sz="1800" dirty="0">
                <a:latin typeface="Phetsarath OT" panose="02000500000000000000" pitchFamily="2" charset="77"/>
                <a:cs typeface="Phetsarath OT" panose="02000500000000000000" pitchFamily="2" charset="77"/>
              </a:rPr>
              <a:t>ສ້າງວິທີການວັດແທກການສູນເສຍອາຫານ ແລະ ສິ່ງເສດເຫຼືອອາຫານ</a:t>
            </a:r>
          </a:p>
          <a:p>
            <a:pPr>
              <a:buFont typeface="Wingdings" pitchFamily="2" charset="2"/>
              <a:buChar char="v"/>
            </a:pPr>
            <a:r>
              <a:rPr lang="lo-LA" altLang="en-US" sz="1800" dirty="0">
                <a:latin typeface="Phetsarath OT" panose="02000500000000000000" pitchFamily="2" charset="77"/>
                <a:cs typeface="Phetsarath OT" panose="02000500000000000000" pitchFamily="2" charset="77"/>
              </a:rPr>
              <a:t>ເພີ່ມທຶນ ແລະ ການລົງທຶນສຳລັບໂຄງການກະສິກຳ ແລະ ຄວາມໝັ້ນຄົງດ້ານອາຫານທີ່ລະອຽດອ່ອນຕໍ່ໂພຊະນາການ</a:t>
            </a:r>
          </a:p>
          <a:p>
            <a:pPr>
              <a:buFont typeface="Wingdings" pitchFamily="2" charset="2"/>
              <a:buChar char="v"/>
            </a:pPr>
            <a:r>
              <a:rPr lang="lo-LA" altLang="en-US" sz="1800" dirty="0">
                <a:latin typeface="Phetsarath OT" panose="02000500000000000000" pitchFamily="2" charset="77"/>
                <a:cs typeface="Phetsarath OT" panose="02000500000000000000" pitchFamily="2" charset="77"/>
              </a:rPr>
              <a:t>ເສີມສ້າງຄວາມສາມາດຂອງພະນັກງານກະສິກຳໃນການພັດທະນາ, ການຈັດຕັ້ງປະຕິບັດ, ການຕິດຕາມກວດກາ ແລະ ການປະເມີນຜົນຂອງໂຄງການຄວາມໝັ້ນຄົງດ້ານອາຫານທີ່ລະອຽດອ່ອນຕໍ່ໂພຊະນາການ</a:t>
            </a:r>
          </a:p>
          <a:p>
            <a:pPr>
              <a:buFont typeface="Wingdings" pitchFamily="2" charset="2"/>
              <a:buChar char="v"/>
            </a:pPr>
            <a:r>
              <a:rPr lang="lo-LA" altLang="en-US" sz="1800" dirty="0">
                <a:latin typeface="Phetsarath OT" panose="02000500000000000000" pitchFamily="2" charset="77"/>
                <a:cs typeface="Phetsarath OT" panose="02000500000000000000" pitchFamily="2" charset="77"/>
              </a:rPr>
              <a:t>ສະໜັບສະໜູນການຈັດຕັ້ງປະຕິບັດນະໂຍບາຍຄວາມໝັ້ນຄົງດ້ານອາຫານ ແລະ ໂພຊະນາການ ແລະ ການຕິດຕາມກວດກາແຜນການລົງທຶນຂອງປະເທດ</a:t>
            </a:r>
            <a:endParaRPr lang="en-US" altLang="en-US" sz="1800" dirty="0">
              <a:latin typeface="Phetsarath OT" panose="02000500000000000000" pitchFamily="2" charset="77"/>
              <a:cs typeface="Phetsarath OT" panose="02000500000000000000" pitchFamily="2" charset="77"/>
            </a:endParaRPr>
          </a:p>
        </p:txBody>
      </p:sp>
      <p:sp>
        <p:nvSpPr>
          <p:cNvPr id="4" name="Slide Number Placeholder 3"/>
          <p:cNvSpPr>
            <a:spLocks noGrp="1"/>
          </p:cNvSpPr>
          <p:nvPr>
            <p:ph type="sldNum" sz="quarter" idx="12"/>
          </p:nvPr>
        </p:nvSpPr>
        <p:spPr/>
        <p:txBody>
          <a:bodyPr/>
          <a:lstStyle/>
          <a:p>
            <a:fld id="{BB7217B5-ED1B-4422-BB90-71357A4EBF56}" type="slidenum">
              <a:rPr lang="en-US" smtClean="0"/>
              <a:pPr/>
              <a:t>28</a:t>
            </a:fld>
            <a:endParaRPr lang="en-US"/>
          </a:p>
        </p:txBody>
      </p:sp>
    </p:spTree>
    <p:extLst>
      <p:ext uri="{BB962C8B-B14F-4D97-AF65-F5344CB8AC3E}">
        <p14:creationId xmlns:p14="http://schemas.microsoft.com/office/powerpoint/2010/main" val="621804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E5A94-7907-5DA7-57F6-882F29537DA4}"/>
              </a:ext>
            </a:extLst>
          </p:cNvPr>
          <p:cNvSpPr>
            <a:spLocks noGrp="1"/>
          </p:cNvSpPr>
          <p:nvPr>
            <p:ph type="title"/>
          </p:nvPr>
        </p:nvSpPr>
        <p:spPr>
          <a:xfrm>
            <a:off x="723900" y="0"/>
            <a:ext cx="10515600" cy="511175"/>
          </a:xfrm>
        </p:spPr>
        <p:txBody>
          <a:bodyPr>
            <a:normAutofit fontScale="90000"/>
          </a:bodyPr>
          <a:lstStyle/>
          <a:p>
            <a:r>
              <a:rPr lang="lo-LA" dirty="0"/>
              <a:t>ການທົດສອບຫຼັງຈາກຮຽນ </a:t>
            </a:r>
            <a:r>
              <a:rPr lang="en-US" dirty="0"/>
              <a:t>Post quiz  (test)</a:t>
            </a:r>
          </a:p>
        </p:txBody>
      </p:sp>
      <p:sp>
        <p:nvSpPr>
          <p:cNvPr id="3" name="Content Placeholder 2">
            <a:extLst>
              <a:ext uri="{FF2B5EF4-FFF2-40B4-BE49-F238E27FC236}">
                <a16:creationId xmlns:a16="http://schemas.microsoft.com/office/drawing/2014/main" id="{413D5548-D6B6-DA8D-2FDE-E36A057B7038}"/>
              </a:ext>
            </a:extLst>
          </p:cNvPr>
          <p:cNvSpPr>
            <a:spLocks noGrp="1"/>
          </p:cNvSpPr>
          <p:nvPr>
            <p:ph idx="1"/>
          </p:nvPr>
        </p:nvSpPr>
        <p:spPr>
          <a:xfrm>
            <a:off x="738188" y="511175"/>
            <a:ext cx="10515600" cy="606425"/>
          </a:xfrm>
        </p:spPr>
        <p:txBody>
          <a:bodyPr>
            <a:normAutofit/>
          </a:bodyPr>
          <a:lstStyle/>
          <a:p>
            <a:r>
              <a:rPr lang="en-US" sz="1600" dirty="0">
                <a:solidFill>
                  <a:srgbClr val="C00000"/>
                </a:solidFill>
              </a:rPr>
              <a:t>This quiz is used to test the knowledge of students related to this lessons that they just finished learning. You can add 5-10 questions. Types of questions could be: MCQ, True or False, Matching, Fill in short words. </a:t>
            </a:r>
          </a:p>
        </p:txBody>
      </p:sp>
      <p:sp>
        <p:nvSpPr>
          <p:cNvPr id="4" name="Slide Number Placeholder 3">
            <a:extLst>
              <a:ext uri="{FF2B5EF4-FFF2-40B4-BE49-F238E27FC236}">
                <a16:creationId xmlns:a16="http://schemas.microsoft.com/office/drawing/2014/main" id="{DD9F5B7E-BC30-7B42-D5AD-A6EA0A29D2A8}"/>
              </a:ext>
            </a:extLst>
          </p:cNvPr>
          <p:cNvSpPr>
            <a:spLocks noGrp="1"/>
          </p:cNvSpPr>
          <p:nvPr>
            <p:ph type="sldNum" sz="quarter" idx="12"/>
          </p:nvPr>
        </p:nvSpPr>
        <p:spPr/>
        <p:txBody>
          <a:bodyPr/>
          <a:lstStyle/>
          <a:p>
            <a:fld id="{BB7217B5-ED1B-4422-BB90-71357A4EBF56}" type="slidenum">
              <a:rPr lang="en-US" smtClean="0"/>
              <a:pPr/>
              <a:t>29</a:t>
            </a:fld>
            <a:endParaRPr lang="en-US"/>
          </a:p>
        </p:txBody>
      </p:sp>
      <p:graphicFrame>
        <p:nvGraphicFramePr>
          <p:cNvPr id="5" name="Table 4">
            <a:extLst>
              <a:ext uri="{FF2B5EF4-FFF2-40B4-BE49-F238E27FC236}">
                <a16:creationId xmlns:a16="http://schemas.microsoft.com/office/drawing/2014/main" id="{41302376-CA85-F9E6-5EA3-92D8B257391D}"/>
              </a:ext>
            </a:extLst>
          </p:cNvPr>
          <p:cNvGraphicFramePr>
            <a:graphicFrameLocks noGrp="1"/>
          </p:cNvGraphicFramePr>
          <p:nvPr>
            <p:extLst>
              <p:ext uri="{D42A27DB-BD31-4B8C-83A1-F6EECF244321}">
                <p14:modId xmlns:p14="http://schemas.microsoft.com/office/powerpoint/2010/main" val="3526873531"/>
              </p:ext>
            </p:extLst>
          </p:nvPr>
        </p:nvGraphicFramePr>
        <p:xfrm>
          <a:off x="587376" y="1265219"/>
          <a:ext cx="11299825" cy="4558164"/>
        </p:xfrm>
        <a:graphic>
          <a:graphicData uri="http://schemas.openxmlformats.org/drawingml/2006/table">
            <a:tbl>
              <a:tblPr firstRow="1" bandRow="1">
                <a:tableStyleId>{5C22544A-7EE6-4342-B048-85BDC9FD1C3A}</a:tableStyleId>
              </a:tblPr>
              <a:tblGrid>
                <a:gridCol w="2824956">
                  <a:extLst>
                    <a:ext uri="{9D8B030D-6E8A-4147-A177-3AD203B41FA5}">
                      <a16:colId xmlns:a16="http://schemas.microsoft.com/office/drawing/2014/main" val="20000"/>
                    </a:ext>
                  </a:extLst>
                </a:gridCol>
                <a:gridCol w="4938088">
                  <a:extLst>
                    <a:ext uri="{9D8B030D-6E8A-4147-A177-3AD203B41FA5}">
                      <a16:colId xmlns:a16="http://schemas.microsoft.com/office/drawing/2014/main" val="20001"/>
                    </a:ext>
                  </a:extLst>
                </a:gridCol>
                <a:gridCol w="817163">
                  <a:extLst>
                    <a:ext uri="{9D8B030D-6E8A-4147-A177-3AD203B41FA5}">
                      <a16:colId xmlns:a16="http://schemas.microsoft.com/office/drawing/2014/main" val="20002"/>
                    </a:ext>
                  </a:extLst>
                </a:gridCol>
                <a:gridCol w="2719618">
                  <a:extLst>
                    <a:ext uri="{9D8B030D-6E8A-4147-A177-3AD203B41FA5}">
                      <a16:colId xmlns:a16="http://schemas.microsoft.com/office/drawing/2014/main" val="20003"/>
                    </a:ext>
                  </a:extLst>
                </a:gridCol>
              </a:tblGrid>
              <a:tr h="443690">
                <a:tc>
                  <a:txBody>
                    <a:bodyPr/>
                    <a:lstStyle/>
                    <a:p>
                      <a:r>
                        <a:rPr lang="en-US" sz="1200" b="0" dirty="0">
                          <a:solidFill>
                            <a:schemeClr val="tx1"/>
                          </a:solidFill>
                          <a:latin typeface="Phetsarath OT" panose="02000500000000000000" pitchFamily="2" charset="77"/>
                          <a:cs typeface="Phetsarath OT" panose="02000500000000000000" pitchFamily="2" charset="77"/>
                        </a:rPr>
                        <a:t>Questions</a:t>
                      </a:r>
                    </a:p>
                  </a:txBody>
                  <a:tcPr marT="42745" marB="42745"/>
                </a:tc>
                <a:tc>
                  <a:txBody>
                    <a:bodyPr/>
                    <a:lstStyle/>
                    <a:p>
                      <a:r>
                        <a:rPr lang="en-US" sz="1200" b="0" dirty="0">
                          <a:solidFill>
                            <a:schemeClr val="tx1"/>
                          </a:solidFill>
                          <a:latin typeface="Phetsarath OT" panose="02000500000000000000" pitchFamily="2" charset="77"/>
                          <a:cs typeface="Phetsarath OT" panose="02000500000000000000" pitchFamily="2" charset="77"/>
                        </a:rPr>
                        <a:t>Possible answer</a:t>
                      </a:r>
                    </a:p>
                  </a:txBody>
                  <a:tcPr marT="42745" marB="42745"/>
                </a:tc>
                <a:tc>
                  <a:txBody>
                    <a:bodyPr/>
                    <a:lstStyle/>
                    <a:p>
                      <a:r>
                        <a:rPr lang="en-US" sz="1200" b="0" dirty="0">
                          <a:solidFill>
                            <a:schemeClr val="tx1"/>
                          </a:solidFill>
                          <a:latin typeface="Phetsarath OT" panose="02000500000000000000" pitchFamily="2" charset="77"/>
                          <a:cs typeface="Phetsarath OT" panose="02000500000000000000" pitchFamily="2" charset="77"/>
                        </a:rPr>
                        <a:t>Correct Answer</a:t>
                      </a:r>
                    </a:p>
                  </a:txBody>
                  <a:tcPr marT="42745" marB="42745"/>
                </a:tc>
                <a:tc>
                  <a:txBody>
                    <a:bodyPr/>
                    <a:lstStyle/>
                    <a:p>
                      <a:r>
                        <a:rPr lang="en-US" sz="1200" b="0" dirty="0">
                          <a:solidFill>
                            <a:schemeClr val="tx1"/>
                          </a:solidFill>
                          <a:latin typeface="Phetsarath OT" panose="02000500000000000000" pitchFamily="2" charset="77"/>
                          <a:cs typeface="Phetsarath OT" panose="02000500000000000000" pitchFamily="2" charset="77"/>
                        </a:rPr>
                        <a:t>Feedback</a:t>
                      </a:r>
                    </a:p>
                  </a:txBody>
                  <a:tcPr marT="42745" marB="42745"/>
                </a:tc>
                <a:extLst>
                  <a:ext uri="{0D108BD9-81ED-4DB2-BD59-A6C34878D82A}">
                    <a16:rowId xmlns:a16="http://schemas.microsoft.com/office/drawing/2014/main" val="10000"/>
                  </a:ext>
                </a:extLst>
              </a:tr>
              <a:tr h="1136695">
                <a:tc>
                  <a:txBody>
                    <a:bodyPr/>
                    <a:lstStyle/>
                    <a:p>
                      <a:r>
                        <a:rPr lang="en-US" sz="1200" b="0" dirty="0">
                          <a:solidFill>
                            <a:schemeClr val="tx1"/>
                          </a:solidFill>
                          <a:latin typeface="Phetsarath OT" panose="02000500000000000000" pitchFamily="2" charset="77"/>
                          <a:cs typeface="Phetsarath OT" panose="02000500000000000000" pitchFamily="2" charset="77"/>
                        </a:rPr>
                        <a:t>Q1: </a:t>
                      </a:r>
                      <a:r>
                        <a:rPr lang="lo-LA" sz="1200" b="0" kern="1200" dirty="0">
                          <a:solidFill>
                            <a:schemeClr val="dk1"/>
                          </a:solidFill>
                          <a:effectLst/>
                          <a:latin typeface="Phetsarath OT" panose="02000500000000000000" pitchFamily="2" charset="77"/>
                          <a:ea typeface="+mn-ea"/>
                          <a:cs typeface="Phetsarath OT" panose="02000500000000000000" pitchFamily="2" charset="77"/>
                        </a:rPr>
                        <a:t>ການກະສິກຳ ໃດຕໍ່ໄປນີ້ທີ່ຖືວ່າເປັນກະສິກໍ່ເພື່ອໂພຊະນາການ?</a:t>
                      </a:r>
                      <a:endParaRPr lang="en-US" sz="1200" b="0" dirty="0">
                        <a:solidFill>
                          <a:schemeClr val="tx1"/>
                        </a:solidFill>
                        <a:latin typeface="Phetsarath OT" panose="02000500000000000000" pitchFamily="2" charset="77"/>
                        <a:cs typeface="Phetsarath OT" panose="02000500000000000000" pitchFamily="2" charset="77"/>
                      </a:endParaRPr>
                    </a:p>
                  </a:txBody>
                  <a:tcPr marT="42745" marB="42745"/>
                </a:tc>
                <a:tc>
                  <a:txBody>
                    <a:bodyPr/>
                    <a:lstStyle/>
                    <a:p>
                      <a:pPr marL="174625" indent="-174625">
                        <a:buAutoNum type="alphaUcPeriod"/>
                      </a:pPr>
                      <a:r>
                        <a:rPr lang="lo-LA" sz="1200" b="0" kern="1200" dirty="0">
                          <a:solidFill>
                            <a:schemeClr val="dk1"/>
                          </a:solidFill>
                          <a:effectLst/>
                          <a:latin typeface="Phetsarath OT" panose="02000500000000000000" pitchFamily="2" charset="77"/>
                          <a:ea typeface="+mn-ea"/>
                          <a:cs typeface="Phetsarath OT" panose="02000500000000000000" pitchFamily="2" charset="77"/>
                        </a:rPr>
                        <a:t>ການປູກພືດຊະນິດດຽວເຊັ່ນ: ເຂົ້າສາລີ ຫຼື ສາລີ.</a:t>
                      </a:r>
                    </a:p>
                    <a:p>
                      <a:pPr marL="174625" indent="-174625">
                        <a:buAutoNum type="alphaUcPeriod"/>
                      </a:pPr>
                      <a:r>
                        <a:rPr lang="lo-LA" sz="1200" b="0" kern="1200" dirty="0">
                          <a:solidFill>
                            <a:schemeClr val="dk1"/>
                          </a:solidFill>
                          <a:effectLst/>
                          <a:latin typeface="Phetsarath OT" panose="02000500000000000000" pitchFamily="2" charset="77"/>
                          <a:ea typeface="+mn-ea"/>
                          <a:cs typeface="Phetsarath OT" panose="02000500000000000000" pitchFamily="2" charset="77"/>
                        </a:rPr>
                        <a:t>ການໃຊ້ພືດທີ່ເສີມວິຕາມິນຊີວະພາບເຊັ່ນ: ຖົ່ວທີ່ອຸດົມດ້ວຍທາດເຫຼັກ ຫຼື ມັນດ້າງຫວານທີ່ອຸດົມດ້ວຍວິຕາມິນເອ.</a:t>
                      </a:r>
                    </a:p>
                    <a:p>
                      <a:pPr marL="174625" indent="-174625">
                        <a:buAutoNum type="alphaUcPeriod"/>
                      </a:pPr>
                      <a:r>
                        <a:rPr lang="lo-LA" sz="1200" b="0" kern="1200" dirty="0">
                          <a:solidFill>
                            <a:schemeClr val="dk1"/>
                          </a:solidFill>
                          <a:effectLst/>
                          <a:latin typeface="Phetsarath OT" panose="02000500000000000000" pitchFamily="2" charset="77"/>
                          <a:ea typeface="+mn-ea"/>
                          <a:cs typeface="Phetsarath OT" panose="02000500000000000000" pitchFamily="2" charset="77"/>
                        </a:rPr>
                        <a:t>ການລ້ຽງສັດຂະໜາດໃຫຍ່ເພື່ອການສົ່ງອອກຊີ້ນ.</a:t>
                      </a:r>
                    </a:p>
                    <a:p>
                      <a:pPr marL="174625" indent="-174625">
                        <a:buAutoNum type="alphaUcPeriod"/>
                      </a:pPr>
                      <a:r>
                        <a:rPr lang="lo-LA" sz="1200" b="0" kern="1200" dirty="0">
                          <a:solidFill>
                            <a:schemeClr val="dk1"/>
                          </a:solidFill>
                          <a:effectLst/>
                          <a:latin typeface="Phetsarath OT" panose="02000500000000000000" pitchFamily="2" charset="77"/>
                          <a:ea typeface="+mn-ea"/>
                          <a:cs typeface="Phetsarath OT" panose="02000500000000000000" pitchFamily="2" charset="77"/>
                        </a:rPr>
                        <a:t>ການອຸດໜູນການຜະລິດນ້ຳຕານ ແລະ ນ້ຳມັນ</a:t>
                      </a:r>
                      <a:endParaRPr lang="en-US" sz="1200" b="0" kern="1200" dirty="0">
                        <a:solidFill>
                          <a:schemeClr val="tx1"/>
                        </a:solidFill>
                        <a:latin typeface="Phetsarath OT" panose="02000500000000000000" pitchFamily="2" charset="77"/>
                        <a:ea typeface="+mn-ea"/>
                        <a:cs typeface="Phetsarath OT" panose="02000500000000000000" pitchFamily="2" charset="77"/>
                      </a:endParaRPr>
                    </a:p>
                  </a:txBody>
                  <a:tcPr marT="42745" marB="42745"/>
                </a:tc>
                <a:tc>
                  <a:txBody>
                    <a:bodyPr/>
                    <a:lstStyle/>
                    <a:p>
                      <a:r>
                        <a:rPr lang="en-US" sz="1200" b="0" dirty="0">
                          <a:solidFill>
                            <a:schemeClr val="tx1"/>
                          </a:solidFill>
                          <a:latin typeface="Phetsarath OT" panose="02000500000000000000" pitchFamily="2" charset="77"/>
                          <a:cs typeface="Phetsarath OT" panose="02000500000000000000" pitchFamily="2" charset="77"/>
                        </a:rPr>
                        <a:t>B</a:t>
                      </a:r>
                    </a:p>
                  </a:txBody>
                  <a:tcPr marT="42745" marB="42745"/>
                </a:tc>
                <a:tc>
                  <a:txBody>
                    <a:bodyPr/>
                    <a:lstStyle/>
                    <a:p>
                      <a:r>
                        <a:rPr lang="lo-LA" sz="1200" b="0" kern="1200" dirty="0">
                          <a:solidFill>
                            <a:schemeClr val="dk1"/>
                          </a:solidFill>
                          <a:effectLst/>
                          <a:latin typeface="Phetsarath OT" panose="02000500000000000000" pitchFamily="2" charset="77"/>
                          <a:ea typeface="+mn-ea"/>
                          <a:cs typeface="Phetsarath OT" panose="02000500000000000000" pitchFamily="2" charset="77"/>
                        </a:rPr>
                        <a:t>ການໃຊ້ພືດທີ່ເສີມວິຕາມິນເຊັ່ນ: ຖົ່ວທີ່ອຸດົມດ້ວຍທາດເຫຼັກ ຫຼື ມັນດ້າງຫວານທີ່ອຸດົມດ້ວຍວິຕາມິນເອ</a:t>
                      </a:r>
                      <a:r>
                        <a:rPr lang="en-LA" sz="1200" b="0" kern="1200" dirty="0">
                          <a:solidFill>
                            <a:schemeClr val="dk1"/>
                          </a:solidFill>
                          <a:effectLst/>
                          <a:latin typeface="Phetsarath OT" panose="02000500000000000000" pitchFamily="2" charset="77"/>
                          <a:ea typeface="+mn-ea"/>
                          <a:cs typeface="Phetsarath OT" panose="02000500000000000000" pitchFamily="2" charset="77"/>
                        </a:rPr>
                        <a:t>.</a:t>
                      </a:r>
                    </a:p>
                  </a:txBody>
                  <a:tcPr marT="42745" marB="42745"/>
                </a:tc>
                <a:extLst>
                  <a:ext uri="{0D108BD9-81ED-4DB2-BD59-A6C34878D82A}">
                    <a16:rowId xmlns:a16="http://schemas.microsoft.com/office/drawing/2014/main" val="10001"/>
                  </a:ext>
                </a:extLst>
              </a:tr>
              <a:tr h="963444">
                <a:tc>
                  <a:txBody>
                    <a:bodyPr/>
                    <a:lstStyle/>
                    <a:p>
                      <a:r>
                        <a:rPr lang="en-US" sz="1200" dirty="0">
                          <a:solidFill>
                            <a:schemeClr val="tx1"/>
                          </a:solidFill>
                          <a:latin typeface="Phetsarath OT" panose="02000500000000000000" pitchFamily="2" charset="77"/>
                          <a:cs typeface="Phetsarath OT" panose="02000500000000000000" pitchFamily="2" charset="77"/>
                        </a:rPr>
                        <a:t>Q2: </a:t>
                      </a:r>
                      <a:r>
                        <a:rPr lang="lo-LA" sz="1200" b="0" kern="1200" dirty="0">
                          <a:solidFill>
                            <a:schemeClr val="dk1"/>
                          </a:solidFill>
                          <a:effectLst/>
                          <a:latin typeface="Phetsarath OT" panose="02000500000000000000" pitchFamily="2" charset="77"/>
                          <a:ea typeface="+mn-ea"/>
                          <a:cs typeface="Phetsarath OT" panose="02000500000000000000" pitchFamily="2" charset="77"/>
                        </a:rPr>
                        <a:t>ເປັນຫຍັງການມີສ່ວນຮ່ວມຂອງແມ່ຍິງໃນຂະແໜງກະສິກຳຈຶ່ງມີຄວາມສຳຄັນຕໍ່ຜົນໄດ້ຮັບດ້ານໂພຊະນາການ?</a:t>
                      </a:r>
                      <a:endParaRPr lang="en-US" sz="1200" b="0" dirty="0">
                        <a:solidFill>
                          <a:schemeClr val="tx1"/>
                        </a:solidFill>
                        <a:latin typeface="Phetsarath OT" panose="02000500000000000000" pitchFamily="2" charset="77"/>
                        <a:cs typeface="Phetsarath OT" panose="02000500000000000000" pitchFamily="2" charset="77"/>
                      </a:endParaRPr>
                    </a:p>
                  </a:txBody>
                  <a:tcPr marT="42745" marB="42745"/>
                </a:tc>
                <a:tc>
                  <a:txBody>
                    <a:bodyPr/>
                    <a:lstStyle/>
                    <a:p>
                      <a:pPr marL="228600" marR="0" lvl="0" indent="-228600" algn="l" defTabSz="914400" rtl="0" eaLnBrk="1" fontAlgn="auto" latinLnBrk="0" hangingPunct="1">
                        <a:lnSpc>
                          <a:spcPct val="100000"/>
                        </a:lnSpc>
                        <a:spcBef>
                          <a:spcPts val="0"/>
                        </a:spcBef>
                        <a:spcAft>
                          <a:spcPts val="0"/>
                        </a:spcAft>
                        <a:buClrTx/>
                        <a:buSzTx/>
                        <a:buFontTx/>
                        <a:buAutoNum type="alphaUcPeriod"/>
                        <a:tabLst/>
                        <a:defRPr/>
                      </a:pPr>
                      <a:r>
                        <a:rPr lang="lo-LA" sz="1200" kern="1200" dirty="0">
                          <a:solidFill>
                            <a:schemeClr val="dk1"/>
                          </a:solidFill>
                          <a:effectLst/>
                          <a:latin typeface="Phetsarath OT" panose="02000500000000000000" pitchFamily="2" charset="77"/>
                          <a:ea typeface="+mn-ea"/>
                          <a:cs typeface="Phetsarath OT" panose="02000500000000000000" pitchFamily="2" charset="77"/>
                        </a:rPr>
                        <a:t>ໂດຍປົກກະຕິແລ້ວ ແມ່ຍິງຈະຮັບຜິດຊອບຕໍ່ການຂາຍພືດຜົນທັງໝົດ.</a:t>
                      </a:r>
                    </a:p>
                    <a:p>
                      <a:pPr marL="228600" marR="0" lvl="0" indent="-228600" algn="l" defTabSz="914400" rtl="0" eaLnBrk="1" fontAlgn="auto" latinLnBrk="0" hangingPunct="1">
                        <a:lnSpc>
                          <a:spcPct val="100000"/>
                        </a:lnSpc>
                        <a:spcBef>
                          <a:spcPts val="0"/>
                        </a:spcBef>
                        <a:spcAft>
                          <a:spcPts val="0"/>
                        </a:spcAft>
                        <a:buClrTx/>
                        <a:buSzTx/>
                        <a:buFontTx/>
                        <a:buAutoNum type="alphaUcPeriod"/>
                        <a:tabLst/>
                        <a:defRPr/>
                      </a:pPr>
                      <a:r>
                        <a:rPr lang="lo-LA" sz="1200" kern="1200" dirty="0">
                          <a:solidFill>
                            <a:schemeClr val="dk1"/>
                          </a:solidFill>
                          <a:effectLst/>
                          <a:latin typeface="Phetsarath OT" panose="02000500000000000000" pitchFamily="2" charset="77"/>
                          <a:ea typeface="+mn-ea"/>
                          <a:cs typeface="Phetsarath OT" panose="02000500000000000000" pitchFamily="2" charset="77"/>
                        </a:rPr>
                        <a:t>ແມ່ຍິງເປັນຜູ້ບໍລິໂພກຫຼັກຂອງຜະລິດຕະພັນກະສິກຳ.</a:t>
                      </a:r>
                    </a:p>
                    <a:p>
                      <a:pPr marL="228600" marR="0" lvl="0" indent="-228600" algn="l" defTabSz="914400" rtl="0" eaLnBrk="1" fontAlgn="auto" latinLnBrk="0" hangingPunct="1">
                        <a:lnSpc>
                          <a:spcPct val="100000"/>
                        </a:lnSpc>
                        <a:spcBef>
                          <a:spcPts val="0"/>
                        </a:spcBef>
                        <a:spcAft>
                          <a:spcPts val="0"/>
                        </a:spcAft>
                        <a:buClrTx/>
                        <a:buSzTx/>
                        <a:buFontTx/>
                        <a:buAutoNum type="alphaUcPeriod"/>
                        <a:tabLst/>
                        <a:defRPr/>
                      </a:pPr>
                      <a:r>
                        <a:rPr lang="lo-LA" sz="1200" kern="1200" dirty="0">
                          <a:solidFill>
                            <a:schemeClr val="dk1"/>
                          </a:solidFill>
                          <a:effectLst/>
                          <a:latin typeface="Phetsarath OT" panose="02000500000000000000" pitchFamily="2" charset="77"/>
                          <a:ea typeface="+mn-ea"/>
                          <a:cs typeface="Phetsarath OT" panose="02000500000000000000" pitchFamily="2" charset="77"/>
                        </a:rPr>
                        <a:t>ແມ່ຍິງມັກຈະຄວບຄຸມງົບປະມານຄົວເຮືອນສຳລັບອາຫານ ແລະ ຄຸ້ມຄອງການໃຫ້ອາຫານເດັກ.</a:t>
                      </a:r>
                    </a:p>
                    <a:p>
                      <a:pPr marL="228600" marR="0" lvl="0" indent="-228600" algn="l" defTabSz="914400" rtl="0" eaLnBrk="1" fontAlgn="auto" latinLnBrk="0" hangingPunct="1">
                        <a:lnSpc>
                          <a:spcPct val="100000"/>
                        </a:lnSpc>
                        <a:spcBef>
                          <a:spcPts val="0"/>
                        </a:spcBef>
                        <a:spcAft>
                          <a:spcPts val="0"/>
                        </a:spcAft>
                        <a:buClrTx/>
                        <a:buSzTx/>
                        <a:buFontTx/>
                        <a:buAutoNum type="alphaUcPeriod"/>
                        <a:tabLst/>
                        <a:defRPr/>
                      </a:pPr>
                      <a:r>
                        <a:rPr lang="lo-LA" sz="1200" kern="1200" dirty="0">
                          <a:solidFill>
                            <a:schemeClr val="dk1"/>
                          </a:solidFill>
                          <a:effectLst/>
                          <a:latin typeface="Phetsarath OT" panose="02000500000000000000" pitchFamily="2" charset="77"/>
                          <a:ea typeface="+mn-ea"/>
                          <a:cs typeface="Phetsarath OT" panose="02000500000000000000" pitchFamily="2" charset="77"/>
                        </a:rPr>
                        <a:t>ແມ່ຍິງມີປະສົບການຫຼາຍກວ່າກັບເຕັກນິກການກະສິກຳທີ່ທັນສະໄໝ.</a:t>
                      </a:r>
                      <a:endParaRPr lang="en-US" sz="1200" kern="1200" dirty="0">
                        <a:solidFill>
                          <a:schemeClr val="tx1"/>
                        </a:solidFill>
                        <a:latin typeface="Phetsarath OT" panose="02000500000000000000" pitchFamily="2" charset="77"/>
                        <a:ea typeface="+mn-ea"/>
                        <a:cs typeface="Phetsarath OT" panose="02000500000000000000" pitchFamily="2" charset="77"/>
                      </a:endParaRPr>
                    </a:p>
                  </a:txBody>
                  <a:tcPr marT="42745" marB="42745"/>
                </a:tc>
                <a:tc>
                  <a:txBody>
                    <a:bodyPr/>
                    <a:lstStyle/>
                    <a:p>
                      <a:r>
                        <a:rPr lang="en-US" sz="1200" dirty="0">
                          <a:solidFill>
                            <a:schemeClr val="tx1"/>
                          </a:solidFill>
                          <a:latin typeface="Phetsarath OT" panose="02000500000000000000" pitchFamily="2" charset="77"/>
                          <a:cs typeface="Phetsarath OT" panose="02000500000000000000" pitchFamily="2" charset="77"/>
                        </a:rPr>
                        <a:t>C</a:t>
                      </a:r>
                    </a:p>
                  </a:txBody>
                  <a:tcPr marT="42745" marB="42745"/>
                </a:tc>
                <a:tc>
                  <a:txBody>
                    <a:bodyPr/>
                    <a:lstStyle/>
                    <a:p>
                      <a:r>
                        <a:rPr lang="lo-LA" sz="1200" kern="1200" dirty="0">
                          <a:solidFill>
                            <a:schemeClr val="dk1"/>
                          </a:solidFill>
                          <a:effectLst/>
                          <a:latin typeface="Phetsarath OT" panose="02000500000000000000" pitchFamily="2" charset="77"/>
                          <a:ea typeface="+mn-ea"/>
                          <a:cs typeface="Phetsarath OT" panose="02000500000000000000" pitchFamily="2" charset="77"/>
                        </a:rPr>
                        <a:t>ແມ່ຍິງມັກຈະຄວບຄຸມງົບປະມານຄົວເຮືອນສຳລັບອາຫານ ແລະ ຄຸ້ມຄອງການໃຫ້ອາຫານລູກ.</a:t>
                      </a:r>
                      <a:endParaRPr lang="en-LA" sz="1200" kern="1200" dirty="0">
                        <a:solidFill>
                          <a:schemeClr val="dk1"/>
                        </a:solidFill>
                        <a:effectLst/>
                        <a:latin typeface="Phetsarath OT" panose="02000500000000000000" pitchFamily="2" charset="77"/>
                        <a:ea typeface="+mn-ea"/>
                        <a:cs typeface="Phetsarath OT" panose="02000500000000000000" pitchFamily="2" charset="77"/>
                      </a:endParaRPr>
                    </a:p>
                  </a:txBody>
                  <a:tcPr marT="42745" marB="42745"/>
                </a:tc>
                <a:extLst>
                  <a:ext uri="{0D108BD9-81ED-4DB2-BD59-A6C34878D82A}">
                    <a16:rowId xmlns:a16="http://schemas.microsoft.com/office/drawing/2014/main" val="10002"/>
                  </a:ext>
                </a:extLst>
              </a:tr>
              <a:tr h="970439">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olidFill>
                            <a:schemeClr val="tx1"/>
                          </a:solidFill>
                          <a:latin typeface="Phetsarath OT" panose="02000500000000000000" pitchFamily="2" charset="77"/>
                          <a:cs typeface="Phetsarath OT" panose="02000500000000000000" pitchFamily="2" charset="77"/>
                        </a:rPr>
                        <a:t>Q3: </a:t>
                      </a:r>
                      <a:r>
                        <a:rPr lang="en-US" sz="1200" b="0" i="0" u="none" strike="noStrike" kern="1200" baseline="0" dirty="0">
                          <a:solidFill>
                            <a:schemeClr val="tx1"/>
                          </a:solidFill>
                          <a:latin typeface="Phetsarath OT" panose="02000500000000000000" pitchFamily="2" charset="77"/>
                          <a:ea typeface="+mn-ea"/>
                          <a:cs typeface="Phetsarath OT" panose="02000500000000000000" pitchFamily="2" charset="77"/>
                        </a:rPr>
                        <a:t> </a:t>
                      </a:r>
                      <a:r>
                        <a:rPr lang="lo-LA" sz="1200" b="0" i="0" u="none" strike="noStrike" kern="1200" baseline="0" dirty="0">
                          <a:solidFill>
                            <a:schemeClr val="tx1"/>
                          </a:solidFill>
                          <a:latin typeface="Phetsarath OT" panose="02000500000000000000" pitchFamily="2" charset="77"/>
                          <a:ea typeface="+mn-ea"/>
                          <a:cs typeface="Phetsarath OT" panose="02000500000000000000" pitchFamily="2" charset="77"/>
                        </a:rPr>
                        <a:t>ການຂາດສານອາຫານໃນເດັກປະກອບມີ ຮ່າງກາຍຈ່ອຍຜອມ, ນ້ຳໜັກຕ່ຳກວ່າມາດຕະຖານ, ພາວະເຕ້ຍ ແລະ ນ້ຳໜັກເກີນ.</a:t>
                      </a:r>
                      <a:endParaRPr lang="en-US" sz="1200" dirty="0">
                        <a:solidFill>
                          <a:schemeClr val="tx1"/>
                        </a:solidFill>
                        <a:latin typeface="Phetsarath OT" panose="02000500000000000000" pitchFamily="2" charset="77"/>
                        <a:cs typeface="Phetsarath OT" panose="02000500000000000000" pitchFamily="2" charset="77"/>
                      </a:endParaRPr>
                    </a:p>
                  </a:txBody>
                  <a:tcPr marT="42745" marB="42745"/>
                </a:tc>
                <a:tc>
                  <a:txBody>
                    <a:bodyPr/>
                    <a:lstStyle/>
                    <a:p>
                      <a:pPr marL="228600" indent="-228600">
                        <a:buAutoNum type="alphaUcPeriod"/>
                      </a:pPr>
                      <a:r>
                        <a:rPr lang="lo-LA" sz="1200" kern="1200" dirty="0">
                          <a:solidFill>
                            <a:schemeClr val="tx1"/>
                          </a:solidFill>
                          <a:latin typeface="Phetsarath OT" panose="02000500000000000000" pitchFamily="2" charset="77"/>
                          <a:ea typeface="+mn-ea"/>
                          <a:cs typeface="Phetsarath OT" panose="02000500000000000000" pitchFamily="2" charset="77"/>
                        </a:rPr>
                        <a:t>ຖືກ</a:t>
                      </a:r>
                      <a:endParaRPr lang="en-US" sz="1200" kern="1200" dirty="0">
                        <a:solidFill>
                          <a:schemeClr val="tx1"/>
                        </a:solidFill>
                        <a:latin typeface="Phetsarath OT" panose="02000500000000000000" pitchFamily="2" charset="77"/>
                        <a:ea typeface="+mn-ea"/>
                        <a:cs typeface="Phetsarath OT" panose="02000500000000000000" pitchFamily="2" charset="77"/>
                      </a:endParaRPr>
                    </a:p>
                    <a:p>
                      <a:pPr marL="228600" indent="-228600">
                        <a:buAutoNum type="alphaUcPeriod"/>
                      </a:pPr>
                      <a:r>
                        <a:rPr lang="lo-LA" sz="1200" kern="1200" dirty="0">
                          <a:solidFill>
                            <a:schemeClr val="tx1"/>
                          </a:solidFill>
                          <a:latin typeface="Phetsarath OT" panose="02000500000000000000" pitchFamily="2" charset="77"/>
                          <a:ea typeface="+mn-ea"/>
                          <a:cs typeface="Phetsarath OT" panose="02000500000000000000" pitchFamily="2" charset="77"/>
                        </a:rPr>
                        <a:t>ຜິດ</a:t>
                      </a:r>
                      <a:endParaRPr lang="en-US" sz="1200" kern="1200" dirty="0">
                        <a:solidFill>
                          <a:schemeClr val="tx1"/>
                        </a:solidFill>
                        <a:latin typeface="Phetsarath OT" panose="02000500000000000000" pitchFamily="2" charset="77"/>
                        <a:ea typeface="+mn-ea"/>
                        <a:cs typeface="Phetsarath OT" panose="02000500000000000000" pitchFamily="2" charset="77"/>
                      </a:endParaRPr>
                    </a:p>
                  </a:txBody>
                  <a:tcPr marT="42745" marB="42745"/>
                </a:tc>
                <a:tc>
                  <a:txBody>
                    <a:bodyPr/>
                    <a:lstStyle/>
                    <a:p>
                      <a:r>
                        <a:rPr lang="lo-LA" sz="1200" dirty="0">
                          <a:solidFill>
                            <a:schemeClr val="tx1"/>
                          </a:solidFill>
                          <a:latin typeface="Phetsarath OT" panose="02000500000000000000" pitchFamily="2" charset="77"/>
                          <a:cs typeface="Phetsarath OT" panose="02000500000000000000" pitchFamily="2" charset="77"/>
                        </a:rPr>
                        <a:t>ຖືກ</a:t>
                      </a:r>
                      <a:endParaRPr lang="en-US" sz="1200" dirty="0">
                        <a:solidFill>
                          <a:schemeClr val="tx1"/>
                        </a:solidFill>
                        <a:latin typeface="Phetsarath OT" panose="02000500000000000000" pitchFamily="2" charset="77"/>
                        <a:cs typeface="Phetsarath OT" panose="02000500000000000000" pitchFamily="2" charset="77"/>
                      </a:endParaRPr>
                    </a:p>
                  </a:txBody>
                  <a:tcPr marT="42745" marB="42745"/>
                </a:tc>
                <a:tc>
                  <a:txBody>
                    <a:bodyPr/>
                    <a:lstStyle/>
                    <a:p>
                      <a:r>
                        <a:rPr lang="lo-LA" sz="1200" dirty="0">
                          <a:solidFill>
                            <a:schemeClr val="tx1"/>
                          </a:solidFill>
                          <a:latin typeface="Phetsarath OT" panose="02000500000000000000" pitchFamily="2" charset="77"/>
                          <a:cs typeface="Phetsarath OT" panose="02000500000000000000" pitchFamily="2" charset="77"/>
                        </a:rPr>
                        <a:t>ໃນເຂດຊົນນະບົດ. ການຂາດສານອາຫານຂອງເດັກນ້ອຍສະແດງໃຫ້ເຫັນໃນສະພາບທີ່ເຕ້ຍ, ຈ່ອຍຜອມ ແລະ ນ້ຳໜັກຕ່ຳ ໃນຂະນະທີ່ໃນເຂດຕົວເມືອງ ແລະ ຊານຕົວເມືອງ, ນ້ຳໜັກເກີນຂອງເດັກເພີ່ມຂຶ້ນ.</a:t>
                      </a:r>
                      <a:endParaRPr lang="en-US" sz="1200" dirty="0">
                        <a:solidFill>
                          <a:schemeClr val="tx1"/>
                        </a:solidFill>
                        <a:latin typeface="Phetsarath OT" panose="02000500000000000000" pitchFamily="2" charset="77"/>
                        <a:cs typeface="Phetsarath OT" panose="02000500000000000000" pitchFamily="2" charset="77"/>
                      </a:endParaRPr>
                    </a:p>
                  </a:txBody>
                  <a:tcPr marT="42745" marB="42745"/>
                </a:tc>
                <a:extLst>
                  <a:ext uri="{0D108BD9-81ED-4DB2-BD59-A6C34878D82A}">
                    <a16:rowId xmlns:a16="http://schemas.microsoft.com/office/drawing/2014/main" val="10003"/>
                  </a:ext>
                </a:extLst>
              </a:tr>
              <a:tr h="970439">
                <a:tc>
                  <a:txBody>
                    <a:bodyPr/>
                    <a:lstStyle/>
                    <a:p>
                      <a:r>
                        <a:rPr lang="en-US" sz="1200" dirty="0">
                          <a:solidFill>
                            <a:schemeClr val="tx1"/>
                          </a:solidFill>
                          <a:latin typeface="Phetsarath OT" panose="02000500000000000000" pitchFamily="2" charset="77"/>
                          <a:cs typeface="Phetsarath OT" panose="02000500000000000000" pitchFamily="2" charset="77"/>
                        </a:rPr>
                        <a:t>Q4: </a:t>
                      </a:r>
                      <a:r>
                        <a:rPr lang="en-US" sz="1200" b="0" i="0" u="none" strike="noStrike" kern="1200" baseline="0" dirty="0">
                          <a:solidFill>
                            <a:schemeClr val="tx1"/>
                          </a:solidFill>
                          <a:latin typeface="Phetsarath OT" panose="02000500000000000000" pitchFamily="2" charset="77"/>
                          <a:ea typeface="+mn-ea"/>
                          <a:cs typeface="Phetsarath OT" panose="02000500000000000000" pitchFamily="2" charset="77"/>
                        </a:rPr>
                        <a:t> </a:t>
                      </a:r>
                      <a:r>
                        <a:rPr lang="lo-LA" sz="1200" b="0" kern="1200" dirty="0">
                          <a:solidFill>
                            <a:schemeClr val="dk1"/>
                          </a:solidFill>
                          <a:effectLst/>
                          <a:latin typeface="Phetsarath OT" panose="02000500000000000000" pitchFamily="2" charset="77"/>
                          <a:ea typeface="+mn-ea"/>
                          <a:cs typeface="Phetsarath OT" panose="02000500000000000000" pitchFamily="2" charset="77"/>
                        </a:rPr>
                        <a:t>ຂໍ້ໃດຕໍ່ໄປນີ້ບໍ່ແມ່ນຜົນໄດ້ຮັບໂດຍກົງຈາກໂຄງການກະສິກຳເພື່ອໂພຊະນາການທີ່ປະສົບຜົນສຳເລັດ?</a:t>
                      </a:r>
                      <a:endParaRPr lang="en-US" sz="1200" b="0" dirty="0">
                        <a:solidFill>
                          <a:schemeClr val="tx1"/>
                        </a:solidFill>
                        <a:latin typeface="Phetsarath OT" panose="02000500000000000000" pitchFamily="2" charset="77"/>
                        <a:cs typeface="Phetsarath OT" panose="02000500000000000000" pitchFamily="2" charset="77"/>
                      </a:endParaRPr>
                    </a:p>
                  </a:txBody>
                  <a:tcPr marT="42745" marB="42745"/>
                </a:tc>
                <a:tc>
                  <a:txBody>
                    <a:bodyPr/>
                    <a:lstStyle/>
                    <a:p>
                      <a:pPr marL="174625" indent="-174625">
                        <a:buAutoNum type="alphaUcPeriod"/>
                      </a:pPr>
                      <a:r>
                        <a:rPr lang="lo-LA" sz="1200" kern="1200" dirty="0">
                          <a:solidFill>
                            <a:schemeClr val="dk1"/>
                          </a:solidFill>
                          <a:effectLst/>
                          <a:latin typeface="Phetsarath OT" panose="02000500000000000000" pitchFamily="2" charset="77"/>
                          <a:ea typeface="+mn-ea"/>
                          <a:cs typeface="Phetsarath OT" panose="02000500000000000000" pitchFamily="2" charset="77"/>
                        </a:rPr>
                        <a:t> ອັດຕາການເປັນພະຍາດເຕ້ຍໃນເດັກຫຼຸດລົງ. </a:t>
                      </a:r>
                    </a:p>
                    <a:p>
                      <a:pPr marL="174625" indent="-174625">
                        <a:buAutoNum type="alphaUcPeriod"/>
                      </a:pPr>
                      <a:r>
                        <a:rPr lang="lo-LA" sz="1200" kern="1200" dirty="0">
                          <a:solidFill>
                            <a:schemeClr val="dk1"/>
                          </a:solidFill>
                          <a:effectLst/>
                          <a:latin typeface="Phetsarath OT" panose="02000500000000000000" pitchFamily="2" charset="77"/>
                          <a:ea typeface="+mn-ea"/>
                          <a:cs typeface="Phetsarath OT" panose="02000500000000000000" pitchFamily="2" charset="77"/>
                        </a:rPr>
                        <a:t> ລາຍໄດ້ຂອງຄົວເຮືອນເພີ່ມຂຶ້ນຈາກການຂາຍພືດຜົນ. </a:t>
                      </a:r>
                    </a:p>
                    <a:p>
                      <a:pPr marL="174625" indent="-174625">
                        <a:buAutoNum type="alphaUcPeriod"/>
                      </a:pPr>
                      <a:r>
                        <a:rPr lang="lo-LA" sz="1200" kern="1200" dirty="0">
                          <a:solidFill>
                            <a:schemeClr val="dk1"/>
                          </a:solidFill>
                          <a:effectLst/>
                          <a:latin typeface="Phetsarath OT" panose="02000500000000000000" pitchFamily="2" charset="77"/>
                          <a:ea typeface="+mn-ea"/>
                          <a:cs typeface="Phetsarath OT" panose="02000500000000000000" pitchFamily="2" charset="77"/>
                        </a:rPr>
                        <a:t> ການກໍາຈັດພະຍາດຕິດຕໍ່ທັງໝົດ. </a:t>
                      </a:r>
                    </a:p>
                    <a:p>
                      <a:pPr marL="174625" indent="-174625">
                        <a:buAutoNum type="alphaUcPeriod"/>
                      </a:pPr>
                      <a:r>
                        <a:rPr lang="lo-LA" sz="1200" kern="1200" dirty="0">
                          <a:solidFill>
                            <a:schemeClr val="dk1"/>
                          </a:solidFill>
                          <a:effectLst/>
                          <a:latin typeface="Phetsarath OT" panose="02000500000000000000" pitchFamily="2" charset="77"/>
                          <a:ea typeface="+mn-ea"/>
                          <a:cs typeface="Phetsarath OT" panose="02000500000000000000" pitchFamily="2" charset="77"/>
                        </a:rPr>
                        <a:t>ປັບປຸງຄວາມປອດໄພ ແລະ ສຸຂະອະນາໄມຂອງອາຫານໃນລະດັບຄົວເຮືອນ.</a:t>
                      </a:r>
                      <a:endParaRPr lang="en-US" sz="1200" kern="1200" dirty="0">
                        <a:solidFill>
                          <a:schemeClr val="tx1"/>
                        </a:solidFill>
                        <a:latin typeface="Phetsarath OT" panose="02000500000000000000" pitchFamily="2" charset="77"/>
                        <a:ea typeface="+mn-ea"/>
                        <a:cs typeface="Phetsarath OT" panose="02000500000000000000" pitchFamily="2" charset="77"/>
                      </a:endParaRPr>
                    </a:p>
                  </a:txBody>
                  <a:tcPr marT="42745" marB="42745"/>
                </a:tc>
                <a:tc>
                  <a:txBody>
                    <a:bodyPr/>
                    <a:lstStyle/>
                    <a:p>
                      <a:r>
                        <a:rPr lang="en-US" sz="1200" dirty="0">
                          <a:solidFill>
                            <a:schemeClr val="tx1"/>
                          </a:solidFill>
                          <a:latin typeface="Phetsarath OT" panose="02000500000000000000" pitchFamily="2" charset="77"/>
                          <a:cs typeface="Phetsarath OT" panose="02000500000000000000" pitchFamily="2" charset="77"/>
                        </a:rPr>
                        <a:t>C</a:t>
                      </a:r>
                    </a:p>
                  </a:txBody>
                  <a:tcPr marT="42745" marB="42745"/>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LA" sz="1200" kern="1200" dirty="0">
                          <a:solidFill>
                            <a:schemeClr val="dk1"/>
                          </a:solidFill>
                          <a:effectLst/>
                          <a:latin typeface="Phetsarath OT" panose="02000500000000000000" pitchFamily="2" charset="77"/>
                          <a:ea typeface="+mn-ea"/>
                          <a:cs typeface="Phetsarath OT" panose="02000500000000000000" pitchFamily="2" charset="77"/>
                        </a:rPr>
                        <a:t>The eradic</a:t>
                      </a:r>
                      <a:r>
                        <a:rPr lang="lo-LA" sz="1200" kern="1200" dirty="0">
                          <a:solidFill>
                            <a:schemeClr val="dk1"/>
                          </a:solidFill>
                          <a:effectLst/>
                          <a:latin typeface="Phetsarath OT" panose="02000500000000000000" pitchFamily="2" charset="77"/>
                          <a:ea typeface="+mn-ea"/>
                          <a:cs typeface="Phetsarath OT" panose="02000500000000000000" pitchFamily="2" charset="77"/>
                        </a:rPr>
                        <a:t>ການກຳຈັດພະຍາດຕິດຕໍ່ທັງໝົດ</a:t>
                      </a:r>
                      <a:endParaRPr lang="en-US" sz="1200" kern="1200" dirty="0">
                        <a:solidFill>
                          <a:schemeClr val="tx1"/>
                        </a:solidFill>
                        <a:latin typeface="Phetsarath OT" panose="02000500000000000000" pitchFamily="2" charset="77"/>
                        <a:ea typeface="+mn-ea"/>
                        <a:cs typeface="Phetsarath OT" panose="02000500000000000000" pitchFamily="2" charset="77"/>
                      </a:endParaRPr>
                    </a:p>
                  </a:txBody>
                  <a:tcPr marT="42745" marB="42745"/>
                </a:tc>
                <a:extLst>
                  <a:ext uri="{0D108BD9-81ED-4DB2-BD59-A6C34878D82A}">
                    <a16:rowId xmlns:a16="http://schemas.microsoft.com/office/drawing/2014/main" val="242978148"/>
                  </a:ext>
                </a:extLst>
              </a:tr>
            </a:tbl>
          </a:graphicData>
        </a:graphic>
      </p:graphicFrame>
    </p:spTree>
    <p:extLst>
      <p:ext uri="{BB962C8B-B14F-4D97-AF65-F5344CB8AC3E}">
        <p14:creationId xmlns:p14="http://schemas.microsoft.com/office/powerpoint/2010/main" val="594751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13F8F-1860-CAE2-2FFB-E9AC9890729A}"/>
              </a:ext>
            </a:extLst>
          </p:cNvPr>
          <p:cNvSpPr>
            <a:spLocks noGrp="1"/>
          </p:cNvSpPr>
          <p:nvPr>
            <p:ph type="title"/>
          </p:nvPr>
        </p:nvSpPr>
        <p:spPr>
          <a:xfrm>
            <a:off x="838200" y="365126"/>
            <a:ext cx="10515600" cy="920336"/>
          </a:xfrm>
          <a:solidFill>
            <a:schemeClr val="accent5">
              <a:lumMod val="20000"/>
              <a:lumOff val="80000"/>
            </a:schemeClr>
          </a:solidFill>
        </p:spPr>
        <p:txBody>
          <a:bodyPr/>
          <a:lstStyle/>
          <a:p>
            <a:pPr algn="ctr"/>
            <a:r>
              <a:rPr lang="lo-LA" b="1" dirty="0">
                <a:latin typeface="Phetsarath OT" panose="02000500000000000000" pitchFamily="2" charset="77"/>
                <a:cs typeface="Phetsarath OT" panose="02000500000000000000" pitchFamily="2" charset="77"/>
              </a:rPr>
              <a:t>ຄາດຄະເນຜົນໄດ້ຮັບຈາກການຮຽນ</a:t>
            </a:r>
            <a:endParaRPr lang="en-US" b="1" dirty="0">
              <a:latin typeface="Phetsarath OT" panose="02000500000000000000" pitchFamily="2" charset="77"/>
              <a:cs typeface="Phetsarath OT" panose="02000500000000000000" pitchFamily="2" charset="77"/>
            </a:endParaRPr>
          </a:p>
        </p:txBody>
      </p:sp>
      <p:sp>
        <p:nvSpPr>
          <p:cNvPr id="3" name="Content Placeholder 2">
            <a:extLst>
              <a:ext uri="{FF2B5EF4-FFF2-40B4-BE49-F238E27FC236}">
                <a16:creationId xmlns:a16="http://schemas.microsoft.com/office/drawing/2014/main" id="{265FA85B-B586-7B95-1D60-38418F4972EC}"/>
              </a:ext>
            </a:extLst>
          </p:cNvPr>
          <p:cNvSpPr>
            <a:spLocks noGrp="1"/>
          </p:cNvSpPr>
          <p:nvPr>
            <p:ph idx="1"/>
          </p:nvPr>
        </p:nvSpPr>
        <p:spPr>
          <a:solidFill>
            <a:schemeClr val="accent5">
              <a:lumMod val="20000"/>
              <a:lumOff val="80000"/>
            </a:schemeClr>
          </a:solidFill>
        </p:spPr>
        <p:txBody>
          <a:bodyPr>
            <a:normAutofit/>
          </a:bodyPr>
          <a:lstStyle/>
          <a:p>
            <a:pPr marL="0" indent="0">
              <a:buNone/>
            </a:pPr>
            <a:r>
              <a:rPr lang="lo-LA" sz="3600" b="1" dirty="0">
                <a:latin typeface="Phetsarath OT" panose="02000500000000000000" pitchFamily="2" charset="77"/>
                <a:cs typeface="Phetsarath OT" panose="02000500000000000000" pitchFamily="2" charset="77"/>
              </a:rPr>
              <a:t>ຫຼັງຈາກຮຽນຈົບບົດຮຽນນີ້ແລ້ວ, ນັກຮຽນຈະສາມາດ:</a:t>
            </a:r>
          </a:p>
          <a:p>
            <a:pPr marL="0" indent="0">
              <a:lnSpc>
                <a:spcPct val="100000"/>
              </a:lnSpc>
              <a:buNone/>
            </a:pPr>
            <a:r>
              <a:rPr lang="lo-LA" dirty="0">
                <a:latin typeface="Phetsarath OT" panose="02000500000000000000" pitchFamily="2" charset="77"/>
                <a:cs typeface="Phetsarath OT" panose="02000500000000000000" pitchFamily="2" charset="77"/>
              </a:rPr>
              <a:t>- ເຂົ້າໃຈສິ່ງທ້າທາຍດ້ານໂພຊະນາການ, ເປັນຫຍັງມັນຈຶ່ງສໍາຄັນຕໍ່ການພັດທະນາ? ສະພາບໂພຊະນາ ແລະ ການຂາດສານອາຫານທົ່ວໄປ (ການເປັນພະຍາດຈເຕ້ຍ, ການຈ່ອຍຜອມ, ນ້ຳໜັກຕ່ຳ, ການຂາດວິຕາມິນ/ແຮ່ທາດ) ແລະ ຜົນກະທົບຂອງມັນຕໍ່ສຸຂະພາບ, ການສຶກສາ, ແລະ ເສດຖະກິດ.</a:t>
            </a:r>
          </a:p>
          <a:p>
            <a:pPr marL="0" indent="0">
              <a:lnSpc>
                <a:spcPct val="100000"/>
              </a:lnSpc>
              <a:buNone/>
            </a:pPr>
            <a:r>
              <a:rPr lang="lo-LA" dirty="0">
                <a:latin typeface="Phetsarath OT" panose="02000500000000000000" pitchFamily="2" charset="77"/>
                <a:cs typeface="Phetsarath OT" panose="02000500000000000000" pitchFamily="2" charset="77"/>
              </a:rPr>
              <a:t>- ເຂົ້າໃຈກະສິກໍາເພື່ອໂພຊະນາການ. ມັນແຕກຕ່າງຈາກກະສິກໍາແບບທົ່ວໄປແນວໃດ ແລະ ເປົ້າໝາຍຫຼັກຂອງ </a:t>
            </a:r>
            <a:r>
              <a:rPr lang="en-US" dirty="0">
                <a:latin typeface="Phetsarath OT" panose="02000500000000000000" pitchFamily="2" charset="77"/>
                <a:cs typeface="Phetsarath OT" panose="02000500000000000000" pitchFamily="2" charset="77"/>
              </a:rPr>
              <a:t>NSA (</a:t>
            </a:r>
            <a:r>
              <a:rPr lang="lo-LA" dirty="0">
                <a:latin typeface="Phetsarath OT" panose="02000500000000000000" pitchFamily="2" charset="77"/>
                <a:cs typeface="Phetsarath OT" panose="02000500000000000000" pitchFamily="2" charset="77"/>
              </a:rPr>
              <a:t>ການປັບປຸງໂພຊະນາການຜ່ານລະບົບອາຫານ) ແມ່ນຫຍັງ.</a:t>
            </a:r>
            <a:endParaRPr lang="en-US" dirty="0">
              <a:latin typeface="Phetsarath OT" panose="02000500000000000000" pitchFamily="2" charset="77"/>
              <a:cs typeface="Phetsarath OT" panose="02000500000000000000" pitchFamily="2" charset="77"/>
            </a:endParaRPr>
          </a:p>
        </p:txBody>
      </p:sp>
      <p:sp>
        <p:nvSpPr>
          <p:cNvPr id="4" name="Slide Number Placeholder 3">
            <a:extLst>
              <a:ext uri="{FF2B5EF4-FFF2-40B4-BE49-F238E27FC236}">
                <a16:creationId xmlns:a16="http://schemas.microsoft.com/office/drawing/2014/main" id="{9CCEDF13-BC08-3E4F-426B-E20DC5B84A2F}"/>
              </a:ext>
            </a:extLst>
          </p:cNvPr>
          <p:cNvSpPr>
            <a:spLocks noGrp="1"/>
          </p:cNvSpPr>
          <p:nvPr>
            <p:ph type="sldNum" sz="quarter" idx="12"/>
          </p:nvPr>
        </p:nvSpPr>
        <p:spPr/>
        <p:txBody>
          <a:bodyPr/>
          <a:lstStyle/>
          <a:p>
            <a:fld id="{BB7217B5-ED1B-4422-BB90-71357A4EBF56}" type="slidenum">
              <a:rPr lang="en-US" smtClean="0"/>
              <a:pPr/>
              <a:t>3</a:t>
            </a:fld>
            <a:endParaRPr lang="en-US"/>
          </a:p>
        </p:txBody>
      </p:sp>
    </p:spTree>
    <p:extLst>
      <p:ext uri="{BB962C8B-B14F-4D97-AF65-F5344CB8AC3E}">
        <p14:creationId xmlns:p14="http://schemas.microsoft.com/office/powerpoint/2010/main" val="1655611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45F41-A268-7EF2-F707-245666CBAEF4}"/>
              </a:ext>
            </a:extLst>
          </p:cNvPr>
          <p:cNvSpPr>
            <a:spLocks noGrp="1"/>
          </p:cNvSpPr>
          <p:nvPr>
            <p:ph type="title"/>
          </p:nvPr>
        </p:nvSpPr>
        <p:spPr/>
        <p:txBody>
          <a:bodyPr/>
          <a:lstStyle/>
          <a:p>
            <a:r>
              <a:rPr lang="en-US" dirty="0"/>
              <a:t>Assignment/Homework/Case study</a:t>
            </a:r>
          </a:p>
        </p:txBody>
      </p:sp>
      <p:sp>
        <p:nvSpPr>
          <p:cNvPr id="4" name="Slide Number Placeholder 3">
            <a:extLst>
              <a:ext uri="{FF2B5EF4-FFF2-40B4-BE49-F238E27FC236}">
                <a16:creationId xmlns:a16="http://schemas.microsoft.com/office/drawing/2014/main" id="{A32456AC-3190-07D2-F5B6-BC6FE39275CD}"/>
              </a:ext>
            </a:extLst>
          </p:cNvPr>
          <p:cNvSpPr>
            <a:spLocks noGrp="1"/>
          </p:cNvSpPr>
          <p:nvPr>
            <p:ph type="sldNum" sz="quarter" idx="12"/>
          </p:nvPr>
        </p:nvSpPr>
        <p:spPr/>
        <p:txBody>
          <a:bodyPr/>
          <a:lstStyle/>
          <a:p>
            <a:fld id="{BB7217B5-ED1B-4422-BB90-71357A4EBF56}" type="slidenum">
              <a:rPr lang="en-US" smtClean="0"/>
              <a:pPr/>
              <a:t>30</a:t>
            </a:fld>
            <a:endParaRPr lang="en-US"/>
          </a:p>
        </p:txBody>
      </p:sp>
      <p:graphicFrame>
        <p:nvGraphicFramePr>
          <p:cNvPr id="5" name="Group 135">
            <a:extLst>
              <a:ext uri="{FF2B5EF4-FFF2-40B4-BE49-F238E27FC236}">
                <a16:creationId xmlns:a16="http://schemas.microsoft.com/office/drawing/2014/main" id="{C9A95DD5-DB8A-8CA2-52DB-DC54D86878CB}"/>
              </a:ext>
            </a:extLst>
          </p:cNvPr>
          <p:cNvGraphicFramePr>
            <a:graphicFrameLocks noGrp="1"/>
          </p:cNvGraphicFramePr>
          <p:nvPr>
            <p:extLst>
              <p:ext uri="{D42A27DB-BD31-4B8C-83A1-F6EECF244321}">
                <p14:modId xmlns:p14="http://schemas.microsoft.com/office/powerpoint/2010/main" val="4006821079"/>
              </p:ext>
            </p:extLst>
          </p:nvPr>
        </p:nvGraphicFramePr>
        <p:xfrm>
          <a:off x="715617" y="1855303"/>
          <a:ext cx="9533283" cy="3481467"/>
        </p:xfrm>
        <a:graphic>
          <a:graphicData uri="http://schemas.openxmlformats.org/drawingml/2006/table">
            <a:tbl>
              <a:tblPr/>
              <a:tblGrid>
                <a:gridCol w="9533283">
                  <a:extLst>
                    <a:ext uri="{9D8B030D-6E8A-4147-A177-3AD203B41FA5}">
                      <a16:colId xmlns:a16="http://schemas.microsoft.com/office/drawing/2014/main" val="20000"/>
                    </a:ext>
                  </a:extLst>
                </a:gridCol>
              </a:tblGrid>
              <a:tr h="364104">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altLang="ko-KR" sz="1400" b="0" i="0" u="none" strike="noStrike" cap="none" normalizeH="0" baseline="0" dirty="0">
                          <a:ln>
                            <a:noFill/>
                          </a:ln>
                          <a:solidFill>
                            <a:schemeClr val="bg1"/>
                          </a:solidFill>
                          <a:effectLst/>
                          <a:latin typeface="Verdana" panose="020B0604030504040204" pitchFamily="34" charset="0"/>
                          <a:ea typeface="Gulim" pitchFamily="34" charset="-127"/>
                        </a:rPr>
                        <a:t>Assignment</a:t>
                      </a:r>
                    </a:p>
                  </a:txBody>
                  <a:tcPr marT="45733" marB="45733"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777777"/>
                    </a:solidFill>
                  </a:tcPr>
                </a:tc>
                <a:extLst>
                  <a:ext uri="{0D108BD9-81ED-4DB2-BD59-A6C34878D82A}">
                    <a16:rowId xmlns:a16="http://schemas.microsoft.com/office/drawing/2014/main" val="10000"/>
                  </a:ext>
                </a:extLst>
              </a:tr>
              <a:tr h="3117363">
                <a:tc>
                  <a:txBody>
                    <a:bodyPr/>
                    <a:lstStyle>
                      <a:lvl1pPr marL="228600" indent="-22860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285750" indent="-285750">
                        <a:buFontTx/>
                        <a:buChar char="-"/>
                      </a:pPr>
                      <a:r>
                        <a:rPr kumimoji="0" lang="lo-LA" sz="2400" b="0" i="0" u="none" strike="noStrike" kern="1200" cap="none" normalizeH="0" baseline="0" dirty="0">
                          <a:ln>
                            <a:noFill/>
                          </a:ln>
                          <a:solidFill>
                            <a:schemeClr val="tx1"/>
                          </a:solidFill>
                          <a:effectLst/>
                          <a:latin typeface="Phetsarath OT" panose="02000500000000000000" pitchFamily="2" charset="77"/>
                          <a:ea typeface="MS PGothic" panose="020B0600070205080204" pitchFamily="34" charset="-128"/>
                          <a:cs typeface="Phetsarath OT" panose="02000500000000000000" pitchFamily="2" charset="77"/>
                        </a:rPr>
                        <a:t>ທີມງານ: ສ້າງ 4 ທີມ (5-6 ນັກຮຽນ/ທີມ) ຕໍ່ກຸ່ມ </a:t>
                      </a:r>
                      <a:r>
                        <a:rPr kumimoji="0" lang="en-US" sz="2400" b="0" i="0" u="none" strike="noStrike" kern="1200" cap="none" normalizeH="0" baseline="0" dirty="0">
                          <a:ln>
                            <a:noFill/>
                          </a:ln>
                          <a:solidFill>
                            <a:schemeClr val="tx1"/>
                          </a:solidFill>
                          <a:effectLst/>
                          <a:latin typeface="Phetsarath OT" panose="02000500000000000000" pitchFamily="2" charset="77"/>
                          <a:ea typeface="MS PGothic" panose="020B0600070205080204" pitchFamily="34" charset="-128"/>
                          <a:cs typeface="Phetsarath OT" panose="02000500000000000000" pitchFamily="2" charset="77"/>
                        </a:rPr>
                        <a:t>A, B, C, D</a:t>
                      </a:r>
                    </a:p>
                    <a:p>
                      <a:pPr marL="285750" indent="-285750">
                        <a:buFontTx/>
                        <a:buChar char="-"/>
                      </a:pPr>
                      <a:r>
                        <a:rPr kumimoji="0" lang="lo-LA" sz="2400" b="0" i="0" u="none" strike="noStrike" kern="1200" cap="none" normalizeH="0" baseline="0" dirty="0">
                          <a:ln>
                            <a:noFill/>
                          </a:ln>
                          <a:solidFill>
                            <a:schemeClr val="tx1"/>
                          </a:solidFill>
                          <a:effectLst/>
                          <a:latin typeface="Phetsarath OT" panose="02000500000000000000" pitchFamily="2" charset="77"/>
                          <a:ea typeface="MS PGothic" panose="020B0600070205080204" pitchFamily="34" charset="-128"/>
                          <a:cs typeface="Phetsarath OT" panose="02000500000000000000" pitchFamily="2" charset="77"/>
                        </a:rPr>
                        <a:t>ນັກຮຽນຕ້ອງສະໜອງແນວຄວາມຄິດໃນການສ້າງ ແລະ ການຄັດເລືອກສວນໂຮງຮຽນເພື່ອຜະລິດອາຫານໃນສະພາບການຂອງບ້ານເກີດເມືອງນອນຂອງເຂົາເຈົ້າ.</a:t>
                      </a:r>
                      <a:endParaRPr kumimoji="0" lang="en-US" sz="2400" b="0" i="0" u="none" strike="noStrike" kern="1200" cap="none" normalizeH="0" baseline="0" dirty="0">
                        <a:ln>
                          <a:noFill/>
                        </a:ln>
                        <a:solidFill>
                          <a:schemeClr val="tx1"/>
                        </a:solidFill>
                        <a:effectLst/>
                        <a:latin typeface="Phetsarath OT" panose="02000500000000000000" pitchFamily="2" charset="77"/>
                        <a:ea typeface="MS PGothic" panose="020B0600070205080204" pitchFamily="34" charset="-128"/>
                        <a:cs typeface="Phetsarath OT" panose="02000500000000000000" pitchFamily="2" charset="77"/>
                      </a:endParaRPr>
                    </a:p>
                  </a:txBody>
                  <a:tcPr marT="45733" marB="45733"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3122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1E001-24A5-D16F-ED69-7BAF5C293A68}"/>
              </a:ext>
            </a:extLst>
          </p:cNvPr>
          <p:cNvSpPr>
            <a:spLocks noGrp="1"/>
          </p:cNvSpPr>
          <p:nvPr>
            <p:ph type="title"/>
          </p:nvPr>
        </p:nvSpPr>
        <p:spPr/>
        <p:txBody>
          <a:bodyPr/>
          <a:lstStyle/>
          <a:p>
            <a:r>
              <a:rPr lang="en-US" dirty="0"/>
              <a:t>Reference</a:t>
            </a:r>
          </a:p>
        </p:txBody>
      </p:sp>
      <p:sp>
        <p:nvSpPr>
          <p:cNvPr id="4" name="Slide Number Placeholder 3">
            <a:extLst>
              <a:ext uri="{FF2B5EF4-FFF2-40B4-BE49-F238E27FC236}">
                <a16:creationId xmlns:a16="http://schemas.microsoft.com/office/drawing/2014/main" id="{5C7843B9-CE1E-C32C-49BC-D99DEDF871A6}"/>
              </a:ext>
            </a:extLst>
          </p:cNvPr>
          <p:cNvSpPr>
            <a:spLocks noGrp="1"/>
          </p:cNvSpPr>
          <p:nvPr>
            <p:ph type="sldNum" sz="quarter" idx="12"/>
          </p:nvPr>
        </p:nvSpPr>
        <p:spPr/>
        <p:txBody>
          <a:bodyPr/>
          <a:lstStyle/>
          <a:p>
            <a:fld id="{BB7217B5-ED1B-4422-BB90-71357A4EBF56}" type="slidenum">
              <a:rPr lang="en-US" smtClean="0"/>
              <a:pPr/>
              <a:t>31</a:t>
            </a:fld>
            <a:endParaRPr lang="en-US"/>
          </a:p>
        </p:txBody>
      </p:sp>
      <p:sp>
        <p:nvSpPr>
          <p:cNvPr id="5" name="TextBox 1">
            <a:extLst>
              <a:ext uri="{FF2B5EF4-FFF2-40B4-BE49-F238E27FC236}">
                <a16:creationId xmlns:a16="http://schemas.microsoft.com/office/drawing/2014/main" id="{AC183BF7-3EDE-A836-B20C-068D772E0B19}"/>
              </a:ext>
            </a:extLst>
          </p:cNvPr>
          <p:cNvSpPr txBox="1">
            <a:spLocks noChangeArrowheads="1"/>
          </p:cNvSpPr>
          <p:nvPr/>
        </p:nvSpPr>
        <p:spPr bwMode="auto">
          <a:xfrm>
            <a:off x="1240366" y="1727369"/>
            <a:ext cx="9440334"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r>
              <a:rPr lang="nl-NL" sz="1400" dirty="0" err="1"/>
              <a:t>Mahaman</a:t>
            </a:r>
            <a:r>
              <a:rPr lang="nl-NL" sz="1400" dirty="0"/>
              <a:t> </a:t>
            </a:r>
            <a:r>
              <a:rPr lang="nl-NL" sz="1400" dirty="0" err="1"/>
              <a:t>Dioula</a:t>
            </a:r>
            <a:r>
              <a:rPr lang="nl-NL" sz="1400" dirty="0"/>
              <a:t>, B., </a:t>
            </a:r>
            <a:r>
              <a:rPr lang="nl-NL" sz="1400" dirty="0" err="1"/>
              <a:t>Deret</a:t>
            </a:r>
            <a:r>
              <a:rPr lang="nl-NL" sz="1400" dirty="0"/>
              <a:t>, H., Morel, J., du </a:t>
            </a:r>
            <a:r>
              <a:rPr lang="nl-NL" sz="1400" dirty="0" err="1"/>
              <a:t>Vachat</a:t>
            </a:r>
            <a:r>
              <a:rPr lang="nl-NL" sz="1400" dirty="0"/>
              <a:t>, E., &amp; </a:t>
            </a:r>
            <a:r>
              <a:rPr lang="nl-NL" sz="1400" dirty="0" err="1"/>
              <a:t>Kiaya</a:t>
            </a:r>
            <a:r>
              <a:rPr lang="nl-NL" sz="1400" dirty="0"/>
              <a:t>, V. (2013). </a:t>
            </a:r>
            <a:r>
              <a:rPr lang="en-US" sz="1400" i="1" dirty="0"/>
              <a:t>Enhancing the role of smallholder farmers in achieving sustainable food and nutrition security</a:t>
            </a:r>
            <a:r>
              <a:rPr lang="en-US" sz="1400" dirty="0"/>
              <a:t>. </a:t>
            </a:r>
            <a:r>
              <a:rPr lang="en-US" sz="1400" dirty="0" err="1"/>
              <a:t>www.fao.org</a:t>
            </a:r>
            <a:r>
              <a:rPr lang="en-US" sz="1400" dirty="0"/>
              <a:t>/publications</a:t>
            </a:r>
          </a:p>
          <a:p>
            <a:r>
              <a:rPr lang="en-US" sz="1400" dirty="0"/>
              <a:t>Mary, S., Saravia-</a:t>
            </a:r>
            <a:r>
              <a:rPr lang="en-US" sz="1400" dirty="0" err="1"/>
              <a:t>Matus</a:t>
            </a:r>
            <a:r>
              <a:rPr lang="en-US" sz="1400" dirty="0"/>
              <a:t>, S., &amp; Gomez y Paloma, S. (2018). Does nutrition-sensitive aid reduce the prevalence of undernourishment? </a:t>
            </a:r>
            <a:r>
              <a:rPr lang="en-US" sz="1400" i="1" dirty="0"/>
              <a:t>Food Policy</a:t>
            </a:r>
            <a:r>
              <a:rPr lang="en-US" sz="1400" dirty="0"/>
              <a:t>, </a:t>
            </a:r>
            <a:r>
              <a:rPr lang="en-US" sz="1400" i="1" dirty="0"/>
              <a:t>74</a:t>
            </a:r>
            <a:r>
              <a:rPr lang="en-US" sz="1400" dirty="0"/>
              <a:t>, 100–116. https://</a:t>
            </a:r>
            <a:r>
              <a:rPr lang="en-US" sz="1400" dirty="0" err="1"/>
              <a:t>doi.org</a:t>
            </a:r>
            <a:r>
              <a:rPr lang="en-US" sz="1400" dirty="0"/>
              <a:t>/10.1016/j.foodpol.2017.11.008</a:t>
            </a:r>
          </a:p>
          <a:p>
            <a:r>
              <a:rPr lang="en-US" sz="1400" dirty="0"/>
              <a:t>Nguyen, D. D., Di Prima, S., </a:t>
            </a:r>
            <a:r>
              <a:rPr lang="en-US" sz="1400" dirty="0" err="1"/>
              <a:t>Huijzendveld</a:t>
            </a:r>
            <a:r>
              <a:rPr lang="en-US" sz="1400" dirty="0"/>
              <a:t>, R., Wright, E. P., </a:t>
            </a:r>
            <a:r>
              <a:rPr lang="en-US" sz="1400" dirty="0" err="1"/>
              <a:t>Essink</a:t>
            </a:r>
            <a:r>
              <a:rPr lang="en-US" sz="1400" dirty="0"/>
              <a:t>, D., &amp; </a:t>
            </a:r>
            <a:r>
              <a:rPr lang="en-US" sz="1400" dirty="0" err="1"/>
              <a:t>Broerse</a:t>
            </a:r>
            <a:r>
              <a:rPr lang="en-US" sz="1400" dirty="0"/>
              <a:t>, J. E. W. (2022). Qualitative evidence for improved caring, feeding and food production practices after nutrition-sensitive agriculture interventions in rural Vietnam. </a:t>
            </a:r>
            <a:r>
              <a:rPr lang="en-US" sz="1400" i="1" dirty="0"/>
              <a:t>Agriculture &amp; Food Security</a:t>
            </a:r>
            <a:r>
              <a:rPr lang="en-US" sz="1400" dirty="0"/>
              <a:t>, </a:t>
            </a:r>
            <a:r>
              <a:rPr lang="en-US" sz="1400" i="1" dirty="0"/>
              <a:t>11</a:t>
            </a:r>
            <a:r>
              <a:rPr lang="en-US" sz="1400" dirty="0"/>
              <a:t>(1), 29. https://</a:t>
            </a:r>
            <a:r>
              <a:rPr lang="en-US" sz="1400" dirty="0" err="1"/>
              <a:t>doi.org</a:t>
            </a:r>
            <a:r>
              <a:rPr lang="en-US" sz="1400" dirty="0"/>
              <a:t>/10.1186/s40066-021-00350-5</a:t>
            </a:r>
          </a:p>
          <a:p>
            <a:r>
              <a:rPr lang="en-US" sz="1400" dirty="0"/>
              <a:t>Nolan, G., </a:t>
            </a:r>
            <a:r>
              <a:rPr lang="en-US" sz="1400" dirty="0" err="1"/>
              <a:t>Mcfarland</a:t>
            </a:r>
            <a:r>
              <a:rPr lang="en-US" sz="1400" dirty="0"/>
              <a:t>, A., </a:t>
            </a:r>
            <a:r>
              <a:rPr lang="en-US" sz="1400" dirty="0" err="1"/>
              <a:t>Zajicek</a:t>
            </a:r>
            <a:r>
              <a:rPr lang="en-US" sz="1400" dirty="0"/>
              <a:t>, J., &amp; </a:t>
            </a:r>
            <a:r>
              <a:rPr lang="en-US" sz="1400" dirty="0" err="1"/>
              <a:t>Waliczek</a:t>
            </a:r>
            <a:r>
              <a:rPr lang="en-US" sz="1400" dirty="0"/>
              <a:t>, T. (2012). The Effects of Nutrition Education and Gardening on Attitudes, Preferences, and Knowledge of Minority Second to Fifth Graders in the Rio Grande Valley Toward Fruit and Vegetables. </a:t>
            </a:r>
            <a:r>
              <a:rPr lang="en-US" sz="1400" i="1" dirty="0" err="1"/>
              <a:t>HortTechnology</a:t>
            </a:r>
            <a:r>
              <a:rPr lang="en-US" sz="1400" dirty="0"/>
              <a:t>, </a:t>
            </a:r>
            <a:r>
              <a:rPr lang="en-US" sz="1400" i="1" dirty="0"/>
              <a:t>22</a:t>
            </a:r>
            <a:r>
              <a:rPr lang="en-US" sz="1400" dirty="0"/>
              <a:t>, 299–304. https://</a:t>
            </a:r>
            <a:r>
              <a:rPr lang="en-US" sz="1400" dirty="0" err="1"/>
              <a:t>doi.org</a:t>
            </a:r>
            <a:r>
              <a:rPr lang="en-US" sz="1400" dirty="0"/>
              <a:t>/10.21273/HORTTECH.22.3.299</a:t>
            </a:r>
          </a:p>
          <a:p>
            <a:r>
              <a:rPr lang="en-US" sz="1400" dirty="0"/>
              <a:t>NWO. (2019). </a:t>
            </a:r>
            <a:r>
              <a:rPr lang="en-US" sz="1400" i="1" dirty="0"/>
              <a:t>Scaling-up nutrition-sensitive agricultural initiatives in poor mountainous areas in Vietnam and Lao PDR</a:t>
            </a:r>
            <a:r>
              <a:rPr lang="en-US" sz="1400" dirty="0"/>
              <a:t>.</a:t>
            </a:r>
          </a:p>
          <a:p>
            <a:pPr marL="0" lvl="0" indent="0" eaLnBrk="1" latinLnBrk="1" hangingPunct="1"/>
            <a:endParaRPr lang="en-US" altLang="en-US" sz="1000" dirty="0"/>
          </a:p>
        </p:txBody>
      </p:sp>
    </p:spTree>
    <p:extLst>
      <p:ext uri="{BB962C8B-B14F-4D97-AF65-F5344CB8AC3E}">
        <p14:creationId xmlns:p14="http://schemas.microsoft.com/office/powerpoint/2010/main" val="2878912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93808-2608-4F6E-1224-4111E0C99CD2}"/>
              </a:ext>
            </a:extLst>
          </p:cNvPr>
          <p:cNvSpPr>
            <a:spLocks noGrp="1"/>
          </p:cNvSpPr>
          <p:nvPr>
            <p:ph type="title"/>
          </p:nvPr>
        </p:nvSpPr>
        <p:spPr>
          <a:xfrm>
            <a:off x="637032" y="390969"/>
            <a:ext cx="10515600" cy="688975"/>
          </a:xfrm>
        </p:spPr>
        <p:txBody>
          <a:bodyPr>
            <a:normAutofit fontScale="90000"/>
          </a:bodyPr>
          <a:lstStyle/>
          <a:p>
            <a:r>
              <a:rPr lang="lo-LA" dirty="0">
                <a:latin typeface="Phetsarath OT" panose="02000500000000000000" pitchFamily="2" charset="77"/>
                <a:cs typeface="Phetsarath OT" panose="02000500000000000000" pitchFamily="2" charset="77"/>
              </a:rPr>
              <a:t>ບົດຮຽນຕໍ່ໄປ</a:t>
            </a:r>
            <a:endParaRPr lang="en-US" dirty="0">
              <a:latin typeface="Phetsarath OT" panose="02000500000000000000" pitchFamily="2" charset="77"/>
              <a:cs typeface="Phetsarath OT" panose="02000500000000000000" pitchFamily="2" charset="77"/>
            </a:endParaRPr>
          </a:p>
        </p:txBody>
      </p:sp>
      <p:sp>
        <p:nvSpPr>
          <p:cNvPr id="4" name="Slide Number Placeholder 3">
            <a:extLst>
              <a:ext uri="{FF2B5EF4-FFF2-40B4-BE49-F238E27FC236}">
                <a16:creationId xmlns:a16="http://schemas.microsoft.com/office/drawing/2014/main" id="{D036890E-50B2-C302-3EA7-FE2AC527349A}"/>
              </a:ext>
            </a:extLst>
          </p:cNvPr>
          <p:cNvSpPr>
            <a:spLocks noGrp="1"/>
          </p:cNvSpPr>
          <p:nvPr>
            <p:ph type="sldNum" sz="quarter" idx="12"/>
          </p:nvPr>
        </p:nvSpPr>
        <p:spPr/>
        <p:txBody>
          <a:bodyPr/>
          <a:lstStyle/>
          <a:p>
            <a:fld id="{BB7217B5-ED1B-4422-BB90-71357A4EBF56}" type="slidenum">
              <a:rPr lang="en-US" smtClean="0"/>
              <a:pPr/>
              <a:t>32</a:t>
            </a:fld>
            <a:endParaRPr lang="en-US"/>
          </a:p>
        </p:txBody>
      </p:sp>
      <p:graphicFrame>
        <p:nvGraphicFramePr>
          <p:cNvPr id="5" name="Group 4">
            <a:extLst>
              <a:ext uri="{FF2B5EF4-FFF2-40B4-BE49-F238E27FC236}">
                <a16:creationId xmlns:a16="http://schemas.microsoft.com/office/drawing/2014/main" id="{E12CDAA9-F648-99B8-595E-367AC0735E1B}"/>
              </a:ext>
            </a:extLst>
          </p:cNvPr>
          <p:cNvGraphicFramePr>
            <a:graphicFrameLocks noGrp="1"/>
          </p:cNvGraphicFramePr>
          <p:nvPr>
            <p:extLst>
              <p:ext uri="{D42A27DB-BD31-4B8C-83A1-F6EECF244321}">
                <p14:modId xmlns:p14="http://schemas.microsoft.com/office/powerpoint/2010/main" val="1761688989"/>
              </p:ext>
            </p:extLst>
          </p:nvPr>
        </p:nvGraphicFramePr>
        <p:xfrm>
          <a:off x="838200" y="1778254"/>
          <a:ext cx="9592028" cy="3064669"/>
        </p:xfrm>
        <a:graphic>
          <a:graphicData uri="http://schemas.openxmlformats.org/drawingml/2006/table">
            <a:tbl>
              <a:tblPr/>
              <a:tblGrid>
                <a:gridCol w="1435505">
                  <a:extLst>
                    <a:ext uri="{9D8B030D-6E8A-4147-A177-3AD203B41FA5}">
                      <a16:colId xmlns:a16="http://schemas.microsoft.com/office/drawing/2014/main" val="20000"/>
                    </a:ext>
                  </a:extLst>
                </a:gridCol>
                <a:gridCol w="8156523">
                  <a:extLst>
                    <a:ext uri="{9D8B030D-6E8A-4147-A177-3AD203B41FA5}">
                      <a16:colId xmlns:a16="http://schemas.microsoft.com/office/drawing/2014/main" val="20001"/>
                    </a:ext>
                  </a:extLst>
                </a:gridCol>
              </a:tblGrid>
              <a:tr h="3064669">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lo-LA" sz="2400" dirty="0">
                          <a:latin typeface="Phetsarath OT" panose="02000500000000000000" pitchFamily="2" charset="77"/>
                          <a:cs typeface="Phetsarath OT" panose="02000500000000000000" pitchFamily="2" charset="77"/>
                        </a:rPr>
                        <a:t>ຫົວຂໍ້ ບົດຮຽນຕໍ່ໄປ</a:t>
                      </a:r>
                      <a:endParaRPr kumimoji="0" lang="en-US" altLang="ko-KR" sz="2400" b="0" i="0" u="none" strike="noStrike" cap="none" normalizeH="0" baseline="0" dirty="0">
                        <a:ln>
                          <a:noFill/>
                        </a:ln>
                        <a:solidFill>
                          <a:schemeClr val="tx1"/>
                        </a:solidFill>
                        <a:effectLst/>
                        <a:latin typeface="Phetsarath OT" panose="02000500000000000000" pitchFamily="2" charset="77"/>
                        <a:ea typeface="Gulim" pitchFamily="34" charset="-127"/>
                        <a:cs typeface="Phetsarath OT" panose="02000500000000000000" pitchFamily="2" charset="77"/>
                      </a:endParaRPr>
                    </a:p>
                  </a:txBody>
                  <a:tcPr anchor="ctr" horzOverflow="overflow">
                    <a:lnL w="254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EEECE1"/>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r>
                        <a:rPr kumimoji="0" lang="lo-LA" altLang="ko-KR" sz="2400" b="1" i="0" u="none" strike="noStrike" cap="none" normalizeH="0" baseline="0" dirty="0">
                          <a:ln>
                            <a:noFill/>
                          </a:ln>
                          <a:solidFill>
                            <a:schemeClr val="tx1"/>
                          </a:solidFill>
                          <a:effectLst/>
                          <a:latin typeface="Phetsarath OT" panose="02000500000000000000" pitchFamily="2" charset="77"/>
                          <a:ea typeface="Gulim" pitchFamily="34" charset="-127"/>
                          <a:cs typeface="Phetsarath OT" panose="02000500000000000000" pitchFamily="2" charset="77"/>
                        </a:rPr>
                        <a:t>ບົດຮຽນຕໍ່ໄປ ບົດຮຽນທີ 2: ອາຫານທີ່ມີທາດບຳລຸງ ແລະ ຄວາມສຳຄັນຂອງອາຫານທີ່ມີປະໂຫຍດຕໍ່ສຸຂະພາບ:</a:t>
                      </a:r>
                    </a:p>
                    <a:p>
                      <a:pPr marL="342900" indent="-342900">
                        <a:buFont typeface="Arial" panose="020B0604020202020204" pitchFamily="34" charset="0"/>
                        <a:buChar char="•"/>
                      </a:pPr>
                      <a:r>
                        <a:rPr kumimoji="0" lang="lo-LA" altLang="ko-KR" sz="2400" b="0" i="0" u="none" strike="noStrike" cap="none" normalizeH="0" baseline="0" dirty="0">
                          <a:ln>
                            <a:noFill/>
                          </a:ln>
                          <a:solidFill>
                            <a:schemeClr val="tx1"/>
                          </a:solidFill>
                          <a:effectLst/>
                          <a:latin typeface="Phetsarath OT" panose="02000500000000000000" pitchFamily="2" charset="77"/>
                          <a:ea typeface="Gulim" pitchFamily="34" charset="-127"/>
                          <a:cs typeface="Phetsarath OT" panose="02000500000000000000" pitchFamily="2" charset="77"/>
                        </a:rPr>
                        <a:t>ຄຳນິຍາມຂອງອາຫານ</a:t>
                      </a:r>
                    </a:p>
                    <a:p>
                      <a:pPr marL="342900" indent="-342900">
                        <a:buFont typeface="Arial" panose="020B0604020202020204" pitchFamily="34" charset="0"/>
                        <a:buChar char="•"/>
                      </a:pPr>
                      <a:r>
                        <a:rPr kumimoji="0" lang="lo-LA" altLang="ko-KR" sz="2400" b="0" i="0" u="none" strike="noStrike" cap="none" normalizeH="0" baseline="0" dirty="0">
                          <a:ln>
                            <a:noFill/>
                          </a:ln>
                          <a:solidFill>
                            <a:schemeClr val="tx1"/>
                          </a:solidFill>
                          <a:effectLst/>
                          <a:latin typeface="Phetsarath OT" panose="02000500000000000000" pitchFamily="2" charset="77"/>
                          <a:ea typeface="Gulim" pitchFamily="34" charset="-127"/>
                          <a:cs typeface="Phetsarath OT" panose="02000500000000000000" pitchFamily="2" charset="77"/>
                        </a:rPr>
                        <a:t>ຄວາມສຳຄັນຂອງຈຸລະສານອາຫານ ແລະ ທາດອາຫານ</a:t>
                      </a:r>
                    </a:p>
                    <a:p>
                      <a:pPr marL="342900" indent="-342900">
                        <a:buFont typeface="Arial" panose="020B0604020202020204" pitchFamily="34" charset="0"/>
                        <a:buChar char="•"/>
                      </a:pPr>
                      <a:r>
                        <a:rPr kumimoji="0" lang="lo-LA" altLang="ko-KR" sz="2400" b="0" i="0" u="none" strike="noStrike" cap="none" normalizeH="0" baseline="0" dirty="0">
                          <a:ln>
                            <a:noFill/>
                          </a:ln>
                          <a:solidFill>
                            <a:schemeClr val="tx1"/>
                          </a:solidFill>
                          <a:effectLst/>
                          <a:latin typeface="Phetsarath OT" panose="02000500000000000000" pitchFamily="2" charset="77"/>
                          <a:ea typeface="Gulim" pitchFamily="34" charset="-127"/>
                          <a:cs typeface="Phetsarath OT" panose="02000500000000000000" pitchFamily="2" charset="77"/>
                        </a:rPr>
                        <a:t>ຄວາມຕ້ອງການອາຫານ ແລະ ໂພຊະນາການໃນຊີວິດປະຈຳວັນ</a:t>
                      </a:r>
                      <a:endParaRPr lang="en-US" sz="2400" b="0" kern="1200" dirty="0">
                        <a:solidFill>
                          <a:schemeClr val="tx1"/>
                        </a:solidFill>
                        <a:effectLst/>
                        <a:latin typeface="Phetsarath OT" panose="02000500000000000000" pitchFamily="2" charset="77"/>
                        <a:ea typeface="MS PGothic" panose="020B0600070205080204" pitchFamily="34" charset="-128"/>
                        <a:cs typeface="Phetsarath OT" panose="02000500000000000000" pitchFamily="2" charset="77"/>
                      </a:endParaRPr>
                    </a:p>
                    <a:p>
                      <a:endParaRPr lang="en-US" sz="2400" b="0" kern="1200" dirty="0">
                        <a:solidFill>
                          <a:schemeClr val="tx1"/>
                        </a:solidFill>
                        <a:effectLst/>
                        <a:latin typeface="Phetsarath OT" panose="02000500000000000000" pitchFamily="2" charset="77"/>
                        <a:ea typeface="MS PGothic" panose="020B0600070205080204" pitchFamily="34" charset="-128"/>
                        <a:cs typeface="Phetsarath OT" panose="02000500000000000000" pitchFamily="2" charset="77"/>
                      </a:endParaRPr>
                    </a:p>
                  </a:txBody>
                  <a:tcPr horzOverflow="overflow">
                    <a:lnL w="127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95068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13F8F-1860-CAE2-2FFB-E9AC9890729A}"/>
              </a:ext>
            </a:extLst>
          </p:cNvPr>
          <p:cNvSpPr>
            <a:spLocks noGrp="1"/>
          </p:cNvSpPr>
          <p:nvPr>
            <p:ph type="title"/>
          </p:nvPr>
        </p:nvSpPr>
        <p:spPr>
          <a:xfrm>
            <a:off x="838200" y="343860"/>
            <a:ext cx="10515600" cy="923348"/>
          </a:xfrm>
          <a:solidFill>
            <a:schemeClr val="accent5">
              <a:lumMod val="20000"/>
              <a:lumOff val="80000"/>
            </a:schemeClr>
          </a:solidFill>
        </p:spPr>
        <p:txBody>
          <a:bodyPr>
            <a:noAutofit/>
          </a:bodyPr>
          <a:lstStyle/>
          <a:p>
            <a:r>
              <a:rPr lang="lo-LA" sz="3600" b="1" dirty="0">
                <a:latin typeface="Phetsarath OT" panose="02000500000000000000" pitchFamily="2" charset="77"/>
                <a:cs typeface="Phetsarath OT" panose="02000500000000000000" pitchFamily="2" charset="77"/>
              </a:rPr>
              <a:t>ພາບລວມຂອງບົດຮຽນ (ນີ້ແມ່ນໂຄງຮ່າງຂອງບົດຮຽນນີ້)</a:t>
            </a:r>
            <a:endParaRPr lang="en-US" sz="3600" b="1" dirty="0">
              <a:latin typeface="Phetsarath OT" panose="02000500000000000000" pitchFamily="2" charset="77"/>
              <a:cs typeface="Phetsarath OT" panose="02000500000000000000" pitchFamily="2" charset="77"/>
            </a:endParaRPr>
          </a:p>
        </p:txBody>
      </p:sp>
      <p:sp>
        <p:nvSpPr>
          <p:cNvPr id="3" name="Content Placeholder 2">
            <a:extLst>
              <a:ext uri="{FF2B5EF4-FFF2-40B4-BE49-F238E27FC236}">
                <a16:creationId xmlns:a16="http://schemas.microsoft.com/office/drawing/2014/main" id="{265FA85B-B586-7B95-1D60-38418F4972EC}"/>
              </a:ext>
            </a:extLst>
          </p:cNvPr>
          <p:cNvSpPr>
            <a:spLocks noGrp="1"/>
          </p:cNvSpPr>
          <p:nvPr>
            <p:ph idx="1"/>
          </p:nvPr>
        </p:nvSpPr>
        <p:spPr>
          <a:xfrm>
            <a:off x="838200" y="1288474"/>
            <a:ext cx="10515600" cy="633091"/>
          </a:xfrm>
        </p:spPr>
        <p:txBody>
          <a:bodyPr/>
          <a:lstStyle/>
          <a:p>
            <a:pPr marL="0" indent="0">
              <a:buNone/>
            </a:pPr>
            <a:r>
              <a:rPr lang="lo-LA" b="1" dirty="0">
                <a:latin typeface="Phetsarath OT" panose="02000500000000000000" pitchFamily="2" charset="77"/>
                <a:cs typeface="Phetsarath OT" panose="02000500000000000000" pitchFamily="2" charset="77"/>
              </a:rPr>
              <a:t>ໃນບົດຮຽນນີ້, ຜູ້ຮຽນຈະໄດ້ຮຽນຮູ້ກ່ຽວກັບ:</a:t>
            </a:r>
            <a:endParaRPr lang="en-US" b="1" dirty="0">
              <a:latin typeface="Phetsarath OT" panose="02000500000000000000" pitchFamily="2" charset="77"/>
              <a:cs typeface="Phetsarath OT" panose="02000500000000000000" pitchFamily="2" charset="77"/>
            </a:endParaRPr>
          </a:p>
        </p:txBody>
      </p:sp>
      <p:sp>
        <p:nvSpPr>
          <p:cNvPr id="4" name="Slide Number Placeholder 3">
            <a:extLst>
              <a:ext uri="{FF2B5EF4-FFF2-40B4-BE49-F238E27FC236}">
                <a16:creationId xmlns:a16="http://schemas.microsoft.com/office/drawing/2014/main" id="{9CCEDF13-BC08-3E4F-426B-E20DC5B84A2F}"/>
              </a:ext>
            </a:extLst>
          </p:cNvPr>
          <p:cNvSpPr>
            <a:spLocks noGrp="1"/>
          </p:cNvSpPr>
          <p:nvPr>
            <p:ph type="sldNum" sz="quarter" idx="12"/>
          </p:nvPr>
        </p:nvSpPr>
        <p:spPr/>
        <p:txBody>
          <a:bodyPr/>
          <a:lstStyle/>
          <a:p>
            <a:fld id="{BB7217B5-ED1B-4422-BB90-71357A4EBF56}" type="slidenum">
              <a:rPr lang="en-US" smtClean="0"/>
              <a:pPr/>
              <a:t>4</a:t>
            </a:fld>
            <a:endParaRPr lang="en-US"/>
          </a:p>
        </p:txBody>
      </p:sp>
      <p:sp>
        <p:nvSpPr>
          <p:cNvPr id="5" name="Content Placeholder 2">
            <a:extLst>
              <a:ext uri="{FF2B5EF4-FFF2-40B4-BE49-F238E27FC236}">
                <a16:creationId xmlns:a16="http://schemas.microsoft.com/office/drawing/2014/main" id="{76B5650F-20FF-8476-5A3C-CC6306F06646}"/>
              </a:ext>
            </a:extLst>
          </p:cNvPr>
          <p:cNvSpPr txBox="1">
            <a:spLocks/>
          </p:cNvSpPr>
          <p:nvPr/>
        </p:nvSpPr>
        <p:spPr>
          <a:xfrm>
            <a:off x="838200" y="2405271"/>
            <a:ext cx="10515600" cy="2531165"/>
          </a:xfrm>
          <a:prstGeom prst="rect">
            <a:avLst/>
          </a:prstGeom>
          <a:solidFill>
            <a:schemeClr val="accent5">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50000"/>
              </a:lnSpc>
              <a:buFont typeface="+mj-lt"/>
              <a:buAutoNum type="arabicPeriod"/>
            </a:pPr>
            <a:r>
              <a:rPr lang="lo-LA" sz="2600" dirty="0">
                <a:effectLst/>
                <a:latin typeface="Phetsarath OT" panose="02000500000000000000" pitchFamily="2" charset="77"/>
                <a:ea typeface="Times New Roman" panose="02020603050405020304" pitchFamily="18" charset="0"/>
                <a:cs typeface="Phetsarath OT" panose="02000500000000000000" pitchFamily="2" charset="77"/>
              </a:rPr>
              <a:t>ຄວາມສຳຄັນຂອງໂພຊະນາການ ແລະ ການຂາດສານອາຫານໃນ ສປປ ລາວ</a:t>
            </a:r>
          </a:p>
          <a:p>
            <a:pPr marL="342900" lvl="0" indent="-342900">
              <a:lnSpc>
                <a:spcPct val="150000"/>
              </a:lnSpc>
              <a:buFont typeface="+mj-lt"/>
              <a:buAutoNum type="arabicPeriod"/>
            </a:pPr>
            <a:r>
              <a:rPr lang="lo-LA" sz="2600" dirty="0">
                <a:effectLst/>
                <a:latin typeface="Phetsarath OT" panose="02000500000000000000" pitchFamily="2" charset="77"/>
                <a:ea typeface="Times New Roman" panose="02020603050405020304" pitchFamily="18" charset="0"/>
                <a:cs typeface="Phetsarath OT" panose="02000500000000000000" pitchFamily="2" charset="77"/>
              </a:rPr>
              <a:t>ການນຳສະເໜີກະສິກຳເພື່ອໂພຊະນາການ</a:t>
            </a:r>
            <a:endParaRPr lang="lo-LA" sz="2600" dirty="0">
              <a:latin typeface="Phetsarath OT" panose="02000500000000000000" pitchFamily="2" charset="77"/>
              <a:cs typeface="Phetsarath OT" panose="02000500000000000000" pitchFamily="2" charset="77"/>
            </a:endParaRPr>
          </a:p>
        </p:txBody>
      </p:sp>
    </p:spTree>
    <p:extLst>
      <p:ext uri="{BB962C8B-B14F-4D97-AF65-F5344CB8AC3E}">
        <p14:creationId xmlns:p14="http://schemas.microsoft.com/office/powerpoint/2010/main" val="2423066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A4EF2-63E2-56A5-7E7D-131F090FC52B}"/>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Keywords</a:t>
            </a:r>
          </a:p>
        </p:txBody>
      </p:sp>
      <p:sp>
        <p:nvSpPr>
          <p:cNvPr id="3" name="Content Placeholder 2">
            <a:extLst>
              <a:ext uri="{FF2B5EF4-FFF2-40B4-BE49-F238E27FC236}">
                <a16:creationId xmlns:a16="http://schemas.microsoft.com/office/drawing/2014/main" id="{8236F138-5D2D-A7DC-7023-DC92607019BB}"/>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CA412166-1B8C-60CC-2895-6B35DCE5605F}"/>
              </a:ext>
            </a:extLst>
          </p:cNvPr>
          <p:cNvSpPr>
            <a:spLocks noGrp="1"/>
          </p:cNvSpPr>
          <p:nvPr>
            <p:ph type="sldNum" sz="quarter" idx="12"/>
          </p:nvPr>
        </p:nvSpPr>
        <p:spPr/>
        <p:txBody>
          <a:bodyPr/>
          <a:lstStyle/>
          <a:p>
            <a:fld id="{BB7217B5-ED1B-4422-BB90-71357A4EBF56}" type="slidenum">
              <a:rPr lang="en-US" smtClean="0"/>
              <a:pPr/>
              <a:t>5</a:t>
            </a:fld>
            <a:endParaRPr lang="en-US"/>
          </a:p>
        </p:txBody>
      </p:sp>
      <p:graphicFrame>
        <p:nvGraphicFramePr>
          <p:cNvPr id="6" name="Table 5">
            <a:extLst>
              <a:ext uri="{FF2B5EF4-FFF2-40B4-BE49-F238E27FC236}">
                <a16:creationId xmlns:a16="http://schemas.microsoft.com/office/drawing/2014/main" id="{A4694A2C-2DE3-8334-FD42-2EB826B80729}"/>
              </a:ext>
            </a:extLst>
          </p:cNvPr>
          <p:cNvGraphicFramePr>
            <a:graphicFrameLocks noGrp="1"/>
          </p:cNvGraphicFramePr>
          <p:nvPr>
            <p:extLst>
              <p:ext uri="{D42A27DB-BD31-4B8C-83A1-F6EECF244321}">
                <p14:modId xmlns:p14="http://schemas.microsoft.com/office/powerpoint/2010/main" val="772491246"/>
              </p:ext>
            </p:extLst>
          </p:nvPr>
        </p:nvGraphicFramePr>
        <p:xfrm>
          <a:off x="838200" y="1489075"/>
          <a:ext cx="9802562" cy="4170801"/>
        </p:xfrm>
        <a:graphic>
          <a:graphicData uri="http://schemas.openxmlformats.org/drawingml/2006/table">
            <a:tbl>
              <a:tblPr/>
              <a:tblGrid>
                <a:gridCol w="1915886">
                  <a:extLst>
                    <a:ext uri="{9D8B030D-6E8A-4147-A177-3AD203B41FA5}">
                      <a16:colId xmlns:a16="http://schemas.microsoft.com/office/drawing/2014/main" val="20000"/>
                    </a:ext>
                  </a:extLst>
                </a:gridCol>
                <a:gridCol w="7886676">
                  <a:extLst>
                    <a:ext uri="{9D8B030D-6E8A-4147-A177-3AD203B41FA5}">
                      <a16:colId xmlns:a16="http://schemas.microsoft.com/office/drawing/2014/main" val="20001"/>
                    </a:ext>
                  </a:extLst>
                </a:gridCol>
              </a:tblGrid>
              <a:tr h="459959">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1" hangingPunct="1">
                        <a:lnSpc>
                          <a:spcPct val="15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Saysettha OT" panose="020B0504020207020204" pitchFamily="34" charset="-34"/>
                          <a:ea typeface="MS PGothic" panose="020B0600070205080204" pitchFamily="34" charset="-128"/>
                          <a:cs typeface="Saysettha OT" panose="020B0504020207020204" pitchFamily="34" charset="-34"/>
                        </a:rPr>
                        <a:t>Keywords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1" hangingPunct="1">
                        <a:lnSpc>
                          <a:spcPct val="15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Saysettha OT" panose="020B0504020207020204" pitchFamily="34" charset="-34"/>
                          <a:ea typeface="MS PGothic" panose="020B0600070205080204" pitchFamily="34" charset="-128"/>
                          <a:cs typeface="Saysettha OT" panose="020B0504020207020204" pitchFamily="34" charset="-34"/>
                        </a:rPr>
                        <a:t>Definition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956212">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1" hangingPunct="1">
                        <a:lnSpc>
                          <a:spcPct val="150000"/>
                        </a:lnSpc>
                        <a:spcBef>
                          <a:spcPct val="0"/>
                        </a:spcBef>
                        <a:spcAft>
                          <a:spcPct val="0"/>
                        </a:spcAft>
                        <a:buClrTx/>
                        <a:buSzTx/>
                        <a:buFontTx/>
                        <a:buNone/>
                        <a:tabLst/>
                      </a:pPr>
                      <a:r>
                        <a:rPr kumimoji="0" lang="lo-LA" sz="1400" b="1" i="0" u="none" strike="noStrike" cap="none" normalizeH="0" baseline="0" dirty="0">
                          <a:ln>
                            <a:noFill/>
                          </a:ln>
                          <a:solidFill>
                            <a:srgbClr val="000000"/>
                          </a:solidFill>
                          <a:effectLst/>
                          <a:latin typeface="Saysettha OT" panose="020B0504020207020204" pitchFamily="34" charset="-34"/>
                          <a:ea typeface="MS PGothic" panose="020B0600070205080204" pitchFamily="34" charset="-128"/>
                          <a:cs typeface="Saysettha OT" panose="020B0504020207020204" pitchFamily="34" charset="-34"/>
                        </a:rPr>
                        <a:t>ໂພຊະນາການ</a:t>
                      </a:r>
                      <a:endParaRPr kumimoji="0" lang="en-US" sz="1400" b="1" i="0" u="none" strike="noStrike" cap="none" normalizeH="0" baseline="0" dirty="0">
                        <a:ln>
                          <a:noFill/>
                        </a:ln>
                        <a:solidFill>
                          <a:srgbClr val="000000"/>
                        </a:solidFill>
                        <a:effectLst/>
                        <a:latin typeface="Saysettha OT" panose="020B0504020207020204" pitchFamily="34" charset="-34"/>
                        <a:ea typeface="MS PGothic" panose="020B0600070205080204" pitchFamily="34" charset="-128"/>
                        <a:cs typeface="Saysettha OT" panose="020B0504020207020204"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1" hangingPunct="1">
                        <a:lnSpc>
                          <a:spcPct val="150000"/>
                        </a:lnSpc>
                        <a:spcBef>
                          <a:spcPct val="0"/>
                        </a:spcBef>
                        <a:spcAft>
                          <a:spcPct val="0"/>
                        </a:spcAft>
                        <a:buClrTx/>
                        <a:buSzTx/>
                        <a:buFontTx/>
                        <a:buNone/>
                        <a:tabLst/>
                      </a:pPr>
                      <a:r>
                        <a:rPr lang="lo-LA" sz="1400" dirty="0">
                          <a:latin typeface="Saysettha OT" panose="020B0504020207020204" pitchFamily="34" charset="-34"/>
                          <a:cs typeface="Saysettha OT" panose="020B0504020207020204" pitchFamily="34" charset="-34"/>
                        </a:rPr>
                        <a:t>ການສຶກສາຂອງສານອາຫານໃນອາຫານ, ວິທີທີ່ຮ່າງກາຍໃຊ້ພວກມັນ, ແລະຄວາມສໍາພັນລະຫວ່າງອາຫານ, ສຸຂະພາບ, ແລະພະຍາດ</a:t>
                      </a:r>
                      <a:endParaRPr kumimoji="0" lang="en-US" sz="1400" b="0" i="0" u="none" strike="noStrike" kern="1200" cap="none" normalizeH="0" baseline="0" dirty="0">
                        <a:ln>
                          <a:noFill/>
                        </a:ln>
                        <a:solidFill>
                          <a:srgbClr val="000000"/>
                        </a:solidFill>
                        <a:effectLst/>
                        <a:latin typeface="Saysettha OT" panose="020B0504020207020204" pitchFamily="34" charset="-34"/>
                        <a:ea typeface="MS PGothic" panose="020B0600070205080204" pitchFamily="34" charset="-128"/>
                        <a:cs typeface="Saysettha OT" panose="020B0504020207020204"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905855">
                <a:tc>
                  <a:txBody>
                    <a:bodyPr/>
                    <a:lstStyle/>
                    <a:p>
                      <a:pPr marL="0" marR="0" lvl="0" indent="0" algn="l" defTabSz="914400" rtl="0" eaLnBrk="1" fontAlgn="base" latinLnBrk="1" hangingPunct="1">
                        <a:lnSpc>
                          <a:spcPct val="150000"/>
                        </a:lnSpc>
                        <a:spcBef>
                          <a:spcPct val="0"/>
                        </a:spcBef>
                        <a:spcAft>
                          <a:spcPct val="0"/>
                        </a:spcAft>
                        <a:buClrTx/>
                        <a:buSzTx/>
                        <a:buFontTx/>
                        <a:buNone/>
                        <a:tabLst/>
                      </a:pPr>
                      <a:r>
                        <a:rPr kumimoji="0" lang="lo-LA" sz="1400" b="1" i="0" u="none" strike="noStrike" cap="none" normalizeH="0" baseline="0" dirty="0">
                          <a:ln>
                            <a:noFill/>
                          </a:ln>
                          <a:solidFill>
                            <a:srgbClr val="000000"/>
                          </a:solidFill>
                          <a:effectLst/>
                          <a:latin typeface="Saysettha OT" panose="020B0504020207020204" pitchFamily="34" charset="-34"/>
                          <a:ea typeface="MS PGothic" panose="020B0600070205080204" pitchFamily="34" charset="-128"/>
                          <a:cs typeface="Saysettha OT" panose="020B0504020207020204" pitchFamily="34" charset="-34"/>
                        </a:rPr>
                        <a:t>ການຂາດໂພຊະນາການ</a:t>
                      </a:r>
                      <a:endParaRPr kumimoji="0" lang="en-US" sz="1400" b="1" i="0" u="none" strike="noStrike" cap="none" normalizeH="0" baseline="0" dirty="0">
                        <a:ln>
                          <a:noFill/>
                        </a:ln>
                        <a:solidFill>
                          <a:srgbClr val="000000"/>
                        </a:solidFill>
                        <a:effectLst/>
                        <a:latin typeface="Saysettha OT" panose="020B0504020207020204" pitchFamily="34" charset="-34"/>
                        <a:ea typeface="MS PGothic" panose="020B0600070205080204" pitchFamily="34" charset="-128"/>
                        <a:cs typeface="Saysettha OT" panose="020B0504020207020204"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nSpc>
                          <a:spcPct val="150000"/>
                        </a:lnSpc>
                      </a:pPr>
                      <a:r>
                        <a:rPr lang="lo-LA" sz="1400" dirty="0">
                          <a:latin typeface="Saysettha OT" panose="020B0504020207020204" pitchFamily="34" charset="-34"/>
                          <a:cs typeface="Saysettha OT" panose="020B0504020207020204" pitchFamily="34" charset="-34"/>
                        </a:rPr>
                        <a:t>ການຂາດໂພຊະນາການໝາຍເຖິງສະພາບທີ່ບໍ່ສົມດຸນທາງອາຫານ, ເຊິ່ງສາມາດເກີດຂຶ້ນໄດ້ເມື່ອຮ່າງກາຍບໍ່ໄດ້ຮັບສານອາຫານພຽງພໍ ຫຼື ໄດ້ຮັບສານອາຫານທີ່ຈຳເປັນຫຼາຍເກີນໄປ.</a:t>
                      </a:r>
                    </a:p>
                    <a:p>
                      <a:pPr>
                        <a:lnSpc>
                          <a:spcPct val="150000"/>
                        </a:lnSpc>
                      </a:pPr>
                      <a:r>
                        <a:rPr lang="lo-LA" sz="1400" dirty="0">
                          <a:latin typeface="Saysettha OT" panose="020B0504020207020204" pitchFamily="34" charset="-34"/>
                          <a:cs typeface="Saysettha OT" panose="020B0504020207020204" pitchFamily="34" charset="-34"/>
                        </a:rPr>
                        <a:t>ມັນເປັນບັນຫາສຸຂະພາບທົ່ວໂລກທີ່ສຳຄັນ, ໂດຍສະເພາະສົ່ງຜົນກະທົບຕໍ່ເດັກນ້ອຍ ແລະ ປະຊາກອນທີ່ມີຄວາມສ່ຽງ.</a:t>
                      </a:r>
                      <a:endParaRPr kumimoji="0" lang="en-US" sz="1400" b="0" i="0" u="none" strike="noStrike" kern="1200" cap="none" normalizeH="0" baseline="0" dirty="0">
                        <a:ln>
                          <a:noFill/>
                        </a:ln>
                        <a:solidFill>
                          <a:srgbClr val="000000"/>
                        </a:solidFill>
                        <a:effectLst/>
                        <a:latin typeface="Saysettha OT" panose="020B0504020207020204" pitchFamily="34" charset="-34"/>
                        <a:ea typeface="MS PGothic" panose="020B0600070205080204" pitchFamily="34" charset="-128"/>
                        <a:cs typeface="Saysettha OT" panose="020B0504020207020204"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3274260520"/>
                  </a:ext>
                </a:extLst>
              </a:tr>
              <a:tr h="565373">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1" hangingPunct="1">
                        <a:lnSpc>
                          <a:spcPct val="150000"/>
                        </a:lnSpc>
                        <a:spcBef>
                          <a:spcPct val="0"/>
                        </a:spcBef>
                        <a:spcAft>
                          <a:spcPct val="0"/>
                        </a:spcAft>
                        <a:buClrTx/>
                        <a:buSzTx/>
                        <a:buFontTx/>
                        <a:buNone/>
                        <a:tabLst/>
                      </a:pPr>
                      <a:r>
                        <a:rPr lang="lo-LA" sz="1400" b="1" kern="1200" dirty="0">
                          <a:solidFill>
                            <a:schemeClr val="tx1"/>
                          </a:solidFill>
                          <a:effectLst/>
                          <a:latin typeface="Saysettha OT" panose="020B0504020207020204" pitchFamily="34" charset="-34"/>
                          <a:ea typeface="MS PGothic" panose="020B0600070205080204" pitchFamily="34" charset="-128"/>
                          <a:cs typeface="Saysettha OT" panose="020B0504020207020204" pitchFamily="34" charset="-34"/>
                        </a:rPr>
                        <a:t>ການດູແລ ​(</a:t>
                      </a:r>
                      <a:r>
                        <a:rPr lang="en-GB" sz="1400" b="1" kern="1200" dirty="0">
                          <a:solidFill>
                            <a:schemeClr val="tx1"/>
                          </a:solidFill>
                          <a:effectLst/>
                          <a:latin typeface="Saysettha OT" panose="020B0504020207020204" pitchFamily="34" charset="-34"/>
                          <a:ea typeface="MS PGothic" panose="020B0600070205080204" pitchFamily="34" charset="-128"/>
                          <a:cs typeface="Saysettha OT" panose="020B0504020207020204" pitchFamily="34" charset="-34"/>
                        </a:rPr>
                        <a:t>Care practices</a:t>
                      </a:r>
                      <a:r>
                        <a:rPr lang="lo-LA" sz="1400" b="1" kern="1200" dirty="0">
                          <a:solidFill>
                            <a:schemeClr val="tx1"/>
                          </a:solidFill>
                          <a:effectLst/>
                          <a:latin typeface="Saysettha OT" panose="020B0504020207020204" pitchFamily="34" charset="-34"/>
                          <a:ea typeface="MS PGothic" panose="020B0600070205080204" pitchFamily="34" charset="-128"/>
                          <a:cs typeface="Saysettha OT" panose="020B0504020207020204" pitchFamily="34" charset="-34"/>
                        </a:rPr>
                        <a:t>)</a:t>
                      </a:r>
                      <a:endParaRPr kumimoji="0" lang="en-US" sz="1400" b="0" i="0" u="none" strike="noStrike" cap="none" normalizeH="0" baseline="0" dirty="0">
                        <a:ln>
                          <a:noFill/>
                        </a:ln>
                        <a:solidFill>
                          <a:srgbClr val="000000"/>
                        </a:solidFill>
                        <a:effectLst/>
                        <a:latin typeface="Saysettha OT" panose="020B0504020207020204" pitchFamily="34" charset="-34"/>
                        <a:ea typeface="MS PGothic" panose="020B0600070205080204" pitchFamily="34" charset="-128"/>
                        <a:cs typeface="Saysettha OT" panose="020B0504020207020204"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just">
                        <a:lnSpc>
                          <a:spcPct val="150000"/>
                        </a:lnSpc>
                        <a:spcAft>
                          <a:spcPts val="800"/>
                        </a:spcAft>
                      </a:pPr>
                      <a:r>
                        <a:rPr lang="lo-LA" sz="1400" dirty="0">
                          <a:effectLst/>
                          <a:latin typeface="Saysettha OT" panose="020B0504020207020204" pitchFamily="34" charset="-34"/>
                          <a:ea typeface="Calibri" panose="020F0502020204030204" pitchFamily="34" charset="0"/>
                          <a:cs typeface="Saysettha OT" panose="020B0504020207020204" pitchFamily="34" charset="-34"/>
                        </a:rPr>
                        <a:t>ການປະຕິບັດຂອງຜູ້ດູແລແຕ່ລະຄົນສຳລັບການໃຫ້ອາຫານ ແລະ ການດູແລເດັກອ່ອນ, ເດັກນ້ອຍ, ແມ່/ຕົວເອງ ແລະ ຄົນອື່ນໆໃນຄອບຄົວ</a:t>
                      </a:r>
                      <a:r>
                        <a:rPr lang="en-US" sz="1400" dirty="0">
                          <a:effectLst/>
                          <a:latin typeface="Saysettha OT" panose="020B0504020207020204" pitchFamily="34" charset="-34"/>
                          <a:ea typeface="Calibri" panose="020F0502020204030204" pitchFamily="34" charset="0"/>
                          <a:cs typeface="Saysettha OT" panose="020B0504020207020204" pitchFamily="34" charset="-34"/>
                        </a:rPr>
                        <a:t> </a:t>
                      </a:r>
                      <a:r>
                        <a:rPr lang="en-US" sz="1400" dirty="0">
                          <a:solidFill>
                            <a:srgbClr val="000000"/>
                          </a:solidFill>
                          <a:effectLst/>
                          <a:latin typeface="Saysettha OT" panose="020B0504020207020204" pitchFamily="34" charset="-34"/>
                          <a:ea typeface="Calibri" panose="020F0502020204030204" pitchFamily="34" charset="0"/>
                          <a:cs typeface="Saysettha OT" panose="020B0504020207020204" pitchFamily="34" charset="-34"/>
                        </a:rPr>
                        <a:t>(FAO, 2016)</a:t>
                      </a:r>
                      <a:r>
                        <a:rPr lang="en-GB" sz="1400" dirty="0">
                          <a:effectLst/>
                          <a:latin typeface="Saysettha OT" panose="020B0504020207020204" pitchFamily="34" charset="-34"/>
                          <a:ea typeface="Calibri" panose="020F0502020204030204" pitchFamily="34" charset="0"/>
                          <a:cs typeface="Saysettha OT" panose="020B0504020207020204" pitchFamily="34" charset="-34"/>
                        </a:rPr>
                        <a:t>. </a:t>
                      </a:r>
                      <a:endParaRPr lang="lo-LA" sz="1400" dirty="0">
                        <a:effectLst/>
                        <a:latin typeface="Saysettha OT" panose="020B0504020207020204" pitchFamily="34" charset="-34"/>
                        <a:ea typeface="Calibri" panose="020F0502020204030204" pitchFamily="34" charset="0"/>
                        <a:cs typeface="Saysettha OT" panose="020B0504020207020204" pitchFamily="34" charset="-34"/>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905855">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1" hangingPunct="1">
                        <a:lnSpc>
                          <a:spcPct val="150000"/>
                        </a:lnSpc>
                        <a:spcBef>
                          <a:spcPct val="0"/>
                        </a:spcBef>
                        <a:spcAft>
                          <a:spcPct val="0"/>
                        </a:spcAft>
                        <a:buClrTx/>
                        <a:buSzTx/>
                        <a:buFontTx/>
                        <a:buNone/>
                        <a:tabLst/>
                      </a:pPr>
                      <a:r>
                        <a:rPr lang="lo-LA" sz="1400" b="1" kern="1200" dirty="0">
                          <a:solidFill>
                            <a:schemeClr val="tx1"/>
                          </a:solidFill>
                          <a:effectLst/>
                          <a:latin typeface="Saysettha OT" panose="020B0504020207020204" pitchFamily="34" charset="-34"/>
                          <a:ea typeface="MS PGothic" panose="020B0600070205080204" pitchFamily="34" charset="-128"/>
                          <a:cs typeface="Saysettha OT" panose="020B0504020207020204" pitchFamily="34" charset="-34"/>
                        </a:rPr>
                        <a:t>ການຄໍ້ປະກັນ ສະບຽງອາຫານ ແລະ ໂພຊະນາການ </a:t>
                      </a:r>
                      <a:r>
                        <a:rPr lang="en-GB" sz="1400" b="1" kern="1200" dirty="0">
                          <a:solidFill>
                            <a:schemeClr val="tx1"/>
                          </a:solidFill>
                          <a:effectLst/>
                          <a:latin typeface="Saysettha OT" panose="020B0504020207020204" pitchFamily="34" charset="-34"/>
                          <a:ea typeface="MS PGothic" panose="020B0600070205080204" pitchFamily="34" charset="-128"/>
                          <a:cs typeface="Saysettha OT" panose="020B0504020207020204" pitchFamily="34" charset="-34"/>
                        </a:rPr>
                        <a:t>(FNS)</a:t>
                      </a:r>
                      <a:r>
                        <a:rPr lang="en-LA" sz="1400" dirty="0">
                          <a:effectLst/>
                          <a:latin typeface="Saysettha OT" panose="020B0504020207020204" pitchFamily="34" charset="-34"/>
                          <a:cs typeface="Saysettha OT" panose="020B0504020207020204" pitchFamily="34" charset="-34"/>
                        </a:rPr>
                        <a:t> </a:t>
                      </a:r>
                      <a:endParaRPr kumimoji="0" lang="en-US" sz="1400" b="0" i="0" u="none" strike="noStrike" cap="none" normalizeH="0" baseline="0" dirty="0">
                        <a:ln>
                          <a:noFill/>
                        </a:ln>
                        <a:solidFill>
                          <a:srgbClr val="000000"/>
                        </a:solidFill>
                        <a:effectLst/>
                        <a:latin typeface="Saysettha OT" panose="020B0504020207020204" pitchFamily="34" charset="-34"/>
                        <a:ea typeface="MS PGothic" panose="020B0600070205080204" pitchFamily="34" charset="-128"/>
                        <a:cs typeface="Saysettha OT" panose="020B0504020207020204"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1" hangingPunct="1">
                        <a:lnSpc>
                          <a:spcPct val="150000"/>
                        </a:lnSpc>
                        <a:spcBef>
                          <a:spcPct val="0"/>
                        </a:spcBef>
                        <a:spcAft>
                          <a:spcPct val="0"/>
                        </a:spcAft>
                        <a:buClrTx/>
                        <a:buSzTx/>
                        <a:buFontTx/>
                        <a:buNone/>
                        <a:tabLst/>
                      </a:pPr>
                      <a:r>
                        <a:rPr lang="lo-LA" sz="1400" kern="1200" dirty="0">
                          <a:solidFill>
                            <a:schemeClr val="tx1"/>
                          </a:solidFill>
                          <a:effectLst/>
                          <a:latin typeface="Saysettha OT" panose="020B0504020207020204" pitchFamily="34" charset="-34"/>
                          <a:ea typeface="MS PGothic" panose="020B0600070205080204" pitchFamily="34" charset="-128"/>
                          <a:cs typeface="Saysettha OT" panose="020B0504020207020204" pitchFamily="34" charset="-34"/>
                        </a:rPr>
                        <a:t>ການຄໍ້າປະກັນອາຫານ ແລະ ໂພຊະນາການຈະບັນລຸໄດ້ ຖ້າຫາກມີອາຫານທີ່ພຽງພໍ (ປະລິມານ, ຄຸນນະພາບ, ຄວາມປອດໄພ, ການຍອມຮັບທາງສັງຄົມ-ວັດທະນະທໍາ) ແລະ ສາມາດເຂົ້າເຖິງໄດ້ ແລະ ນໍາໃຊ້ຢ່າງພໍໃຈໂດຍທຸກຄົນຕະຫຼອດເວລາ ເພື່ອດໍາລົງຊີວິດທີ່ມີສຸຂະພາບດີ ແລະ ເຮັດກິດຈະກຳ </a:t>
                      </a:r>
                      <a:r>
                        <a:rPr lang="en-GB" sz="1400" kern="1200" dirty="0">
                          <a:solidFill>
                            <a:schemeClr val="tx1"/>
                          </a:solidFill>
                          <a:effectLst/>
                          <a:latin typeface="Saysettha OT" panose="020B0504020207020204" pitchFamily="34" charset="-34"/>
                          <a:ea typeface="MS PGothic" panose="020B0600070205080204" pitchFamily="34" charset="-128"/>
                          <a:cs typeface="Saysettha OT" panose="020B0504020207020204" pitchFamily="34" charset="-34"/>
                        </a:rPr>
                        <a:t>(</a:t>
                      </a:r>
                      <a:r>
                        <a:rPr lang="en-GB" sz="1400" kern="1200" dirty="0" err="1">
                          <a:solidFill>
                            <a:schemeClr val="tx1"/>
                          </a:solidFill>
                          <a:effectLst/>
                          <a:latin typeface="Saysettha OT" panose="020B0504020207020204" pitchFamily="34" charset="-34"/>
                          <a:ea typeface="MS PGothic" panose="020B0600070205080204" pitchFamily="34" charset="-128"/>
                          <a:cs typeface="Saysettha OT" panose="020B0504020207020204" pitchFamily="34" charset="-34"/>
                        </a:rPr>
                        <a:t>Weingärtner</a:t>
                      </a:r>
                      <a:r>
                        <a:rPr lang="en-GB" sz="1400" kern="1200" dirty="0">
                          <a:solidFill>
                            <a:schemeClr val="tx1"/>
                          </a:solidFill>
                          <a:effectLst/>
                          <a:latin typeface="Saysettha OT" panose="020B0504020207020204" pitchFamily="34" charset="-34"/>
                          <a:ea typeface="MS PGothic" panose="020B0600070205080204" pitchFamily="34" charset="-128"/>
                          <a:cs typeface="Saysettha OT" panose="020B0504020207020204" pitchFamily="34" charset="-34"/>
                        </a:rPr>
                        <a:t>, 2004)</a:t>
                      </a:r>
                      <a:r>
                        <a:rPr lang="en-LA" sz="1400" dirty="0">
                          <a:effectLst/>
                          <a:latin typeface="Saysettha OT" panose="020B0504020207020204" pitchFamily="34" charset="-34"/>
                          <a:cs typeface="Saysettha OT" panose="020B0504020207020204" pitchFamily="34" charset="-34"/>
                        </a:rPr>
                        <a:t> </a:t>
                      </a:r>
                      <a:endParaRPr kumimoji="0" lang="en-US" sz="1400" b="0" i="0" u="none" strike="noStrike" kern="1200" cap="none" normalizeH="0" baseline="0" dirty="0">
                        <a:ln>
                          <a:noFill/>
                        </a:ln>
                        <a:solidFill>
                          <a:srgbClr val="000000"/>
                        </a:solidFill>
                        <a:effectLst/>
                        <a:latin typeface="Saysettha OT" panose="020B0504020207020204" pitchFamily="34" charset="-34"/>
                        <a:ea typeface="MS PGothic" panose="020B0600070205080204" pitchFamily="34" charset="-128"/>
                        <a:cs typeface="Saysettha OT" panose="020B0504020207020204"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04901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A4EF2-63E2-56A5-7E7D-131F090FC52B}"/>
              </a:ext>
            </a:extLst>
          </p:cNvPr>
          <p:cNvSpPr>
            <a:spLocks noGrp="1"/>
          </p:cNvSpPr>
          <p:nvPr>
            <p:ph type="title"/>
          </p:nvPr>
        </p:nvSpPr>
        <p:spPr>
          <a:xfrm>
            <a:off x="838200" y="365126"/>
            <a:ext cx="10515600" cy="658132"/>
          </a:xfrm>
        </p:spPr>
        <p:txBody>
          <a:bodyPr>
            <a:normAutofit fontScale="90000"/>
          </a:bodyPr>
          <a:lstStyle/>
          <a:p>
            <a:r>
              <a:rPr lang="lo-LA" dirty="0">
                <a:latin typeface="Phetsarath OT" panose="02000500000000000000" pitchFamily="2" charset="77"/>
                <a:cs typeface="Phetsarath OT" panose="02000500000000000000" pitchFamily="2" charset="77"/>
              </a:rPr>
              <a:t>ການທົດສອບກ່ອນການຮຽນ </a:t>
            </a:r>
            <a:r>
              <a:rPr lang="en-US" dirty="0">
                <a:latin typeface="Phetsarath OT" panose="02000500000000000000" pitchFamily="2" charset="77"/>
                <a:cs typeface="Phetsarath OT" panose="02000500000000000000" pitchFamily="2" charset="77"/>
              </a:rPr>
              <a:t>Pre-quiz</a:t>
            </a:r>
          </a:p>
        </p:txBody>
      </p:sp>
      <p:sp>
        <p:nvSpPr>
          <p:cNvPr id="4" name="Slide Number Placeholder 3">
            <a:extLst>
              <a:ext uri="{FF2B5EF4-FFF2-40B4-BE49-F238E27FC236}">
                <a16:creationId xmlns:a16="http://schemas.microsoft.com/office/drawing/2014/main" id="{CA412166-1B8C-60CC-2895-6B35DCE5605F}"/>
              </a:ext>
            </a:extLst>
          </p:cNvPr>
          <p:cNvSpPr>
            <a:spLocks noGrp="1"/>
          </p:cNvSpPr>
          <p:nvPr>
            <p:ph type="sldNum" sz="quarter" idx="12"/>
          </p:nvPr>
        </p:nvSpPr>
        <p:spPr/>
        <p:txBody>
          <a:bodyPr/>
          <a:lstStyle/>
          <a:p>
            <a:fld id="{BB7217B5-ED1B-4422-BB90-71357A4EBF56}" type="slidenum">
              <a:rPr lang="en-US" smtClean="0"/>
              <a:pPr/>
              <a:t>6</a:t>
            </a:fld>
            <a:endParaRPr lang="en-US"/>
          </a:p>
        </p:txBody>
      </p:sp>
      <p:graphicFrame>
        <p:nvGraphicFramePr>
          <p:cNvPr id="5" name="Table 4">
            <a:extLst>
              <a:ext uri="{FF2B5EF4-FFF2-40B4-BE49-F238E27FC236}">
                <a16:creationId xmlns:a16="http://schemas.microsoft.com/office/drawing/2014/main" id="{AC3FEF14-D174-CEEF-7277-F503ADB863A0}"/>
              </a:ext>
            </a:extLst>
          </p:cNvPr>
          <p:cNvGraphicFramePr>
            <a:graphicFrameLocks noGrp="1"/>
          </p:cNvGraphicFramePr>
          <p:nvPr>
            <p:extLst>
              <p:ext uri="{D42A27DB-BD31-4B8C-83A1-F6EECF244321}">
                <p14:modId xmlns:p14="http://schemas.microsoft.com/office/powerpoint/2010/main" val="1272086305"/>
              </p:ext>
            </p:extLst>
          </p:nvPr>
        </p:nvGraphicFramePr>
        <p:xfrm>
          <a:off x="525295" y="1459149"/>
          <a:ext cx="11000958" cy="4826749"/>
        </p:xfrm>
        <a:graphic>
          <a:graphicData uri="http://schemas.openxmlformats.org/drawingml/2006/table">
            <a:tbl>
              <a:tblPr firstRow="1" bandRow="1">
                <a:tableStyleId>{5C22544A-7EE6-4342-B048-85BDC9FD1C3A}</a:tableStyleId>
              </a:tblPr>
              <a:tblGrid>
                <a:gridCol w="2984698">
                  <a:extLst>
                    <a:ext uri="{9D8B030D-6E8A-4147-A177-3AD203B41FA5}">
                      <a16:colId xmlns:a16="http://schemas.microsoft.com/office/drawing/2014/main" val="20000"/>
                    </a:ext>
                  </a:extLst>
                </a:gridCol>
                <a:gridCol w="4678508">
                  <a:extLst>
                    <a:ext uri="{9D8B030D-6E8A-4147-A177-3AD203B41FA5}">
                      <a16:colId xmlns:a16="http://schemas.microsoft.com/office/drawing/2014/main" val="20001"/>
                    </a:ext>
                  </a:extLst>
                </a:gridCol>
                <a:gridCol w="806653">
                  <a:extLst>
                    <a:ext uri="{9D8B030D-6E8A-4147-A177-3AD203B41FA5}">
                      <a16:colId xmlns:a16="http://schemas.microsoft.com/office/drawing/2014/main" val="20002"/>
                    </a:ext>
                  </a:extLst>
                </a:gridCol>
                <a:gridCol w="2531099">
                  <a:extLst>
                    <a:ext uri="{9D8B030D-6E8A-4147-A177-3AD203B41FA5}">
                      <a16:colId xmlns:a16="http://schemas.microsoft.com/office/drawing/2014/main" val="20003"/>
                    </a:ext>
                  </a:extLst>
                </a:gridCol>
              </a:tblGrid>
              <a:tr h="555627">
                <a:tc>
                  <a:txBody>
                    <a:bodyPr/>
                    <a:lstStyle/>
                    <a:p>
                      <a:r>
                        <a:rPr lang="en-US" sz="1200" b="0" dirty="0">
                          <a:latin typeface="Phetsarath OT" panose="02000500000000000000" pitchFamily="2" charset="77"/>
                          <a:cs typeface="Phetsarath OT" panose="02000500000000000000" pitchFamily="2" charset="77"/>
                        </a:rPr>
                        <a:t>Questions</a:t>
                      </a:r>
                    </a:p>
                  </a:txBody>
                  <a:tcPr marT="42745" marB="42745"/>
                </a:tc>
                <a:tc>
                  <a:txBody>
                    <a:bodyPr/>
                    <a:lstStyle/>
                    <a:p>
                      <a:r>
                        <a:rPr lang="en-US" sz="1200" b="0" dirty="0">
                          <a:latin typeface="Phetsarath OT" panose="02000500000000000000" pitchFamily="2" charset="77"/>
                          <a:cs typeface="Phetsarath OT" panose="02000500000000000000" pitchFamily="2" charset="77"/>
                        </a:rPr>
                        <a:t>Possible answer</a:t>
                      </a:r>
                    </a:p>
                  </a:txBody>
                  <a:tcPr marT="42745" marB="42745"/>
                </a:tc>
                <a:tc>
                  <a:txBody>
                    <a:bodyPr/>
                    <a:lstStyle/>
                    <a:p>
                      <a:r>
                        <a:rPr lang="en-US" sz="1200" b="0" dirty="0">
                          <a:latin typeface="Phetsarath OT" panose="02000500000000000000" pitchFamily="2" charset="77"/>
                          <a:cs typeface="Phetsarath OT" panose="02000500000000000000" pitchFamily="2" charset="77"/>
                        </a:rPr>
                        <a:t>Correct Answer</a:t>
                      </a:r>
                    </a:p>
                  </a:txBody>
                  <a:tcPr marT="42745" marB="42745"/>
                </a:tc>
                <a:tc>
                  <a:txBody>
                    <a:bodyPr/>
                    <a:lstStyle/>
                    <a:p>
                      <a:r>
                        <a:rPr lang="en-US" sz="1200" b="0" dirty="0">
                          <a:latin typeface="Phetsarath OT" panose="02000500000000000000" pitchFamily="2" charset="77"/>
                          <a:cs typeface="Phetsarath OT" panose="02000500000000000000" pitchFamily="2" charset="77"/>
                        </a:rPr>
                        <a:t>Feedback</a:t>
                      </a:r>
                    </a:p>
                  </a:txBody>
                  <a:tcPr marT="42745" marB="42745"/>
                </a:tc>
                <a:extLst>
                  <a:ext uri="{0D108BD9-81ED-4DB2-BD59-A6C34878D82A}">
                    <a16:rowId xmlns:a16="http://schemas.microsoft.com/office/drawing/2014/main" val="10000"/>
                  </a:ext>
                </a:extLst>
              </a:tr>
              <a:tr h="1231172">
                <a:tc>
                  <a:txBody>
                    <a:bodyPr/>
                    <a:lstStyle/>
                    <a:p>
                      <a:r>
                        <a:rPr lang="en-US" sz="1200" dirty="0">
                          <a:latin typeface="Phetsarath OT" panose="02000500000000000000" pitchFamily="2" charset="77"/>
                          <a:cs typeface="Phetsarath OT" panose="02000500000000000000" pitchFamily="2" charset="77"/>
                        </a:rPr>
                        <a:t>Q1: </a:t>
                      </a:r>
                      <a:r>
                        <a:rPr lang="en-US" sz="1200" b="0" i="0" u="none" strike="noStrike" kern="1200" baseline="0" dirty="0">
                          <a:solidFill>
                            <a:schemeClr val="dk1"/>
                          </a:solidFill>
                          <a:latin typeface="Phetsarath OT" panose="02000500000000000000" pitchFamily="2" charset="77"/>
                          <a:ea typeface="+mn-ea"/>
                          <a:cs typeface="Phetsarath OT" panose="02000500000000000000" pitchFamily="2" charset="77"/>
                        </a:rPr>
                        <a:t> </a:t>
                      </a:r>
                      <a:r>
                        <a:rPr lang="lo-LA" sz="1200" dirty="0">
                          <a:latin typeface="Phetsarath OT" panose="02000500000000000000" pitchFamily="2" charset="77"/>
                          <a:cs typeface="Phetsarath OT" panose="02000500000000000000" pitchFamily="2" charset="77"/>
                        </a:rPr>
                        <a:t>ຈຸດປະສົງຫຼັກຂອງກະສິກຳທີ່ເພື່ອ່ໂພຊະນາການແມ່ນຫຍັງ</a:t>
                      </a:r>
                      <a:r>
                        <a:rPr lang="en-US" sz="1200" dirty="0">
                          <a:latin typeface="Phetsarath OT" panose="02000500000000000000" pitchFamily="2" charset="77"/>
                          <a:cs typeface="Phetsarath OT" panose="02000500000000000000" pitchFamily="2" charset="77"/>
                        </a:rPr>
                        <a:t>?</a:t>
                      </a:r>
                    </a:p>
                  </a:txBody>
                  <a:tcPr marT="42745" marB="42745"/>
                </a:tc>
                <a:tc>
                  <a:txBody>
                    <a:bodyPr/>
                    <a:lstStyle/>
                    <a:p>
                      <a:pPr marL="228600" indent="-228600">
                        <a:buFont typeface="+mj-lt"/>
                        <a:buAutoNum type="alphaUcPeriod"/>
                      </a:pPr>
                      <a:r>
                        <a:rPr lang="lo-LA" sz="1200" dirty="0">
                          <a:latin typeface="Phetsarath OT" panose="02000500000000000000" pitchFamily="2" charset="77"/>
                          <a:cs typeface="Phetsarath OT" panose="02000500000000000000" pitchFamily="2" charset="77"/>
                        </a:rPr>
                        <a:t>ເພື່ອເພີ່ມການຜະລິດອາຫານເພື່ອລົບລ້າງຄວາມອຶດຫິວ.</a:t>
                      </a:r>
                    </a:p>
                    <a:p>
                      <a:pPr marL="228600" indent="-228600">
                        <a:buFont typeface="+mj-lt"/>
                        <a:buAutoNum type="alphaUcPeriod"/>
                      </a:pPr>
                      <a:r>
                        <a:rPr lang="lo-LA" sz="1200" dirty="0">
                          <a:latin typeface="Phetsarath OT" panose="02000500000000000000" pitchFamily="2" charset="77"/>
                          <a:cs typeface="Phetsarath OT" panose="02000500000000000000" pitchFamily="2" charset="77"/>
                        </a:rPr>
                        <a:t>ເພື່ອປະສົມປະສານເປົ້າໝາຍດ້ານໂພຊະນາການເຂົ້າໃນການອອກແບບ ແລະ ການຈັດຕັ້ງປະຕິບັດນະໂຍບາຍ ແລະ ໂຄງການກະສິກຳ.</a:t>
                      </a:r>
                    </a:p>
                    <a:p>
                      <a:pPr marL="228600" indent="-228600">
                        <a:buFont typeface="+mj-lt"/>
                        <a:buAutoNum type="alphaUcPeriod"/>
                      </a:pPr>
                      <a:r>
                        <a:rPr lang="lo-LA" sz="1200" dirty="0">
                          <a:latin typeface="Phetsarath OT" panose="02000500000000000000" pitchFamily="2" charset="77"/>
                          <a:cs typeface="Phetsarath OT" panose="02000500000000000000" pitchFamily="2" charset="77"/>
                        </a:rPr>
                        <a:t>ເພື່ອສົ່ງເສີມການນຳໃຊ້ປຸ໋ຍເຄມີເພື່ອໃຫ້ໄດ້ຜົນຜະລິດທີ່ສູງຂຶ້ນ.</a:t>
                      </a:r>
                    </a:p>
                    <a:p>
                      <a:pPr marL="228600" indent="-228600">
                        <a:buFont typeface="+mj-lt"/>
                        <a:buAutoNum type="alphaUcPeriod"/>
                      </a:pPr>
                      <a:r>
                        <a:rPr lang="lo-LA" sz="1200" dirty="0">
                          <a:latin typeface="Phetsarath OT" panose="02000500000000000000" pitchFamily="2" charset="77"/>
                          <a:cs typeface="Phetsarath OT" panose="02000500000000000000" pitchFamily="2" charset="77"/>
                        </a:rPr>
                        <a:t>ເພື່ອຊຸກຍູ້ການຜະລິດພືດເສດຖະກິດທີ່ເນັ້ນການສົ່ງອອກ.</a:t>
                      </a:r>
                      <a:endParaRPr lang="en-US" sz="1200" dirty="0">
                        <a:latin typeface="Phetsarath OT" panose="02000500000000000000" pitchFamily="2" charset="77"/>
                        <a:cs typeface="Phetsarath OT" panose="02000500000000000000" pitchFamily="2" charset="77"/>
                      </a:endParaRPr>
                    </a:p>
                  </a:txBody>
                  <a:tcPr marT="42745" marB="42745"/>
                </a:tc>
                <a:tc>
                  <a:txBody>
                    <a:bodyPr/>
                    <a:lstStyle/>
                    <a:p>
                      <a:r>
                        <a:rPr lang="en-US" sz="1200" dirty="0">
                          <a:latin typeface="Phetsarath OT" panose="02000500000000000000" pitchFamily="2" charset="77"/>
                          <a:cs typeface="Phetsarath OT" panose="02000500000000000000" pitchFamily="2" charset="77"/>
                        </a:rPr>
                        <a:t>B</a:t>
                      </a:r>
                    </a:p>
                  </a:txBody>
                  <a:tcPr marT="42745" marB="42745"/>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lo-LA" sz="1200" dirty="0">
                          <a:latin typeface="Phetsarath OT" panose="02000500000000000000" pitchFamily="2" charset="77"/>
                          <a:cs typeface="Phetsarath OT" panose="02000500000000000000" pitchFamily="2" charset="77"/>
                        </a:rPr>
                        <a:t>ເພື່ອເຊື່ອມໂຍງເປົ້າໝາຍດ້ານໂພຊະນາການເຂົ້າໃນການອອກແບບ ແລະ ການຈັດຕັ້ງປະຕິບັດນະໂຍບາຍ ແລະ ໂຄງການກະສິກຳ</a:t>
                      </a:r>
                      <a:endParaRPr lang="en-US" sz="1200" kern="1200" dirty="0">
                        <a:solidFill>
                          <a:schemeClr val="dk1"/>
                        </a:solidFill>
                        <a:latin typeface="Phetsarath OT" panose="02000500000000000000" pitchFamily="2" charset="77"/>
                        <a:ea typeface="+mn-ea"/>
                        <a:cs typeface="Phetsarath OT" panose="02000500000000000000" pitchFamily="2" charset="77"/>
                      </a:endParaRPr>
                    </a:p>
                  </a:txBody>
                  <a:tcPr marT="42745" marB="42745"/>
                </a:tc>
                <a:extLst>
                  <a:ext uri="{0D108BD9-81ED-4DB2-BD59-A6C34878D82A}">
                    <a16:rowId xmlns:a16="http://schemas.microsoft.com/office/drawing/2014/main" val="10001"/>
                  </a:ext>
                </a:extLst>
              </a:tr>
              <a:tr h="1456353">
                <a:tc>
                  <a:txBody>
                    <a:bodyPr/>
                    <a:lstStyle/>
                    <a:p>
                      <a:r>
                        <a:rPr lang="en-US" sz="1200" dirty="0">
                          <a:latin typeface="Phetsarath OT" panose="02000500000000000000" pitchFamily="2" charset="77"/>
                          <a:cs typeface="Phetsarath OT" panose="02000500000000000000" pitchFamily="2" charset="77"/>
                        </a:rPr>
                        <a:t>Q2</a:t>
                      </a:r>
                      <a:r>
                        <a:rPr lang="lo-LA" sz="1200" dirty="0">
                          <a:latin typeface="Phetsarath OT" panose="02000500000000000000" pitchFamily="2" charset="77"/>
                          <a:cs typeface="Phetsarath OT" panose="02000500000000000000" pitchFamily="2" charset="77"/>
                        </a:rPr>
                        <a:t>ການຂາດສານອາຫານຂອງເດັກອາຍຸຕ່ຳກວ່າຫ້າປີ ແລະ ເດັກອ່ອນ ແມ່ນຫຍັງ?</a:t>
                      </a:r>
                      <a:endParaRPr lang="en-US" sz="1200" dirty="0">
                        <a:latin typeface="Phetsarath OT" panose="02000500000000000000" pitchFamily="2" charset="77"/>
                        <a:cs typeface="Phetsarath OT" panose="02000500000000000000" pitchFamily="2" charset="77"/>
                      </a:endParaRPr>
                    </a:p>
                  </a:txBody>
                  <a:tcPr marT="42745" marB="42745"/>
                </a:tc>
                <a:tc>
                  <a:txBody>
                    <a:bodyPr/>
                    <a:lstStyle/>
                    <a:p>
                      <a:pPr marL="228600" indent="-228600">
                        <a:buAutoNum type="alphaUcPeriod"/>
                      </a:pPr>
                      <a:r>
                        <a:rPr lang="lo-LA" sz="1200" kern="1200" dirty="0">
                          <a:solidFill>
                            <a:schemeClr val="dk1"/>
                          </a:solidFill>
                          <a:latin typeface="Phetsarath OT" panose="02000500000000000000" pitchFamily="2" charset="77"/>
                          <a:ea typeface="+mn-ea"/>
                          <a:cs typeface="Phetsarath OT" panose="02000500000000000000" pitchFamily="2" charset="77"/>
                        </a:rPr>
                        <a:t>ຈ່ອຍ</a:t>
                      </a:r>
                    </a:p>
                    <a:p>
                      <a:pPr marL="228600" indent="-228600">
                        <a:buAutoNum type="alphaUcPeriod"/>
                      </a:pPr>
                      <a:r>
                        <a:rPr lang="lo-LA" sz="1200" kern="1200" dirty="0">
                          <a:solidFill>
                            <a:schemeClr val="dk1"/>
                          </a:solidFill>
                          <a:latin typeface="Phetsarath OT" panose="02000500000000000000" pitchFamily="2" charset="77"/>
                          <a:ea typeface="+mn-ea"/>
                          <a:cs typeface="Phetsarath OT" panose="02000500000000000000" pitchFamily="2" charset="77"/>
                        </a:rPr>
                        <a:t>ນ້ຳໜັກຕໍ່າ</a:t>
                      </a:r>
                    </a:p>
                    <a:p>
                      <a:pPr marL="228600" indent="-228600">
                        <a:buAutoNum type="alphaUcPeriod"/>
                      </a:pPr>
                      <a:r>
                        <a:rPr lang="lo-LA" sz="1200" kern="1200" dirty="0">
                          <a:solidFill>
                            <a:schemeClr val="dk1"/>
                          </a:solidFill>
                          <a:latin typeface="Phetsarath OT" panose="02000500000000000000" pitchFamily="2" charset="77"/>
                          <a:ea typeface="+mn-ea"/>
                          <a:cs typeface="Phetsarath OT" panose="02000500000000000000" pitchFamily="2" charset="77"/>
                        </a:rPr>
                        <a:t>ເຕ້ຍ</a:t>
                      </a:r>
                    </a:p>
                    <a:p>
                      <a:pPr marL="228600" indent="-228600">
                        <a:buAutoNum type="alphaUcPeriod"/>
                      </a:pPr>
                      <a:r>
                        <a:rPr lang="lo-LA" sz="1200" kern="1200" dirty="0">
                          <a:solidFill>
                            <a:schemeClr val="dk1"/>
                          </a:solidFill>
                          <a:latin typeface="Phetsarath OT" panose="02000500000000000000" pitchFamily="2" charset="77"/>
                          <a:ea typeface="+mn-ea"/>
                          <a:cs typeface="Phetsarath OT" panose="02000500000000000000" pitchFamily="2" charset="77"/>
                        </a:rPr>
                        <a:t>ນ້ຳໜັກເກີນ</a:t>
                      </a:r>
                    </a:p>
                    <a:p>
                      <a:pPr marL="228600" indent="-228600">
                        <a:buAutoNum type="alphaUcPeriod"/>
                      </a:pPr>
                      <a:r>
                        <a:rPr lang="lo-LA" sz="1200" kern="1200" dirty="0">
                          <a:solidFill>
                            <a:schemeClr val="dk1"/>
                          </a:solidFill>
                          <a:latin typeface="Phetsarath OT" panose="02000500000000000000" pitchFamily="2" charset="77"/>
                          <a:ea typeface="+mn-ea"/>
                          <a:cs typeface="Phetsarath OT" panose="02000500000000000000" pitchFamily="2" charset="77"/>
                        </a:rPr>
                        <a:t>ຖຶກທຸກຂໍ້</a:t>
                      </a:r>
                      <a:endParaRPr lang="en-US" sz="1200" kern="1200" dirty="0">
                        <a:solidFill>
                          <a:schemeClr val="dk1"/>
                        </a:solidFill>
                        <a:latin typeface="Phetsarath OT" panose="02000500000000000000" pitchFamily="2" charset="77"/>
                        <a:ea typeface="+mn-ea"/>
                        <a:cs typeface="Phetsarath OT" panose="02000500000000000000" pitchFamily="2" charset="77"/>
                      </a:endParaRPr>
                    </a:p>
                  </a:txBody>
                  <a:tcPr marT="42745" marB="42745"/>
                </a:tc>
                <a:tc>
                  <a:txBody>
                    <a:bodyPr/>
                    <a:lstStyle/>
                    <a:p>
                      <a:r>
                        <a:rPr lang="en-US" sz="1200" dirty="0">
                          <a:latin typeface="Phetsarath OT" panose="02000500000000000000" pitchFamily="2" charset="77"/>
                          <a:cs typeface="Phetsarath OT" panose="02000500000000000000" pitchFamily="2" charset="77"/>
                        </a:rPr>
                        <a:t>E</a:t>
                      </a:r>
                    </a:p>
                  </a:txBody>
                  <a:tcPr marT="42745" marB="42745"/>
                </a:tc>
                <a:tc>
                  <a:txBody>
                    <a:bodyPr/>
                    <a:lstStyle/>
                    <a:p>
                      <a:r>
                        <a:rPr lang="lo-LA" sz="1200" dirty="0">
                          <a:latin typeface="Phetsarath OT" panose="02000500000000000000" pitchFamily="2" charset="77"/>
                          <a:cs typeface="Phetsarath OT" panose="02000500000000000000" pitchFamily="2" charset="77"/>
                        </a:rPr>
                        <a:t>ການຂາດສານອາຫານແບ່ງອອກເປັນ 3 ປະເພດຄື: ຮ່າງກາຍຈ່ອຍຜອມ, ນ້ຳໜັກຕ່ຳ ແລະ ກາຍເຕ້ຍ ເຊິ່ງເດັກນ້ອຍບໍ່ມີອາຫານພຽງພໍທີ່ຈະກິນ ໃນຂະນະທີ່ນ້ຳໜັກເກີນ ຫຼື ຕຸ້ຍ ເປັນທ່າອ່ຽງໃໝ່ໃນຕົວເມືອງ.</a:t>
                      </a:r>
                      <a:endParaRPr lang="en-US" sz="1200" dirty="0">
                        <a:latin typeface="Phetsarath OT" panose="02000500000000000000" pitchFamily="2" charset="77"/>
                        <a:cs typeface="Phetsarath OT" panose="02000500000000000000" pitchFamily="2" charset="77"/>
                      </a:endParaRPr>
                    </a:p>
                  </a:txBody>
                  <a:tcPr marT="42745" marB="42745"/>
                </a:tc>
                <a:extLst>
                  <a:ext uri="{0D108BD9-81ED-4DB2-BD59-A6C34878D82A}">
                    <a16:rowId xmlns:a16="http://schemas.microsoft.com/office/drawing/2014/main" val="10002"/>
                  </a:ext>
                </a:extLst>
              </a:tr>
              <a:tr h="1583597">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latin typeface="Phetsarath OT" panose="02000500000000000000" pitchFamily="2" charset="77"/>
                          <a:cs typeface="Phetsarath OT" panose="02000500000000000000" pitchFamily="2" charset="77"/>
                        </a:rPr>
                        <a:t>Q3: </a:t>
                      </a:r>
                      <a:r>
                        <a:rPr lang="en-US" sz="1200" b="0" i="0" u="none" strike="noStrike" kern="1200" baseline="0" dirty="0">
                          <a:solidFill>
                            <a:schemeClr val="dk1"/>
                          </a:solidFill>
                          <a:latin typeface="Phetsarath OT" panose="02000500000000000000" pitchFamily="2" charset="77"/>
                          <a:ea typeface="+mn-ea"/>
                          <a:cs typeface="Phetsarath OT" panose="02000500000000000000" pitchFamily="2" charset="77"/>
                        </a:rPr>
                        <a:t> </a:t>
                      </a:r>
                      <a:r>
                        <a:rPr lang="lo-LA" sz="1200" b="0" i="0" u="none" strike="noStrike" kern="1200" baseline="0" dirty="0">
                          <a:solidFill>
                            <a:schemeClr val="dk1"/>
                          </a:solidFill>
                          <a:effectLst/>
                          <a:latin typeface="Phetsarath OT" panose="02000500000000000000" pitchFamily="2" charset="77"/>
                          <a:ea typeface="+mn-ea"/>
                          <a:cs typeface="Phetsarath OT" panose="02000500000000000000" pitchFamily="2" charset="77"/>
                        </a:rPr>
                        <a:t>ຂະບວນ</a:t>
                      </a:r>
                      <a:r>
                        <a:rPr lang="lo-LA" sz="1200" b="0" kern="1200" dirty="0">
                          <a:solidFill>
                            <a:schemeClr val="dk1"/>
                          </a:solidFill>
                          <a:effectLst/>
                          <a:latin typeface="Phetsarath OT" panose="02000500000000000000" pitchFamily="2" charset="77"/>
                          <a:ea typeface="+mn-ea"/>
                          <a:cs typeface="Phetsarath OT" panose="02000500000000000000" pitchFamily="2" charset="77"/>
                        </a:rPr>
                        <a:t>ຫຼັກທີ່ການກະສິກຳເພື່ອໂພຊະນາການຊ່ວຍປັບປຸງສຸຂະພາບແມ່ນຜ່ານ</a:t>
                      </a:r>
                      <a:endParaRPr lang="en-US" sz="1200" b="0" dirty="0">
                        <a:latin typeface="Phetsarath OT" panose="02000500000000000000" pitchFamily="2" charset="77"/>
                        <a:cs typeface="Phetsarath OT" panose="02000500000000000000" pitchFamily="2" charset="77"/>
                      </a:endParaRPr>
                    </a:p>
                  </a:txBody>
                  <a:tcPr marT="42745" marB="42745"/>
                </a:tc>
                <a:tc>
                  <a:txBody>
                    <a:bodyPr/>
                    <a:lstStyle/>
                    <a:p>
                      <a:pPr marL="228600" marR="0" lvl="0" indent="-228600" algn="l" defTabSz="914400" rtl="0" eaLnBrk="1" fontAlgn="auto" latinLnBrk="0" hangingPunct="1">
                        <a:lnSpc>
                          <a:spcPct val="100000"/>
                        </a:lnSpc>
                        <a:spcBef>
                          <a:spcPts val="0"/>
                        </a:spcBef>
                        <a:spcAft>
                          <a:spcPts val="0"/>
                        </a:spcAft>
                        <a:buClrTx/>
                        <a:buSzTx/>
                        <a:buFontTx/>
                        <a:buAutoNum type="alphaUcPeriod"/>
                        <a:tabLst/>
                        <a:defRPr/>
                      </a:pPr>
                      <a:r>
                        <a:rPr lang="lo-LA" sz="1200" kern="1200" dirty="0">
                          <a:solidFill>
                            <a:schemeClr val="dk1"/>
                          </a:solidFill>
                          <a:effectLst/>
                          <a:latin typeface="Phetsarath OT" panose="02000500000000000000" pitchFamily="2" charset="77"/>
                          <a:ea typeface="+mn-ea"/>
                          <a:cs typeface="Phetsarath OT" panose="02000500000000000000" pitchFamily="2" charset="77"/>
                        </a:rPr>
                        <a:t>ສົ່ງເສີມການຜະລິດເມັດພືດຫຼັກໂດຍສະເພາະ.</a:t>
                      </a:r>
                    </a:p>
                    <a:p>
                      <a:pPr marL="228600" marR="0" lvl="0" indent="-228600" algn="l" defTabSz="914400" rtl="0" eaLnBrk="1" fontAlgn="auto" latinLnBrk="0" hangingPunct="1">
                        <a:lnSpc>
                          <a:spcPct val="100000"/>
                        </a:lnSpc>
                        <a:spcBef>
                          <a:spcPts val="0"/>
                        </a:spcBef>
                        <a:spcAft>
                          <a:spcPts val="0"/>
                        </a:spcAft>
                        <a:buClrTx/>
                        <a:buSzTx/>
                        <a:buFontTx/>
                        <a:buAutoNum type="alphaUcPeriod"/>
                        <a:tabLst/>
                        <a:defRPr/>
                      </a:pPr>
                      <a:r>
                        <a:rPr lang="lo-LA" sz="1200" kern="1200" dirty="0">
                          <a:solidFill>
                            <a:schemeClr val="dk1"/>
                          </a:solidFill>
                          <a:effectLst/>
                          <a:latin typeface="Phetsarath OT" panose="02000500000000000000" pitchFamily="2" charset="77"/>
                          <a:ea typeface="+mn-ea"/>
                          <a:cs typeface="Phetsarath OT" panose="02000500000000000000" pitchFamily="2" charset="77"/>
                        </a:rPr>
                        <a:t>ສົ່ງເສີມການບໍລິໂພກອາຫານປຸງແຕ່ງ ແລະ ອາຫານສໍາເລັດຮູບ.</a:t>
                      </a:r>
                    </a:p>
                    <a:p>
                      <a:pPr marL="228600" marR="0" lvl="0" indent="-228600" algn="l" defTabSz="914400" rtl="0" eaLnBrk="1" fontAlgn="auto" latinLnBrk="0" hangingPunct="1">
                        <a:lnSpc>
                          <a:spcPct val="100000"/>
                        </a:lnSpc>
                        <a:spcBef>
                          <a:spcPts val="0"/>
                        </a:spcBef>
                        <a:spcAft>
                          <a:spcPts val="0"/>
                        </a:spcAft>
                        <a:buClrTx/>
                        <a:buSzTx/>
                        <a:buFontTx/>
                        <a:buAutoNum type="alphaUcPeriod"/>
                        <a:tabLst/>
                        <a:defRPr/>
                      </a:pPr>
                      <a:r>
                        <a:rPr lang="lo-LA" sz="1200" kern="1200" dirty="0">
                          <a:solidFill>
                            <a:schemeClr val="dk1"/>
                          </a:solidFill>
                          <a:effectLst/>
                          <a:latin typeface="Phetsarath OT" panose="02000500000000000000" pitchFamily="2" charset="77"/>
                          <a:ea typeface="+mn-ea"/>
                          <a:cs typeface="Phetsarath OT" panose="02000500000000000000" pitchFamily="2" charset="77"/>
                        </a:rPr>
                        <a:t>ປັບປຸງຄວາມຫຼາກຫຼາຍຂອງອາຫານ ແລະ ຄຸນນະພາບສານອາຫານຂອງອາຫານຄົວເຮືອນ.</a:t>
                      </a:r>
                    </a:p>
                    <a:p>
                      <a:pPr marL="228600" marR="0" lvl="0" indent="-228600" algn="l" defTabSz="914400" rtl="0" eaLnBrk="1" fontAlgn="auto" latinLnBrk="0" hangingPunct="1">
                        <a:lnSpc>
                          <a:spcPct val="100000"/>
                        </a:lnSpc>
                        <a:spcBef>
                          <a:spcPts val="0"/>
                        </a:spcBef>
                        <a:spcAft>
                          <a:spcPts val="0"/>
                        </a:spcAft>
                        <a:buClrTx/>
                        <a:buSzTx/>
                        <a:buFontTx/>
                        <a:buAutoNum type="alphaUcPeriod"/>
                        <a:tabLst/>
                        <a:defRPr/>
                      </a:pPr>
                      <a:r>
                        <a:rPr lang="lo-LA" sz="1200" kern="1200" dirty="0">
                          <a:solidFill>
                            <a:schemeClr val="dk1"/>
                          </a:solidFill>
                          <a:effectLst/>
                          <a:latin typeface="Phetsarath OT" panose="02000500000000000000" pitchFamily="2" charset="77"/>
                          <a:ea typeface="+mn-ea"/>
                          <a:cs typeface="Phetsarath OT" panose="02000500000000000000" pitchFamily="2" charset="77"/>
                        </a:rPr>
                        <a:t>ຫຼຸດຜ່ອນຈຳນວນຟາມຂະໜາດນ້ອຍ.</a:t>
                      </a:r>
                      <a:endParaRPr lang="en-US" sz="1200" kern="1200" dirty="0">
                        <a:solidFill>
                          <a:schemeClr val="dk1"/>
                        </a:solidFill>
                        <a:latin typeface="Phetsarath OT" panose="02000500000000000000" pitchFamily="2" charset="77"/>
                        <a:ea typeface="+mn-ea"/>
                        <a:cs typeface="Phetsarath OT" panose="02000500000000000000" pitchFamily="2" charset="77"/>
                      </a:endParaRPr>
                    </a:p>
                  </a:txBody>
                  <a:tcPr marT="42745" marB="42745"/>
                </a:tc>
                <a:tc>
                  <a:txBody>
                    <a:bodyPr/>
                    <a:lstStyle/>
                    <a:p>
                      <a:r>
                        <a:rPr lang="en-US" sz="1200" dirty="0">
                          <a:latin typeface="Phetsarath OT" panose="02000500000000000000" pitchFamily="2" charset="77"/>
                          <a:cs typeface="Phetsarath OT" panose="02000500000000000000" pitchFamily="2" charset="77"/>
                        </a:rPr>
                        <a:t>C</a:t>
                      </a:r>
                    </a:p>
                  </a:txBody>
                  <a:tcPr marT="42745" marB="42745"/>
                </a:tc>
                <a:tc>
                  <a:txBody>
                    <a:bodyPr/>
                    <a:lstStyle/>
                    <a:p>
                      <a:r>
                        <a:rPr lang="lo-LA" sz="1200" kern="1200" dirty="0">
                          <a:solidFill>
                            <a:schemeClr val="dk1"/>
                          </a:solidFill>
                          <a:effectLst/>
                          <a:latin typeface="Phetsarath OT" panose="02000500000000000000" pitchFamily="2" charset="77"/>
                          <a:ea typeface="+mn-ea"/>
                          <a:cs typeface="Phetsarath OT" panose="02000500000000000000" pitchFamily="2" charset="77"/>
                        </a:rPr>
                        <a:t>ການປັບປຸງຄວາມຫຼາກຫຼາຍຂອງອາຫານ ແລະ ຄຸນນະພາບສານອາຫານຂອງອາຫານຄົວເຮືອນ</a:t>
                      </a:r>
                      <a:endParaRPr lang="en-US" sz="1200" dirty="0">
                        <a:latin typeface="Phetsarath OT" panose="02000500000000000000" pitchFamily="2" charset="77"/>
                        <a:cs typeface="Phetsarath OT" panose="02000500000000000000" pitchFamily="2" charset="77"/>
                      </a:endParaRPr>
                    </a:p>
                  </a:txBody>
                  <a:tcPr marT="42745" marB="4274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57879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B939-D09F-D63C-7C0A-230B5E6C97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1E576C-92B7-6B35-0787-74FBECEA8B9D}"/>
              </a:ext>
            </a:extLst>
          </p:cNvPr>
          <p:cNvSpPr>
            <a:spLocks noGrp="1"/>
          </p:cNvSpPr>
          <p:nvPr>
            <p:ph idx="1"/>
          </p:nvPr>
        </p:nvSpPr>
        <p:spPr/>
        <p:txBody>
          <a:bodyPr anchor="ctr">
            <a:normAutofit/>
          </a:bodyPr>
          <a:lstStyle/>
          <a:p>
            <a:pPr marL="0" indent="0" algn="ctr">
              <a:buNone/>
            </a:pPr>
            <a:r>
              <a:rPr lang="lo-LA" sz="7200" b="1" dirty="0">
                <a:latin typeface="Phetsarath OT" panose="02000500000000000000" pitchFamily="2" charset="77"/>
                <a:cs typeface="Phetsarath OT" panose="02000500000000000000" pitchFamily="2" charset="77"/>
              </a:rPr>
              <a:t>ເນື້ອໃນບົດຮຽນ</a:t>
            </a:r>
          </a:p>
          <a:p>
            <a:pPr marL="0" indent="0" algn="ctr">
              <a:buNone/>
            </a:pPr>
            <a:r>
              <a:rPr lang="en-US" sz="7200" b="1" dirty="0"/>
              <a:t>Lesson body</a:t>
            </a:r>
          </a:p>
        </p:txBody>
      </p:sp>
      <p:sp>
        <p:nvSpPr>
          <p:cNvPr id="4" name="Slide Number Placeholder 3">
            <a:extLst>
              <a:ext uri="{FF2B5EF4-FFF2-40B4-BE49-F238E27FC236}">
                <a16:creationId xmlns:a16="http://schemas.microsoft.com/office/drawing/2014/main" id="{26AADD08-FAC2-D879-6D43-38A25FC80F3F}"/>
              </a:ext>
            </a:extLst>
          </p:cNvPr>
          <p:cNvSpPr>
            <a:spLocks noGrp="1"/>
          </p:cNvSpPr>
          <p:nvPr>
            <p:ph type="sldNum" sz="quarter" idx="12"/>
          </p:nvPr>
        </p:nvSpPr>
        <p:spPr/>
        <p:txBody>
          <a:bodyPr/>
          <a:lstStyle/>
          <a:p>
            <a:fld id="{BB7217B5-ED1B-4422-BB90-71357A4EBF56}" type="slidenum">
              <a:rPr lang="en-US" smtClean="0"/>
              <a:pPr/>
              <a:t>7</a:t>
            </a:fld>
            <a:endParaRPr lang="en-US"/>
          </a:p>
        </p:txBody>
      </p:sp>
    </p:spTree>
    <p:extLst>
      <p:ext uri="{BB962C8B-B14F-4D97-AF65-F5344CB8AC3E}">
        <p14:creationId xmlns:p14="http://schemas.microsoft.com/office/powerpoint/2010/main" val="2890956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403145" y="1866316"/>
            <a:ext cx="5349108" cy="67724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50000"/>
              </a:lnSpc>
            </a:pPr>
            <a:endParaRPr lang="en-US" sz="2000" dirty="0"/>
          </a:p>
        </p:txBody>
      </p:sp>
      <p:pic>
        <p:nvPicPr>
          <p:cNvPr id="2" name="Picture 1"/>
          <p:cNvPicPr>
            <a:picLocks noChangeAspect="1"/>
          </p:cNvPicPr>
          <p:nvPr/>
        </p:nvPicPr>
        <p:blipFill>
          <a:blip r:embed="rId3"/>
          <a:stretch>
            <a:fillRect/>
          </a:stretch>
        </p:blipFill>
        <p:spPr>
          <a:xfrm>
            <a:off x="887548" y="1737307"/>
            <a:ext cx="1199697" cy="3970426"/>
          </a:xfrm>
          <a:prstGeom prst="rect">
            <a:avLst/>
          </a:prstGeom>
        </p:spPr>
      </p:pic>
      <p:grpSp>
        <p:nvGrpSpPr>
          <p:cNvPr id="5" name="Group 4">
            <a:extLst>
              <a:ext uri="{FF2B5EF4-FFF2-40B4-BE49-F238E27FC236}">
                <a16:creationId xmlns:a16="http://schemas.microsoft.com/office/drawing/2014/main" id="{C711ECCE-D46A-F474-446D-51B1482CE0AD}"/>
              </a:ext>
            </a:extLst>
          </p:cNvPr>
          <p:cNvGrpSpPr/>
          <p:nvPr/>
        </p:nvGrpSpPr>
        <p:grpSpPr>
          <a:xfrm>
            <a:off x="2557462" y="1246042"/>
            <a:ext cx="7648301" cy="619389"/>
            <a:chOff x="3009361" y="1699165"/>
            <a:chExt cx="7353690" cy="464367"/>
          </a:xfrm>
        </p:grpSpPr>
        <p:sp>
          <p:nvSpPr>
            <p:cNvPr id="19" name="Rectangle 2"/>
            <p:cNvSpPr/>
            <p:nvPr/>
          </p:nvSpPr>
          <p:spPr>
            <a:xfrm>
              <a:off x="3009361" y="1699165"/>
              <a:ext cx="7353690" cy="464367"/>
            </a:xfrm>
            <a:prstGeom prst="rect">
              <a:avLst/>
            </a:prstGeom>
            <a:solidFill>
              <a:srgbClr val="EF7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sp>
          <p:nvSpPr>
            <p:cNvPr id="3" name="Rettangolo 2">
              <a:extLst>
                <a:ext uri="{FF2B5EF4-FFF2-40B4-BE49-F238E27FC236}">
                  <a16:creationId xmlns:a16="http://schemas.microsoft.com/office/drawing/2014/main" id="{0F969C81-48D3-2842-9C6F-FF80A41B05B7}"/>
                </a:ext>
              </a:extLst>
            </p:cNvPr>
            <p:cNvSpPr/>
            <p:nvPr/>
          </p:nvSpPr>
          <p:spPr>
            <a:xfrm>
              <a:off x="3117199" y="1733959"/>
              <a:ext cx="6257519" cy="319198"/>
            </a:xfrm>
            <a:prstGeom prst="rect">
              <a:avLst/>
            </a:prstGeom>
          </p:spPr>
          <p:txBody>
            <a:bodyPr wrap="square">
              <a:spAutoFit/>
            </a:bodyPr>
            <a:lstStyle/>
            <a:p>
              <a:pPr>
                <a:lnSpc>
                  <a:spcPts val="2550"/>
                </a:lnSpc>
              </a:pPr>
              <a:r>
                <a:rPr lang="en-US" sz="2000" b="1" dirty="0" err="1">
                  <a:solidFill>
                    <a:schemeClr val="bg1"/>
                  </a:solidFill>
                  <a:latin typeface="Phetsarath OT" panose="02000500000000020004" pitchFamily="2" charset="0"/>
                  <a:cs typeface="Phetsarath OT" panose="02000500000000020004" pitchFamily="2" charset="0"/>
                </a:rPr>
                <a:t>ຄວາມອຶດຫິວໃນທົ່ວໂລກແມ່ນຍັງເພີ່ມຂຶ້ນ</a:t>
              </a:r>
              <a:endParaRPr lang="en-US" sz="2000" b="1" dirty="0">
                <a:solidFill>
                  <a:schemeClr val="bg1"/>
                </a:solidFill>
                <a:latin typeface="Phetsarath OT" panose="02000500000000020004" pitchFamily="2" charset="0"/>
                <a:cs typeface="Phetsarath OT" panose="02000500000000020004" pitchFamily="2" charset="0"/>
              </a:endParaRPr>
            </a:p>
          </p:txBody>
        </p:sp>
      </p:grpSp>
      <p:sp>
        <p:nvSpPr>
          <p:cNvPr id="4" name="Rettangolo 3">
            <a:extLst>
              <a:ext uri="{FF2B5EF4-FFF2-40B4-BE49-F238E27FC236}">
                <a16:creationId xmlns:a16="http://schemas.microsoft.com/office/drawing/2014/main" id="{027A195C-406E-D840-A0DE-8A89D6404967}"/>
              </a:ext>
            </a:extLst>
          </p:cNvPr>
          <p:cNvSpPr/>
          <p:nvPr/>
        </p:nvSpPr>
        <p:spPr>
          <a:xfrm>
            <a:off x="2611691" y="1956547"/>
            <a:ext cx="7840180" cy="323983"/>
          </a:xfrm>
          <a:prstGeom prst="rect">
            <a:avLst/>
          </a:prstGeom>
        </p:spPr>
        <p:txBody>
          <a:bodyPr wrap="square" lIns="27000" tIns="35100" rIns="27000">
            <a:spAutoFit/>
          </a:bodyPr>
          <a:lstStyle/>
          <a:p>
            <a:pPr>
              <a:lnSpc>
                <a:spcPts val="1800"/>
              </a:lnSpc>
            </a:pPr>
            <a:r>
              <a:rPr lang="en-US" b="1" dirty="0" err="1">
                <a:latin typeface="Phetsarath OT" panose="02000500000000020004" pitchFamily="2" charset="0"/>
                <a:cs typeface="Phetsarath OT" panose="02000500000000020004" pitchFamily="2" charset="0"/>
              </a:rPr>
              <a:t>ຫລາຍກວ່າ</a:t>
            </a:r>
            <a:r>
              <a:rPr lang="en-US" b="1" dirty="0">
                <a:latin typeface="Phetsarath OT" panose="02000500000000020004" pitchFamily="2" charset="0"/>
                <a:cs typeface="Phetsarath OT" panose="02000500000000020004" pitchFamily="2" charset="0"/>
              </a:rPr>
              <a:t> 10 </a:t>
            </a:r>
            <a:r>
              <a:rPr lang="en-US" b="1" dirty="0" err="1">
                <a:latin typeface="Phetsarath OT" panose="02000500000000020004" pitchFamily="2" charset="0"/>
                <a:cs typeface="Phetsarath OT" panose="02000500000000020004" pitchFamily="2" charset="0"/>
              </a:rPr>
              <a:t>ລ້ານຄົນ</a:t>
            </a:r>
            <a:r>
              <a:rPr lang="en-US" b="1" dirty="0">
                <a:latin typeface="Phetsarath OT" panose="02000500000000020004" pitchFamily="2" charset="0"/>
                <a:cs typeface="Phetsarath OT" panose="02000500000000020004" pitchFamily="2" charset="0"/>
              </a:rPr>
              <a:t> </a:t>
            </a:r>
            <a:r>
              <a:rPr lang="en-US" b="1" dirty="0" err="1">
                <a:latin typeface="Phetsarath OT" panose="02000500000000020004" pitchFamily="2" charset="0"/>
                <a:cs typeface="Phetsarath OT" panose="02000500000000020004" pitchFamily="2" charset="0"/>
              </a:rPr>
              <a:t>ໃນ</a:t>
            </a:r>
            <a:r>
              <a:rPr lang="en-US" b="1" dirty="0">
                <a:latin typeface="Phetsarath OT" panose="02000500000000020004" pitchFamily="2" charset="0"/>
                <a:cs typeface="Phetsarath OT" panose="02000500000000020004" pitchFamily="2" charset="0"/>
              </a:rPr>
              <a:t> 1 </a:t>
            </a:r>
            <a:r>
              <a:rPr lang="en-US" b="1" dirty="0" err="1">
                <a:latin typeface="Phetsarath OT" panose="02000500000000020004" pitchFamily="2" charset="0"/>
                <a:cs typeface="Phetsarath OT" panose="02000500000000020004" pitchFamily="2" charset="0"/>
              </a:rPr>
              <a:t>ປີ</a:t>
            </a:r>
            <a:r>
              <a:rPr lang="en-US" b="1" dirty="0">
                <a:latin typeface="Phetsarath OT" panose="02000500000000020004" pitchFamily="2" charset="0"/>
                <a:cs typeface="Phetsarath OT" panose="02000500000000020004" pitchFamily="2" charset="0"/>
              </a:rPr>
              <a:t> </a:t>
            </a:r>
            <a:r>
              <a:rPr lang="en-US" b="1" dirty="0" err="1">
                <a:latin typeface="Phetsarath OT" panose="02000500000000020004" pitchFamily="2" charset="0"/>
                <a:cs typeface="Phetsarath OT" panose="02000500000000020004" pitchFamily="2" charset="0"/>
              </a:rPr>
              <a:t>ແລະ</a:t>
            </a:r>
            <a:r>
              <a:rPr lang="en-US" b="1" dirty="0">
                <a:latin typeface="Phetsarath OT" panose="02000500000000020004" pitchFamily="2" charset="0"/>
                <a:cs typeface="Phetsarath OT" panose="02000500000000020004" pitchFamily="2" charset="0"/>
              </a:rPr>
              <a:t> </a:t>
            </a:r>
            <a:r>
              <a:rPr lang="en-US" b="1" dirty="0" err="1">
                <a:latin typeface="Phetsarath OT" panose="02000500000000020004" pitchFamily="2" charset="0"/>
                <a:cs typeface="Phetsarath OT" panose="02000500000000020004" pitchFamily="2" charset="0"/>
              </a:rPr>
              <a:t>ເກືອບ</a:t>
            </a:r>
            <a:r>
              <a:rPr lang="en-US" b="1" dirty="0">
                <a:latin typeface="Phetsarath OT" panose="02000500000000020004" pitchFamily="2" charset="0"/>
                <a:cs typeface="Phetsarath OT" panose="02000500000000020004" pitchFamily="2" charset="0"/>
              </a:rPr>
              <a:t> 60 </a:t>
            </a:r>
            <a:r>
              <a:rPr lang="en-US" b="1" dirty="0" err="1">
                <a:latin typeface="Phetsarath OT" panose="02000500000000020004" pitchFamily="2" charset="0"/>
                <a:cs typeface="Phetsarath OT" panose="02000500000000020004" pitchFamily="2" charset="0"/>
              </a:rPr>
              <a:t>ລ້ານຄົນ</a:t>
            </a:r>
            <a:r>
              <a:rPr lang="en-US" b="1" dirty="0">
                <a:latin typeface="Phetsarath OT" panose="02000500000000020004" pitchFamily="2" charset="0"/>
                <a:cs typeface="Phetsarath OT" panose="02000500000000020004" pitchFamily="2" charset="0"/>
              </a:rPr>
              <a:t> </a:t>
            </a:r>
            <a:r>
              <a:rPr lang="en-US" b="1" dirty="0" err="1">
                <a:latin typeface="Phetsarath OT" panose="02000500000000020004" pitchFamily="2" charset="0"/>
                <a:cs typeface="Phetsarath OT" panose="02000500000000020004" pitchFamily="2" charset="0"/>
              </a:rPr>
              <a:t>ໃນ</a:t>
            </a:r>
            <a:r>
              <a:rPr lang="en-US" b="1" dirty="0">
                <a:latin typeface="Phetsarath OT" panose="02000500000000020004" pitchFamily="2" charset="0"/>
                <a:cs typeface="Phetsarath OT" panose="02000500000000020004" pitchFamily="2" charset="0"/>
              </a:rPr>
              <a:t> 5 </a:t>
            </a:r>
            <a:r>
              <a:rPr lang="en-US" b="1" dirty="0" err="1">
                <a:latin typeface="Phetsarath OT" panose="02000500000000020004" pitchFamily="2" charset="0"/>
                <a:cs typeface="Phetsarath OT" panose="02000500000000020004" pitchFamily="2" charset="0"/>
              </a:rPr>
              <a:t>ປີ</a:t>
            </a:r>
            <a:endParaRPr lang="it-IT" b="1" dirty="0">
              <a:latin typeface="Phetsarath OT" panose="02000500000000020004" pitchFamily="2" charset="0"/>
              <a:cs typeface="Phetsarath OT" panose="02000500000000020004" pitchFamily="2" charset="0"/>
            </a:endParaRPr>
          </a:p>
        </p:txBody>
      </p:sp>
      <p:grpSp>
        <p:nvGrpSpPr>
          <p:cNvPr id="6" name="Group 5">
            <a:extLst>
              <a:ext uri="{FF2B5EF4-FFF2-40B4-BE49-F238E27FC236}">
                <a16:creationId xmlns:a16="http://schemas.microsoft.com/office/drawing/2014/main" id="{9AF0C06D-4A3F-9D10-4144-91304C6CDDD4}"/>
              </a:ext>
            </a:extLst>
          </p:cNvPr>
          <p:cNvGrpSpPr/>
          <p:nvPr/>
        </p:nvGrpSpPr>
        <p:grpSpPr>
          <a:xfrm>
            <a:off x="2557462" y="2253068"/>
            <a:ext cx="7862709" cy="542308"/>
            <a:chOff x="3066481" y="2353084"/>
            <a:chExt cx="7353690" cy="542308"/>
          </a:xfrm>
        </p:grpSpPr>
        <p:sp>
          <p:nvSpPr>
            <p:cNvPr id="21" name="Rectangle 2">
              <a:extLst>
                <a:ext uri="{FF2B5EF4-FFF2-40B4-BE49-F238E27FC236}">
                  <a16:creationId xmlns:a16="http://schemas.microsoft.com/office/drawing/2014/main" id="{1B411012-0318-0A41-AB68-46E59F87F518}"/>
                </a:ext>
              </a:extLst>
            </p:cNvPr>
            <p:cNvSpPr/>
            <p:nvPr/>
          </p:nvSpPr>
          <p:spPr>
            <a:xfrm>
              <a:off x="3066481" y="2353084"/>
              <a:ext cx="7353690" cy="473938"/>
            </a:xfrm>
            <a:prstGeom prst="rect">
              <a:avLst/>
            </a:prstGeom>
            <a:solidFill>
              <a:srgbClr val="EF7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sp>
          <p:nvSpPr>
            <p:cNvPr id="22" name="Rettangolo 21">
              <a:extLst>
                <a:ext uri="{FF2B5EF4-FFF2-40B4-BE49-F238E27FC236}">
                  <a16:creationId xmlns:a16="http://schemas.microsoft.com/office/drawing/2014/main" id="{D72AFF5A-E899-CD4C-A027-2F2ECC28CE83}"/>
                </a:ext>
              </a:extLst>
            </p:cNvPr>
            <p:cNvSpPr/>
            <p:nvPr/>
          </p:nvSpPr>
          <p:spPr>
            <a:xfrm>
              <a:off x="3117199" y="2469634"/>
              <a:ext cx="3569007" cy="425758"/>
            </a:xfrm>
            <a:prstGeom prst="rect">
              <a:avLst/>
            </a:prstGeom>
          </p:spPr>
          <p:txBody>
            <a:bodyPr wrap="square">
              <a:spAutoFit/>
            </a:bodyPr>
            <a:lstStyle/>
            <a:p>
              <a:pPr>
                <a:lnSpc>
                  <a:spcPts val="2550"/>
                </a:lnSpc>
              </a:pPr>
              <a:r>
                <a:rPr lang="en-US" sz="2000" b="1" dirty="0" err="1">
                  <a:solidFill>
                    <a:schemeClr val="bg1"/>
                  </a:solidFill>
                  <a:latin typeface="Phetsarath OT" panose="02000500000000020004" pitchFamily="2" charset="0"/>
                  <a:cs typeface="Phetsarath OT" panose="02000500000000020004" pitchFamily="2" charset="0"/>
                </a:rPr>
                <a:t>ເບິ່ງຂຶ້ນໄປຈາກຄວາມອຶດຫິວ</a:t>
              </a:r>
              <a:endParaRPr lang="en-US" sz="2000" b="1" dirty="0">
                <a:solidFill>
                  <a:schemeClr val="bg1"/>
                </a:solidFill>
                <a:latin typeface="Phetsarath OT" panose="02000500000000020004" pitchFamily="2" charset="0"/>
                <a:cs typeface="Phetsarath OT" panose="02000500000000020004" pitchFamily="2" charset="0"/>
              </a:endParaRPr>
            </a:p>
          </p:txBody>
        </p:sp>
      </p:grpSp>
      <p:sp>
        <p:nvSpPr>
          <p:cNvPr id="23" name="Rettangolo 22">
            <a:extLst>
              <a:ext uri="{FF2B5EF4-FFF2-40B4-BE49-F238E27FC236}">
                <a16:creationId xmlns:a16="http://schemas.microsoft.com/office/drawing/2014/main" id="{6A9517FE-026F-6442-9C89-029286D287C1}"/>
              </a:ext>
            </a:extLst>
          </p:cNvPr>
          <p:cNvSpPr/>
          <p:nvPr/>
        </p:nvSpPr>
        <p:spPr>
          <a:xfrm>
            <a:off x="2557462" y="2731914"/>
            <a:ext cx="9043987" cy="400927"/>
          </a:xfrm>
          <a:prstGeom prst="rect">
            <a:avLst/>
          </a:prstGeom>
        </p:spPr>
        <p:txBody>
          <a:bodyPr wrap="square" lIns="27000" tIns="35100" rIns="27000">
            <a:spAutoFit/>
          </a:bodyPr>
          <a:lstStyle/>
          <a:p>
            <a:pPr>
              <a:lnSpc>
                <a:spcPts val="2550"/>
              </a:lnSpc>
            </a:pPr>
            <a:r>
              <a:rPr lang="en-US" b="1" dirty="0" err="1">
                <a:latin typeface="Phetsarath OT" panose="02000500000000020004" pitchFamily="2" charset="0"/>
                <a:cs typeface="Phetsarath OT" panose="02000500000000020004" pitchFamily="2" charset="0"/>
              </a:rPr>
              <a:t>ຫລາຍກວ່າ</a:t>
            </a:r>
            <a:r>
              <a:rPr lang="en-US" b="1" dirty="0">
                <a:latin typeface="Phetsarath OT" panose="02000500000000020004" pitchFamily="2" charset="0"/>
                <a:cs typeface="Phetsarath OT" panose="02000500000000020004" pitchFamily="2" charset="0"/>
              </a:rPr>
              <a:t> 2 </a:t>
            </a:r>
            <a:r>
              <a:rPr lang="en-US" b="1" dirty="0" err="1">
                <a:latin typeface="Phetsarath OT" panose="02000500000000020004" pitchFamily="2" charset="0"/>
                <a:cs typeface="Phetsarath OT" panose="02000500000000020004" pitchFamily="2" charset="0"/>
              </a:rPr>
              <a:t>ລ້ານຄົນ</a:t>
            </a:r>
            <a:r>
              <a:rPr lang="en-US" b="1" dirty="0">
                <a:latin typeface="Phetsarath OT" panose="02000500000000020004" pitchFamily="2" charset="0"/>
                <a:cs typeface="Phetsarath OT" panose="02000500000000020004" pitchFamily="2" charset="0"/>
              </a:rPr>
              <a:t> </a:t>
            </a:r>
            <a:r>
              <a:rPr lang="en-US" b="1" dirty="0" err="1">
                <a:latin typeface="Phetsarath OT" panose="02000500000000020004" pitchFamily="2" charset="0"/>
                <a:cs typeface="Phetsarath OT" panose="02000500000000020004" pitchFamily="2" charset="0"/>
              </a:rPr>
              <a:t>ທີ່ບໍ່ສາມາດເຂົ້າເຖິງອາຫານທີ່ມີໂພຊະນາການ</a:t>
            </a:r>
            <a:r>
              <a:rPr lang="en-US" b="1" dirty="0">
                <a:latin typeface="Phetsarath OT" panose="02000500000000020004" pitchFamily="2" charset="0"/>
                <a:cs typeface="Phetsarath OT" panose="02000500000000020004" pitchFamily="2" charset="0"/>
              </a:rPr>
              <a:t>, </a:t>
            </a:r>
            <a:r>
              <a:rPr lang="en-US" b="1" dirty="0" err="1">
                <a:latin typeface="Phetsarath OT" panose="02000500000000020004" pitchFamily="2" charset="0"/>
                <a:cs typeface="Phetsarath OT" panose="02000500000000020004" pitchFamily="2" charset="0"/>
              </a:rPr>
              <a:t>ພໍພຽງ</a:t>
            </a:r>
            <a:r>
              <a:rPr lang="en-US" b="1" dirty="0">
                <a:latin typeface="Phetsarath OT" panose="02000500000000020004" pitchFamily="2" charset="0"/>
                <a:cs typeface="Phetsarath OT" panose="02000500000000020004" pitchFamily="2" charset="0"/>
              </a:rPr>
              <a:t> </a:t>
            </a:r>
            <a:r>
              <a:rPr lang="en-US" b="1" dirty="0" err="1">
                <a:latin typeface="Phetsarath OT" panose="02000500000000020004" pitchFamily="2" charset="0"/>
                <a:cs typeface="Phetsarath OT" panose="02000500000000020004" pitchFamily="2" charset="0"/>
              </a:rPr>
              <a:t>ແລະປອດໄພ</a:t>
            </a:r>
            <a:endParaRPr lang="it-IT" b="1" dirty="0">
              <a:latin typeface="Phetsarath OT" panose="02000500000000020004" pitchFamily="2" charset="0"/>
              <a:cs typeface="Phetsarath OT" panose="02000500000000020004" pitchFamily="2" charset="0"/>
            </a:endParaRPr>
          </a:p>
        </p:txBody>
      </p:sp>
      <p:sp>
        <p:nvSpPr>
          <p:cNvPr id="27" name="Rectangle 2">
            <a:extLst>
              <a:ext uri="{FF2B5EF4-FFF2-40B4-BE49-F238E27FC236}">
                <a16:creationId xmlns:a16="http://schemas.microsoft.com/office/drawing/2014/main" id="{896FF73F-08D7-1E4A-9EFD-7A074DEF747C}"/>
              </a:ext>
            </a:extLst>
          </p:cNvPr>
          <p:cNvSpPr/>
          <p:nvPr/>
        </p:nvSpPr>
        <p:spPr>
          <a:xfrm>
            <a:off x="2557462" y="3292600"/>
            <a:ext cx="7891334" cy="272933"/>
          </a:xfrm>
          <a:prstGeom prst="rect">
            <a:avLst/>
          </a:prstGeom>
          <a:solidFill>
            <a:srgbClr val="EF7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sp>
        <p:nvSpPr>
          <p:cNvPr id="28" name="Title 1">
            <a:extLst>
              <a:ext uri="{FF2B5EF4-FFF2-40B4-BE49-F238E27FC236}">
                <a16:creationId xmlns:a16="http://schemas.microsoft.com/office/drawing/2014/main" id="{4FAE0176-0C83-9B4D-B73D-5A08E38F090C}"/>
              </a:ext>
            </a:extLst>
          </p:cNvPr>
          <p:cNvSpPr txBox="1">
            <a:spLocks/>
          </p:cNvSpPr>
          <p:nvPr/>
        </p:nvSpPr>
        <p:spPr>
          <a:xfrm>
            <a:off x="3403145" y="3474832"/>
            <a:ext cx="5349108" cy="67724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50000"/>
              </a:lnSpc>
            </a:pPr>
            <a:endParaRPr lang="en-US" sz="2000" dirty="0"/>
          </a:p>
        </p:txBody>
      </p:sp>
      <p:sp>
        <p:nvSpPr>
          <p:cNvPr id="29" name="Rettangolo 28">
            <a:extLst>
              <a:ext uri="{FF2B5EF4-FFF2-40B4-BE49-F238E27FC236}">
                <a16:creationId xmlns:a16="http://schemas.microsoft.com/office/drawing/2014/main" id="{B5CCD9A6-2997-644F-862B-C1CCFA26E5E4}"/>
              </a:ext>
            </a:extLst>
          </p:cNvPr>
          <p:cNvSpPr/>
          <p:nvPr/>
        </p:nvSpPr>
        <p:spPr>
          <a:xfrm>
            <a:off x="2557463" y="3230256"/>
            <a:ext cx="7862708" cy="425758"/>
          </a:xfrm>
          <a:prstGeom prst="rect">
            <a:avLst/>
          </a:prstGeom>
        </p:spPr>
        <p:txBody>
          <a:bodyPr wrap="square">
            <a:spAutoFit/>
          </a:bodyPr>
          <a:lstStyle/>
          <a:p>
            <a:pPr>
              <a:lnSpc>
                <a:spcPts val="2550"/>
              </a:lnSpc>
            </a:pPr>
            <a:r>
              <a:rPr lang="en-US" sz="2000" b="1" dirty="0" err="1">
                <a:solidFill>
                  <a:schemeClr val="bg1"/>
                </a:solidFill>
                <a:latin typeface="Phetsarath OT" panose="02000500000000020004" pitchFamily="2" charset="0"/>
                <a:cs typeface="Phetsarath OT" panose="02000500000000020004" pitchFamily="2" charset="0"/>
              </a:rPr>
              <a:t>ການພັດທະນາຂອງສາກົນແມ່ນບໍ່ໄດ້ໄປຊ່ວຍຫລຸດຜ່ອນຄວາມອຶດຫິວ</a:t>
            </a:r>
            <a:endParaRPr lang="en-US" sz="2000" b="1" dirty="0">
              <a:solidFill>
                <a:schemeClr val="bg1"/>
              </a:solidFill>
              <a:latin typeface="Phetsarath OT" panose="02000500000000020004" pitchFamily="2" charset="0"/>
              <a:cs typeface="Phetsarath OT" panose="02000500000000020004" pitchFamily="2" charset="0"/>
            </a:endParaRPr>
          </a:p>
        </p:txBody>
      </p:sp>
      <p:sp>
        <p:nvSpPr>
          <p:cNvPr id="30" name="Rettangolo 29">
            <a:extLst>
              <a:ext uri="{FF2B5EF4-FFF2-40B4-BE49-F238E27FC236}">
                <a16:creationId xmlns:a16="http://schemas.microsoft.com/office/drawing/2014/main" id="{C6C0B257-85A7-7D45-87A9-F69F172734CF}"/>
              </a:ext>
            </a:extLst>
          </p:cNvPr>
          <p:cNvSpPr/>
          <p:nvPr/>
        </p:nvSpPr>
        <p:spPr>
          <a:xfrm>
            <a:off x="2611691" y="3626291"/>
            <a:ext cx="7998381" cy="316289"/>
          </a:xfrm>
          <a:prstGeom prst="rect">
            <a:avLst/>
          </a:prstGeom>
        </p:spPr>
        <p:txBody>
          <a:bodyPr wrap="square" lIns="27000" tIns="35100" rIns="27000">
            <a:spAutoFit/>
          </a:bodyPr>
          <a:lstStyle/>
          <a:p>
            <a:pPr>
              <a:lnSpc>
                <a:spcPts val="1800"/>
              </a:lnSpc>
            </a:pPr>
            <a:r>
              <a:rPr lang="en-GB" sz="1600" b="1" spc="-8" dirty="0" err="1">
                <a:latin typeface="Phetsarath OT" panose="02000500000000020004" pitchFamily="2" charset="0"/>
                <a:cs typeface="Phetsarath OT" panose="02000500000000020004" pitchFamily="2" charset="0"/>
              </a:rPr>
              <a:t>ຖ້າຍັງສຶບຕໍ່ການພັດທະນາແບບປະຈຸບັນ</a:t>
            </a:r>
            <a:r>
              <a:rPr lang="en-GB" sz="1600" b="1" spc="-8" dirty="0">
                <a:latin typeface="Phetsarath OT" panose="02000500000000020004" pitchFamily="2" charset="0"/>
                <a:cs typeface="Phetsarath OT" panose="02000500000000020004" pitchFamily="2" charset="0"/>
              </a:rPr>
              <a:t>, </a:t>
            </a:r>
            <a:r>
              <a:rPr lang="en-GB" sz="1600" b="1" spc="-8" dirty="0" err="1">
                <a:latin typeface="Phetsarath OT" panose="02000500000000020004" pitchFamily="2" charset="0"/>
                <a:cs typeface="Phetsarath OT" panose="02000500000000020004" pitchFamily="2" charset="0"/>
              </a:rPr>
              <a:t>ຈຳນວນຄົນອຶດຫິວຈະກ້າວສູ</a:t>
            </a:r>
            <a:r>
              <a:rPr lang="en-GB" sz="1600" b="1" spc="-8" dirty="0">
                <a:latin typeface="Phetsarath OT" panose="02000500000000020004" pitchFamily="2" charset="0"/>
                <a:cs typeface="Phetsarath OT" panose="02000500000000020004" pitchFamily="2" charset="0"/>
              </a:rPr>
              <a:t>່ 840 </a:t>
            </a:r>
            <a:r>
              <a:rPr lang="en-GB" sz="1600" b="1" spc="-8" dirty="0" err="1">
                <a:latin typeface="Phetsarath OT" panose="02000500000000020004" pitchFamily="2" charset="0"/>
                <a:cs typeface="Phetsarath OT" panose="02000500000000020004" pitchFamily="2" charset="0"/>
              </a:rPr>
              <a:t>ລ້ານຄົນ</a:t>
            </a:r>
            <a:r>
              <a:rPr lang="en-GB" sz="1600" b="1" spc="-8" dirty="0">
                <a:latin typeface="Phetsarath OT" panose="02000500000000020004" pitchFamily="2" charset="0"/>
                <a:cs typeface="Phetsarath OT" panose="02000500000000020004" pitchFamily="2" charset="0"/>
              </a:rPr>
              <a:t> </a:t>
            </a:r>
            <a:r>
              <a:rPr lang="en-GB" sz="1600" b="1" spc="-8" dirty="0" err="1">
                <a:latin typeface="Phetsarath OT" panose="02000500000000020004" pitchFamily="2" charset="0"/>
                <a:cs typeface="Phetsarath OT" panose="02000500000000020004" pitchFamily="2" charset="0"/>
              </a:rPr>
              <a:t>ໃນປີ</a:t>
            </a:r>
            <a:r>
              <a:rPr lang="en-GB" sz="1600" b="1" spc="-8" dirty="0">
                <a:latin typeface="Phetsarath OT" panose="02000500000000020004" pitchFamily="2" charset="0"/>
                <a:cs typeface="Phetsarath OT" panose="02000500000000020004" pitchFamily="2" charset="0"/>
              </a:rPr>
              <a:t> 2030</a:t>
            </a:r>
            <a:endParaRPr lang="it-IT" sz="1600" b="1" spc="-8" dirty="0">
              <a:latin typeface="Phetsarath OT" panose="02000500000000020004" pitchFamily="2" charset="0"/>
              <a:cs typeface="Phetsarath OT" panose="02000500000000020004" pitchFamily="2" charset="0"/>
            </a:endParaRPr>
          </a:p>
        </p:txBody>
      </p:sp>
      <p:sp>
        <p:nvSpPr>
          <p:cNvPr id="31" name="Rectangle 2">
            <a:extLst>
              <a:ext uri="{FF2B5EF4-FFF2-40B4-BE49-F238E27FC236}">
                <a16:creationId xmlns:a16="http://schemas.microsoft.com/office/drawing/2014/main" id="{AAD0179D-9B99-904A-988E-C6A67493EAD3}"/>
              </a:ext>
            </a:extLst>
          </p:cNvPr>
          <p:cNvSpPr/>
          <p:nvPr/>
        </p:nvSpPr>
        <p:spPr>
          <a:xfrm>
            <a:off x="3095106" y="4065682"/>
            <a:ext cx="7353690" cy="270000"/>
          </a:xfrm>
          <a:prstGeom prst="rect">
            <a:avLst/>
          </a:prstGeom>
          <a:solidFill>
            <a:srgbClr val="EF7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sp>
        <p:nvSpPr>
          <p:cNvPr id="32" name="Rettangolo 31">
            <a:extLst>
              <a:ext uri="{FF2B5EF4-FFF2-40B4-BE49-F238E27FC236}">
                <a16:creationId xmlns:a16="http://schemas.microsoft.com/office/drawing/2014/main" id="{870E45ED-759C-9348-9A5D-971A071F94AB}"/>
              </a:ext>
            </a:extLst>
          </p:cNvPr>
          <p:cNvSpPr/>
          <p:nvPr/>
        </p:nvSpPr>
        <p:spPr>
          <a:xfrm>
            <a:off x="2557462" y="4003337"/>
            <a:ext cx="6659968" cy="759182"/>
          </a:xfrm>
          <a:prstGeom prst="rect">
            <a:avLst/>
          </a:prstGeom>
        </p:spPr>
        <p:txBody>
          <a:bodyPr wrap="square">
            <a:spAutoFit/>
          </a:bodyPr>
          <a:lstStyle/>
          <a:p>
            <a:pPr>
              <a:lnSpc>
                <a:spcPts val="2550"/>
              </a:lnSpc>
            </a:pPr>
            <a:r>
              <a:rPr lang="en-GB" sz="2000" b="1" dirty="0" err="1">
                <a:solidFill>
                  <a:schemeClr val="bg1"/>
                </a:solidFill>
                <a:latin typeface="Phetsarath OT" panose="02000500000000020004" pitchFamily="2" charset="0"/>
                <a:cs typeface="Phetsarath OT" panose="02000500000000020004" pitchFamily="2" charset="0"/>
              </a:rPr>
              <a:t>ການລະບາດຂອງ</a:t>
            </a:r>
            <a:r>
              <a:rPr lang="en-GB" sz="2000" b="1" dirty="0">
                <a:solidFill>
                  <a:schemeClr val="bg1"/>
                </a:solidFill>
                <a:latin typeface="Phetsarath OT" panose="02000500000000020004" pitchFamily="2" charset="0"/>
                <a:cs typeface="Phetsarath OT" panose="02000500000000020004" pitchFamily="2" charset="0"/>
              </a:rPr>
              <a:t> Covid-19 </a:t>
            </a:r>
            <a:r>
              <a:rPr lang="en-GB" sz="2000" b="1" dirty="0" err="1">
                <a:solidFill>
                  <a:schemeClr val="bg1"/>
                </a:solidFill>
                <a:latin typeface="Phetsarath OT" panose="02000500000000020004" pitchFamily="2" charset="0"/>
                <a:cs typeface="Phetsarath OT" panose="02000500000000020004" pitchFamily="2" charset="0"/>
              </a:rPr>
              <a:t>ໄດ້ເປັນສິ່ງທ້າທາຍຕໍ່ກັບຄວາມໜັ້ນຄົງທາງດ້ານສະບຽອາຫານ</a:t>
            </a:r>
            <a:r>
              <a:rPr lang="en-GB" sz="2000" b="1" dirty="0">
                <a:solidFill>
                  <a:schemeClr val="bg1"/>
                </a:solidFill>
                <a:latin typeface="Phetsarath OT" panose="02000500000000020004" pitchFamily="2" charset="0"/>
                <a:cs typeface="Phetsarath OT" panose="02000500000000020004" pitchFamily="2" charset="0"/>
              </a:rPr>
              <a:t> </a:t>
            </a:r>
            <a:endParaRPr lang="en-US" sz="2000" b="1" dirty="0">
              <a:solidFill>
                <a:schemeClr val="bg1"/>
              </a:solidFill>
              <a:latin typeface="Phetsarath OT" panose="02000500000000020004" pitchFamily="2" charset="0"/>
              <a:cs typeface="Phetsarath OT" panose="02000500000000020004" pitchFamily="2" charset="0"/>
            </a:endParaRPr>
          </a:p>
        </p:txBody>
      </p:sp>
      <p:sp>
        <p:nvSpPr>
          <p:cNvPr id="33" name="Rettangolo 32">
            <a:extLst>
              <a:ext uri="{FF2B5EF4-FFF2-40B4-BE49-F238E27FC236}">
                <a16:creationId xmlns:a16="http://schemas.microsoft.com/office/drawing/2014/main" id="{2F54A7C7-7240-4F42-8523-29B34747A2C8}"/>
              </a:ext>
            </a:extLst>
          </p:cNvPr>
          <p:cNvSpPr/>
          <p:nvPr/>
        </p:nvSpPr>
        <p:spPr>
          <a:xfrm>
            <a:off x="2557462" y="4321975"/>
            <a:ext cx="7382316" cy="389386"/>
          </a:xfrm>
          <a:prstGeom prst="rect">
            <a:avLst/>
          </a:prstGeom>
        </p:spPr>
        <p:txBody>
          <a:bodyPr wrap="square" lIns="27000" tIns="35100" rIns="27000">
            <a:spAutoFit/>
          </a:bodyPr>
          <a:lstStyle/>
          <a:p>
            <a:r>
              <a:rPr lang="en-GB" sz="2000" b="1" dirty="0" err="1">
                <a:latin typeface="Phetsarath OT" panose="02000500000000020004" pitchFamily="2" charset="0"/>
                <a:cs typeface="Phetsarath OT" panose="02000500000000020004" pitchFamily="2" charset="0"/>
              </a:rPr>
              <a:t>ການລະບາດໄດ້ເພີ່ມຈຳນວນຜູ້ອຶດຫິວ</a:t>
            </a:r>
            <a:r>
              <a:rPr lang="en-GB" sz="2000" b="1" dirty="0">
                <a:latin typeface="Phetsarath OT" panose="02000500000000020004" pitchFamily="2" charset="0"/>
                <a:cs typeface="Phetsarath OT" panose="02000500000000020004" pitchFamily="2" charset="0"/>
              </a:rPr>
              <a:t> </a:t>
            </a:r>
            <a:r>
              <a:rPr lang="en-GB" sz="2000" b="1" dirty="0" err="1">
                <a:latin typeface="Phetsarath OT" panose="02000500000000020004" pitchFamily="2" charset="0"/>
                <a:cs typeface="Phetsarath OT" panose="02000500000000020004" pitchFamily="2" charset="0"/>
              </a:rPr>
              <a:t>ເປັນ</a:t>
            </a:r>
            <a:r>
              <a:rPr lang="en-GB" sz="2000" b="1" dirty="0">
                <a:latin typeface="Phetsarath OT" panose="02000500000000020004" pitchFamily="2" charset="0"/>
                <a:cs typeface="Phetsarath OT" panose="02000500000000020004" pitchFamily="2" charset="0"/>
              </a:rPr>
              <a:t> </a:t>
            </a:r>
            <a:r>
              <a:rPr lang="en-GB" b="1" dirty="0">
                <a:latin typeface="Arial" panose="020B0604020202020204" pitchFamily="34" charset="0"/>
                <a:cs typeface="Arial" panose="020B0604020202020204" pitchFamily="34" charset="0"/>
              </a:rPr>
              <a:t>132 </a:t>
            </a:r>
            <a:r>
              <a:rPr lang="en-GB" b="1" dirty="0" err="1">
                <a:latin typeface="Phetsarath OT" panose="02000500000000020004" pitchFamily="2" charset="0"/>
                <a:cs typeface="Phetsarath OT" panose="02000500000000020004" pitchFamily="2" charset="0"/>
              </a:rPr>
              <a:t>ລ້ານຄົນ</a:t>
            </a:r>
            <a:r>
              <a:rPr lang="en-GB" b="1" dirty="0">
                <a:latin typeface="Phetsarath OT" panose="02000500000000020004" pitchFamily="2" charset="0"/>
                <a:cs typeface="Phetsarath OT" panose="02000500000000020004" pitchFamily="2" charset="0"/>
              </a:rPr>
              <a:t> </a:t>
            </a:r>
            <a:r>
              <a:rPr lang="en-GB" b="1" dirty="0" err="1">
                <a:latin typeface="Phetsarath OT" panose="02000500000000020004" pitchFamily="2" charset="0"/>
                <a:cs typeface="Phetsarath OT" panose="02000500000000020004" pitchFamily="2" charset="0"/>
              </a:rPr>
              <a:t>ໃນປີ</a:t>
            </a:r>
            <a:r>
              <a:rPr lang="en-GB" b="1" dirty="0">
                <a:latin typeface="Phetsarath OT" panose="02000500000000020004" pitchFamily="2" charset="0"/>
                <a:cs typeface="Phetsarath OT" panose="02000500000000020004" pitchFamily="2" charset="0"/>
              </a:rPr>
              <a:t> </a:t>
            </a:r>
            <a:r>
              <a:rPr lang="en-GB" b="1" dirty="0">
                <a:latin typeface="Arial" panose="020B0604020202020204" pitchFamily="34" charset="0"/>
                <a:cs typeface="Arial" panose="020B0604020202020204" pitchFamily="34" charset="0"/>
              </a:rPr>
              <a:t>2020</a:t>
            </a:r>
            <a:endParaRPr lang="en-US" b="1"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8209A2A4-094E-89D6-92FD-7232D1B556C5}"/>
              </a:ext>
            </a:extLst>
          </p:cNvPr>
          <p:cNvGrpSpPr/>
          <p:nvPr/>
        </p:nvGrpSpPr>
        <p:grpSpPr>
          <a:xfrm>
            <a:off x="2557462" y="4727810"/>
            <a:ext cx="7891334" cy="827006"/>
            <a:chOff x="2557462" y="4870690"/>
            <a:chExt cx="7891334" cy="827006"/>
          </a:xfrm>
        </p:grpSpPr>
        <p:sp>
          <p:nvSpPr>
            <p:cNvPr id="34" name="Rectangle 2">
              <a:extLst>
                <a:ext uri="{FF2B5EF4-FFF2-40B4-BE49-F238E27FC236}">
                  <a16:creationId xmlns:a16="http://schemas.microsoft.com/office/drawing/2014/main" id="{CDCA6F37-7BEB-7C4C-B170-833FC81700F1}"/>
                </a:ext>
              </a:extLst>
            </p:cNvPr>
            <p:cNvSpPr/>
            <p:nvPr/>
          </p:nvSpPr>
          <p:spPr>
            <a:xfrm>
              <a:off x="2557462" y="4870690"/>
              <a:ext cx="7891334" cy="489744"/>
            </a:xfrm>
            <a:prstGeom prst="rect">
              <a:avLst/>
            </a:prstGeom>
            <a:solidFill>
              <a:srgbClr val="EF7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sp>
          <p:nvSpPr>
            <p:cNvPr id="35" name="Rettangolo 34">
              <a:extLst>
                <a:ext uri="{FF2B5EF4-FFF2-40B4-BE49-F238E27FC236}">
                  <a16:creationId xmlns:a16="http://schemas.microsoft.com/office/drawing/2014/main" id="{0A4E8923-8045-EA4C-B7A7-4F720391AF27}"/>
                </a:ext>
              </a:extLst>
            </p:cNvPr>
            <p:cNvSpPr/>
            <p:nvPr/>
          </p:nvSpPr>
          <p:spPr>
            <a:xfrm>
              <a:off x="3125916" y="4938514"/>
              <a:ext cx="6091513" cy="759182"/>
            </a:xfrm>
            <a:prstGeom prst="rect">
              <a:avLst/>
            </a:prstGeom>
          </p:spPr>
          <p:txBody>
            <a:bodyPr wrap="square">
              <a:spAutoFit/>
            </a:bodyPr>
            <a:lstStyle/>
            <a:p>
              <a:pPr>
                <a:lnSpc>
                  <a:spcPts val="2550"/>
                </a:lnSpc>
              </a:pPr>
              <a:r>
                <a:rPr lang="en-US" sz="2000" b="1" dirty="0" err="1">
                  <a:solidFill>
                    <a:schemeClr val="bg1"/>
                  </a:solidFill>
                  <a:latin typeface="Phetsarath OT" panose="02000500000000020004" pitchFamily="2" charset="0"/>
                  <a:cs typeface="Phetsarath OT" panose="02000500000000020004" pitchFamily="2" charset="0"/>
                </a:rPr>
                <a:t>ການພັດທະນາຂອງສາກົນບໍ່ສາມາດເອົາຊະນະການຂາດໂພຊະນາການ</a:t>
              </a:r>
              <a:endParaRPr lang="en-US" sz="2000" b="1" dirty="0">
                <a:solidFill>
                  <a:schemeClr val="bg1"/>
                </a:solidFill>
                <a:latin typeface="Phetsarath OT" panose="02000500000000020004" pitchFamily="2" charset="0"/>
                <a:cs typeface="Phetsarath OT" panose="02000500000000020004" pitchFamily="2" charset="0"/>
              </a:endParaRPr>
            </a:p>
          </p:txBody>
        </p:sp>
      </p:grpSp>
      <p:sp>
        <p:nvSpPr>
          <p:cNvPr id="36" name="Rettangolo 35">
            <a:extLst>
              <a:ext uri="{FF2B5EF4-FFF2-40B4-BE49-F238E27FC236}">
                <a16:creationId xmlns:a16="http://schemas.microsoft.com/office/drawing/2014/main" id="{843E72C7-8511-294B-84C8-C5DB9F4C10F1}"/>
              </a:ext>
            </a:extLst>
          </p:cNvPr>
          <p:cNvSpPr/>
          <p:nvPr/>
        </p:nvSpPr>
        <p:spPr>
          <a:xfrm>
            <a:off x="2669620" y="5250669"/>
            <a:ext cx="8174593" cy="635607"/>
          </a:xfrm>
          <a:prstGeom prst="rect">
            <a:avLst/>
          </a:prstGeom>
        </p:spPr>
        <p:txBody>
          <a:bodyPr wrap="square" lIns="27000" tIns="35100" rIns="27000">
            <a:spAutoFit/>
          </a:bodyPr>
          <a:lstStyle/>
          <a:p>
            <a:r>
              <a:rPr lang="en-GB" b="1" dirty="0" err="1">
                <a:latin typeface="Phetsarath OT" panose="02000500000000020004" pitchFamily="2" charset="0"/>
                <a:cs typeface="Phetsarath OT" panose="02000500000000020004" pitchFamily="2" charset="0"/>
              </a:rPr>
              <a:t>ໃນຂະນະທີ</a:t>
            </a:r>
            <a:r>
              <a:rPr lang="en-GB" b="1" dirty="0">
                <a:latin typeface="Phetsarath OT" panose="02000500000000020004" pitchFamily="2" charset="0"/>
                <a:cs typeface="Phetsarath OT" panose="02000500000000020004" pitchFamily="2" charset="0"/>
              </a:rPr>
              <a:t> </a:t>
            </a:r>
            <a:r>
              <a:rPr lang="en-GB" b="1" dirty="0" err="1">
                <a:latin typeface="Phetsarath OT" panose="02000500000000020004" pitchFamily="2" charset="0"/>
                <a:cs typeface="Phetsarath OT" panose="02000500000000020004" pitchFamily="2" charset="0"/>
              </a:rPr>
              <a:t>ມີຄວາມຄືບໜ້າໃນເດັກມີພາວະເຕ້ຍ</a:t>
            </a:r>
            <a:r>
              <a:rPr lang="en-GB" b="1" dirty="0">
                <a:latin typeface="Phetsarath OT" panose="02000500000000020004" pitchFamily="2" charset="0"/>
                <a:cs typeface="Phetsarath OT" panose="02000500000000020004" pitchFamily="2" charset="0"/>
              </a:rPr>
              <a:t> </a:t>
            </a:r>
            <a:r>
              <a:rPr lang="en-GB" b="1" dirty="0" err="1">
                <a:latin typeface="Phetsarath OT" panose="02000500000000020004" pitchFamily="2" charset="0"/>
                <a:cs typeface="Phetsarath OT" panose="02000500000000020004" pitchFamily="2" charset="0"/>
              </a:rPr>
              <a:t>ແລະການລ້ຽງລູກດ້ວຍນົມ</a:t>
            </a:r>
            <a:r>
              <a:rPr lang="en-GB" b="1" dirty="0">
                <a:latin typeface="Phetsarath OT" panose="02000500000000020004" pitchFamily="2" charset="0"/>
                <a:cs typeface="Phetsarath OT" panose="02000500000000020004" pitchFamily="2" charset="0"/>
              </a:rPr>
              <a:t>, </a:t>
            </a:r>
            <a:r>
              <a:rPr lang="en-GB" b="1" dirty="0" err="1">
                <a:latin typeface="Phetsarath OT" panose="02000500000000020004" pitchFamily="2" charset="0"/>
                <a:cs typeface="Phetsarath OT" panose="02000500000000020004" pitchFamily="2" charset="0"/>
              </a:rPr>
              <a:t>ເດັກມີນໍ້າເກີນແມ່ນບໍ່ມີການປັບປຸງ</a:t>
            </a:r>
            <a:r>
              <a:rPr lang="en-GB" b="1" dirty="0">
                <a:latin typeface="Phetsarath OT" panose="02000500000000020004" pitchFamily="2" charset="0"/>
                <a:cs typeface="Phetsarath OT" panose="02000500000000020004" pitchFamily="2" charset="0"/>
              </a:rPr>
              <a:t> </a:t>
            </a:r>
            <a:r>
              <a:rPr lang="en-GB" b="1" dirty="0" err="1">
                <a:latin typeface="Phetsarath OT" panose="02000500000000020004" pitchFamily="2" charset="0"/>
                <a:cs typeface="Phetsarath OT" panose="02000500000000020004" pitchFamily="2" charset="0"/>
              </a:rPr>
              <a:t>ແລະ</a:t>
            </a:r>
            <a:r>
              <a:rPr lang="en-GB" b="1" dirty="0">
                <a:latin typeface="Phetsarath OT" panose="02000500000000020004" pitchFamily="2" charset="0"/>
                <a:cs typeface="Phetsarath OT" panose="02000500000000020004" pitchFamily="2" charset="0"/>
              </a:rPr>
              <a:t> </a:t>
            </a:r>
            <a:r>
              <a:rPr lang="en-GB" b="1" dirty="0" err="1">
                <a:latin typeface="Phetsarath OT" panose="02000500000000020004" pitchFamily="2" charset="0"/>
                <a:cs typeface="Phetsarath OT" panose="02000500000000020004" pitchFamily="2" charset="0"/>
              </a:rPr>
              <a:t>ພາວະໂລກອ້ວນຂອງຜູ້ໃຫຍ່ແມ່ນເພີ່ມຂຶ້ນ</a:t>
            </a:r>
            <a:endParaRPr lang="en-US" b="1" dirty="0">
              <a:latin typeface="Phetsarath OT" panose="02000500000000020004" pitchFamily="2" charset="0"/>
              <a:cs typeface="Phetsarath OT" panose="02000500000000020004" pitchFamily="2" charset="0"/>
            </a:endParaRPr>
          </a:p>
        </p:txBody>
      </p:sp>
      <p:sp>
        <p:nvSpPr>
          <p:cNvPr id="20" name="Title 1">
            <a:extLst>
              <a:ext uri="{FF2B5EF4-FFF2-40B4-BE49-F238E27FC236}">
                <a16:creationId xmlns:a16="http://schemas.microsoft.com/office/drawing/2014/main" id="{07C7F6F0-0763-40C6-EE98-2548D9EC988B}"/>
              </a:ext>
            </a:extLst>
          </p:cNvPr>
          <p:cNvSpPr txBox="1">
            <a:spLocks/>
          </p:cNvSpPr>
          <p:nvPr/>
        </p:nvSpPr>
        <p:spPr>
          <a:xfrm>
            <a:off x="311428" y="335707"/>
            <a:ext cx="8302486" cy="8479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err="1">
                <a:solidFill>
                  <a:schemeClr val="tx2"/>
                </a:solidFill>
                <a:latin typeface="Phetsarath OT" panose="02000500000000020004" pitchFamily="2" charset="0"/>
                <a:cs typeface="Phetsarath OT" panose="02000500000000020004" pitchFamily="2" charset="0"/>
              </a:rPr>
              <a:t>ການຂາດໂພຊະນາການແມ່ນຫຍັງ</a:t>
            </a:r>
            <a:r>
              <a:rPr lang="en-US" sz="4000" b="1" dirty="0">
                <a:solidFill>
                  <a:schemeClr val="tx2"/>
                </a:solidFill>
                <a:latin typeface="Phetsarath OT" panose="02000500000000020004" pitchFamily="2" charset="0"/>
                <a:cs typeface="Phetsarath OT" panose="02000500000000020004" pitchFamily="2" charset="0"/>
              </a:rPr>
              <a:t>?</a:t>
            </a:r>
            <a:r>
              <a:rPr lang="en-US" sz="4000" b="1" dirty="0">
                <a:solidFill>
                  <a:schemeClr val="tx2"/>
                </a:solidFill>
              </a:rPr>
              <a:t> </a:t>
            </a:r>
          </a:p>
        </p:txBody>
      </p:sp>
    </p:spTree>
    <p:extLst>
      <p:ext uri="{BB962C8B-B14F-4D97-AF65-F5344CB8AC3E}">
        <p14:creationId xmlns:p14="http://schemas.microsoft.com/office/powerpoint/2010/main" val="19119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22820-7CD4-CE4A-8D63-720D7D79D3DB}"/>
              </a:ext>
            </a:extLst>
          </p:cNvPr>
          <p:cNvSpPr>
            <a:spLocks noGrp="1"/>
          </p:cNvSpPr>
          <p:nvPr>
            <p:ph type="title"/>
          </p:nvPr>
        </p:nvSpPr>
        <p:spPr/>
        <p:txBody>
          <a:bodyPr/>
          <a:lstStyle/>
          <a:p>
            <a:r>
              <a:rPr lang="en-LA" dirty="0">
                <a:solidFill>
                  <a:srgbClr val="FF0000"/>
                </a:solidFill>
                <a:latin typeface="Phetsarath OT" panose="02000500000000020004" pitchFamily="2" charset="0"/>
                <a:cs typeface="Phetsarath OT" panose="02000500000000020004" pitchFamily="2" charset="0"/>
              </a:rPr>
              <a:t>ການຂາດໂພຊະນາການ: ສິ່ງທີ່ເກີດໃນທົ່ວໂລກ</a:t>
            </a:r>
          </a:p>
        </p:txBody>
      </p:sp>
      <p:sp>
        <p:nvSpPr>
          <p:cNvPr id="3" name="Content Placeholder 2">
            <a:extLst>
              <a:ext uri="{FF2B5EF4-FFF2-40B4-BE49-F238E27FC236}">
                <a16:creationId xmlns:a16="http://schemas.microsoft.com/office/drawing/2014/main" id="{E98996EE-0117-EF42-8B6F-BCB650D20D3C}"/>
              </a:ext>
            </a:extLst>
          </p:cNvPr>
          <p:cNvSpPr>
            <a:spLocks noGrp="1"/>
          </p:cNvSpPr>
          <p:nvPr>
            <p:ph idx="1"/>
          </p:nvPr>
        </p:nvSpPr>
        <p:spPr>
          <a:xfrm>
            <a:off x="602673" y="1733635"/>
            <a:ext cx="5493327" cy="4351338"/>
          </a:xfrm>
        </p:spPr>
        <p:txBody>
          <a:bodyPr/>
          <a:lstStyle/>
          <a:p>
            <a:r>
              <a:rPr lang="en-LA" dirty="0">
                <a:latin typeface="Phetsarath OT" panose="02000500000000020004" pitchFamily="2" charset="0"/>
                <a:cs typeface="Phetsarath OT" panose="02000500000000020004" pitchFamily="2" charset="0"/>
              </a:rPr>
              <a:t>ພາຍໃຕ້ວຽກໂພຊະນາການໄດ້ຊ່ວຍເດັກ 1/3  ຂອງຈຳນວນເດັກທີ່ຕາຍໃນທົ່ວໂລກ</a:t>
            </a:r>
          </a:p>
          <a:p>
            <a:r>
              <a:rPr lang="en-LA" dirty="0">
                <a:latin typeface="Phetsarath OT" panose="02000500000000020004" pitchFamily="2" charset="0"/>
                <a:cs typeface="Phetsarath OT" panose="02000500000000020004" pitchFamily="2" charset="0"/>
              </a:rPr>
              <a:t>ສາເຫດຫລັກຂອງການຂາດການພັດທະນາໃນເດັກອາຍຸລະຫວ່າງ 6-24 ເດືອນ</a:t>
            </a:r>
          </a:p>
          <a:p>
            <a:r>
              <a:rPr lang="en-LA" dirty="0">
                <a:latin typeface="Phetsarath OT" panose="02000500000000020004" pitchFamily="2" charset="0"/>
                <a:cs typeface="Phetsarath OT" panose="02000500000000020004" pitchFamily="2" charset="0"/>
              </a:rPr>
              <a:t>ຜົນກະທົບໂດຍກົງຈາກ GDP - ໄດ້ມີການສູນເສຍເຖິງ 2% ໃນປະເທດທີ່ມີຜົນກະທົບສູງສຸດ</a:t>
            </a:r>
          </a:p>
          <a:p>
            <a:r>
              <a:rPr lang="en-LA" dirty="0">
                <a:latin typeface="Phetsarath OT" panose="02000500000000020004" pitchFamily="2" charset="0"/>
                <a:cs typeface="Phetsarath OT" panose="02000500000000020004" pitchFamily="2" charset="0"/>
              </a:rPr>
              <a:t>ບຸລິມະສິດທີ່ຮີບດ່ວນທີ່ສຸດ</a:t>
            </a:r>
          </a:p>
          <a:p>
            <a:endParaRPr lang="en-LA" dirty="0">
              <a:latin typeface="Phetsarath OT" panose="02000500000000020004" pitchFamily="2" charset="0"/>
              <a:cs typeface="Phetsarath OT" panose="02000500000000020004" pitchFamily="2" charset="0"/>
            </a:endParaRPr>
          </a:p>
          <a:p>
            <a:endParaRPr lang="en-LA" dirty="0">
              <a:latin typeface="Phetsarath OT" panose="02000500000000020004" pitchFamily="2" charset="0"/>
              <a:cs typeface="Phetsarath OT" panose="02000500000000020004" pitchFamily="2" charset="0"/>
            </a:endParaRPr>
          </a:p>
        </p:txBody>
      </p:sp>
      <p:pic>
        <p:nvPicPr>
          <p:cNvPr id="4" name="Picture 2" descr="Malnutrition: A global phenomenon The issue in Laos Lao children among most  undernourished in East Asia. - ppt download">
            <a:extLst>
              <a:ext uri="{FF2B5EF4-FFF2-40B4-BE49-F238E27FC236}">
                <a16:creationId xmlns:a16="http://schemas.microsoft.com/office/drawing/2014/main" id="{2DFACCF5-9BEB-5F45-8E5A-17620A5423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068" t="25797" r="9095" b="20337"/>
          <a:stretch/>
        </p:blipFill>
        <p:spPr bwMode="auto">
          <a:xfrm>
            <a:off x="6331527" y="1733635"/>
            <a:ext cx="4696691" cy="4535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39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2567</TotalTime>
  <Words>6152</Words>
  <Application>Microsoft Macintosh PowerPoint</Application>
  <PresentationFormat>Widescreen</PresentationFormat>
  <Paragraphs>383</Paragraphs>
  <Slides>32</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AcuminPro-Regular</vt:lpstr>
      <vt:lpstr>Arial</vt:lpstr>
      <vt:lpstr>Arial</vt:lpstr>
      <vt:lpstr>Calibri</vt:lpstr>
      <vt:lpstr>Calibri Light</vt:lpstr>
      <vt:lpstr>Google Sans</vt:lpstr>
      <vt:lpstr>Phetsarath OT</vt:lpstr>
      <vt:lpstr>Saysettha OT</vt:lpstr>
      <vt:lpstr>Symbol</vt:lpstr>
      <vt:lpstr>Times New Roman</vt:lpstr>
      <vt:lpstr>Verdana</vt:lpstr>
      <vt:lpstr>Wingdings</vt:lpstr>
      <vt:lpstr>Office Theme</vt:lpstr>
      <vt:lpstr> หูฟຫຼັກສູດການຝຶກອົບຮົມອອນລາຍ: ກະສິກຳເພື່ອໂຊະນາການ   ຫົວຂໍ້ທີ 1 :  ບັນຫາກ່ຽວກັບນະໂຍບາຍ ຄວາມໜັ້ນຄົງທາງດ້ານສະບຽງອາຫານ ແລະ ໂພຊະນາການ.  (ແຜນ ແລະ ນະໂຍບາຍທີ່ກ່ຽວຂ້ອງໃນລະດັບຊາດ ແລະ ສາກົນ)</vt:lpstr>
      <vt:lpstr>PowerPoint Presentation</vt:lpstr>
      <vt:lpstr>ຄາດຄະເນຜົນໄດ້ຮັບຈາກການຮຽນ</vt:lpstr>
      <vt:lpstr>ພາບລວມຂອງບົດຮຽນ (ນີ້ແມ່ນໂຄງຮ່າງຂອງບົດຮຽນນີ້)</vt:lpstr>
      <vt:lpstr>Keywords</vt:lpstr>
      <vt:lpstr>ການທົດສອບກ່ອນການຮຽນ Pre-quiz</vt:lpstr>
      <vt:lpstr>PowerPoint Presentation</vt:lpstr>
      <vt:lpstr>PowerPoint Presentation</vt:lpstr>
      <vt:lpstr>ການຂາດໂພຊະນາການ: ສິ່ງທີ່ເກີດໃນທົ່ວໂລກ</vt:lpstr>
      <vt:lpstr>PowerPoint Presentation</vt:lpstr>
      <vt:lpstr>ການແກ້ໄຂການຂາດໂພຊະນາການໃນ ສປປ ລາວ (2021-2025)</vt:lpstr>
      <vt:lpstr>ສິ່ງທ້າທາຍຂອງການຂາດໂພຊະນາການ </vt:lpstr>
      <vt:lpstr>ສະພາບວຽກງານໂພຊະນາການໃນ ສປປ ລາວ </vt:lpstr>
      <vt:lpstr>PowerPoint Presentation</vt:lpstr>
      <vt:lpstr>ວຽກຫຍັງແດ່ທີ່ຊ່ວຍຫລຸດຜ່ອນການຂາດໂພຊະນາການ? ບັນດາກິດຈະກຳທາງດ້ານໂພຊະນາການ</vt:lpstr>
      <vt:lpstr>ວຽກງານກະສິກຳມີຜົນກະທົບ ຕໍ່ໂພຊະນາການແນວໃດ</vt:lpstr>
      <vt:lpstr>ການຫລຸດ ”ຊ່ອງວ່າງໂພຊະນາການ” ໃຫ້ແຄບລົງ ຊ່ອງວ່າງ ລະຫວ່າງ ອາຫານທີ່ມີຢູ່ ແລະ ອາຫານທີ່ຈຳເປັນຕໍ່ການກິນເພື່ອສຸຂະພາບ  </vt:lpstr>
      <vt:lpstr>PowerPoint Presentation</vt:lpstr>
      <vt:lpstr>ການສ້າງວຽກງານກະສິກຳເພື່ອໂພຊະນາການ</vt:lpstr>
      <vt:lpstr>ຈຸດເລີ່ມຕົ້ນສຳລັບລະບົບອາຫານ ແລະ ກະສິກຳເພື່ອໂພຊະນາການ</vt:lpstr>
      <vt:lpstr>Nutrition Sensitive and Specific interventions </vt:lpstr>
      <vt:lpstr>PowerPoint Presentation</vt:lpstr>
      <vt:lpstr>ການປັບປຸງວິໄສທັດ, ພັນທະກິດ ແລະ ເປົ້າໝາຍລວມຂອງແຜນການປະຕິບັດແຫ່ງຊາດດ້ານໂພຊະນາການ : 2021-2025</vt:lpstr>
      <vt:lpstr>NPAN : ກອບຍຸດທະສາດ</vt:lpstr>
      <vt:lpstr> ການກຳນົດສິ່ງທີ່ເປັນໄປໄດ້ - ປະຕິທິນອາຫານຕາມລະດູການ </vt:lpstr>
      <vt:lpstr>ຂໍ້ສະເໜີສຳລັບການປັບປຸງໂພຊະນາການຜ່ານລະບົບອາຫານ</vt:lpstr>
      <vt:lpstr>PowerPoint Presentation</vt:lpstr>
      <vt:lpstr>ສະຫຼຸບ</vt:lpstr>
      <vt:lpstr>ການທົດສອບຫຼັງຈາກຮຽນ Post quiz  (test)</vt:lpstr>
      <vt:lpstr>Assignment/Homework/Case study</vt:lpstr>
      <vt:lpstr>Reference</vt:lpstr>
      <vt:lpstr>ບົດຮຽນຕໍ່ໄປ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Lalita Bhattacharjee</dc:creator>
  <cp:lastModifiedBy>Microsoft Office User</cp:lastModifiedBy>
  <cp:revision>137</cp:revision>
  <dcterms:created xsi:type="dcterms:W3CDTF">2023-07-07T18:36:11Z</dcterms:created>
  <dcterms:modified xsi:type="dcterms:W3CDTF">2025-12-29T02:35:10Z</dcterms:modified>
</cp:coreProperties>
</file>