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0"/>
  </p:notesMasterIdLst>
  <p:sldIdLst>
    <p:sldId id="256" r:id="rId2"/>
    <p:sldId id="360" r:id="rId3"/>
    <p:sldId id="351" r:id="rId4"/>
    <p:sldId id="354" r:id="rId5"/>
    <p:sldId id="363" r:id="rId6"/>
    <p:sldId id="353" r:id="rId7"/>
    <p:sldId id="355" r:id="rId8"/>
    <p:sldId id="365" r:id="rId9"/>
    <p:sldId id="366" r:id="rId10"/>
    <p:sldId id="367" r:id="rId11"/>
    <p:sldId id="369" r:id="rId12"/>
    <p:sldId id="370" r:id="rId13"/>
    <p:sldId id="368"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371"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361" r:id="rId44"/>
    <p:sldId id="364" r:id="rId45"/>
    <p:sldId id="357" r:id="rId46"/>
    <p:sldId id="356" r:id="rId47"/>
    <p:sldId id="358" r:id="rId48"/>
    <p:sldId id="359" r:id="rId49"/>
  </p:sldIdLst>
  <p:sldSz cx="12192000" cy="6858000"/>
  <p:notesSz cx="6858000" cy="9144000"/>
  <p:defaultTextStyle>
    <a:defPPr>
      <a:defRPr lang="l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667"/>
  </p:normalViewPr>
  <p:slideViewPr>
    <p:cSldViewPr snapToGrid="0">
      <p:cViewPr varScale="1">
        <p:scale>
          <a:sx n="106" d="100"/>
          <a:sy n="106" d="100"/>
        </p:scale>
        <p:origin x="6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70611-3C44-D241-B387-5CDAC428E419}" type="datetimeFigureOut">
              <a:rPr lang="en-LA" smtClean="0"/>
              <a:t>29/12/2025</a:t>
            </a:fld>
            <a:endParaRPr lang="en-L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8E8A0-5F66-2542-A061-08B6B98B16D3}" type="slidenum">
              <a:rPr lang="en-LA" smtClean="0"/>
              <a:t>‹#›</a:t>
            </a:fld>
            <a:endParaRPr lang="en-LA"/>
          </a:p>
        </p:txBody>
      </p:sp>
    </p:spTree>
    <p:extLst>
      <p:ext uri="{BB962C8B-B14F-4D97-AF65-F5344CB8AC3E}">
        <p14:creationId xmlns:p14="http://schemas.microsoft.com/office/powerpoint/2010/main" val="257666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A" dirty="0"/>
          </a:p>
        </p:txBody>
      </p:sp>
      <p:sp>
        <p:nvSpPr>
          <p:cNvPr id="4" name="Slide Number Placeholder 3"/>
          <p:cNvSpPr>
            <a:spLocks noGrp="1"/>
          </p:cNvSpPr>
          <p:nvPr>
            <p:ph type="sldNum" sz="quarter" idx="5"/>
          </p:nvPr>
        </p:nvSpPr>
        <p:spPr/>
        <p:txBody>
          <a:bodyPr/>
          <a:lstStyle/>
          <a:p>
            <a:fld id="{1B68E8A0-5F66-2542-A061-08B6B98B16D3}" type="slidenum">
              <a:rPr lang="en-LA" smtClean="0"/>
              <a:t>24</a:t>
            </a:fld>
            <a:endParaRPr lang="en-LA"/>
          </a:p>
        </p:txBody>
      </p:sp>
    </p:spTree>
    <p:extLst>
      <p:ext uri="{BB962C8B-B14F-4D97-AF65-F5344CB8AC3E}">
        <p14:creationId xmlns:p14="http://schemas.microsoft.com/office/powerpoint/2010/main" val="131412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F856F-C2FA-4284-92CB-765EE8C8F20B}" type="slidenum">
              <a:rPr lang="en-US" smtClean="0"/>
              <a:t>44</a:t>
            </a:fld>
            <a:endParaRPr lang="en-US"/>
          </a:p>
        </p:txBody>
      </p:sp>
    </p:spTree>
    <p:extLst>
      <p:ext uri="{BB962C8B-B14F-4D97-AF65-F5344CB8AC3E}">
        <p14:creationId xmlns:p14="http://schemas.microsoft.com/office/powerpoint/2010/main" val="386549292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CC62B6-2804-DF4F-BCE9-7D9FE7E2EF4C}" type="datetimeFigureOut">
              <a:rPr lang="en-LA" smtClean="0"/>
              <a:t>29/12/2025</a:t>
            </a:fld>
            <a:endParaRPr lang="en-LA"/>
          </a:p>
        </p:txBody>
      </p:sp>
      <p:sp>
        <p:nvSpPr>
          <p:cNvPr id="5" name="Footer Placeholder 4"/>
          <p:cNvSpPr>
            <a:spLocks noGrp="1"/>
          </p:cNvSpPr>
          <p:nvPr>
            <p:ph type="ftr" sz="quarter" idx="11"/>
          </p:nvPr>
        </p:nvSpPr>
        <p:spPr/>
        <p:txBody>
          <a:bodyPr/>
          <a:lstStyle/>
          <a:p>
            <a:endParaRPr lang="en-LA"/>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BFAB4BB-712A-B144-8D84-520DC8D1EB12}" type="slidenum">
              <a:rPr lang="en-LA" smtClean="0"/>
              <a:t>‹#›</a:t>
            </a:fld>
            <a:endParaRPr lang="en-LA"/>
          </a:p>
        </p:txBody>
      </p:sp>
    </p:spTree>
    <p:extLst>
      <p:ext uri="{BB962C8B-B14F-4D97-AF65-F5344CB8AC3E}">
        <p14:creationId xmlns:p14="http://schemas.microsoft.com/office/powerpoint/2010/main" val="312116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C62B6-2804-DF4F-BCE9-7D9FE7E2EF4C}" type="datetimeFigureOut">
              <a:rPr lang="en-LA" smtClean="0"/>
              <a:t>29/12/2025</a:t>
            </a:fld>
            <a:endParaRPr lang="en-LA"/>
          </a:p>
        </p:txBody>
      </p:sp>
      <p:sp>
        <p:nvSpPr>
          <p:cNvPr id="5" name="Footer Placeholder 4"/>
          <p:cNvSpPr>
            <a:spLocks noGrp="1"/>
          </p:cNvSpPr>
          <p:nvPr>
            <p:ph type="ftr" sz="quarter" idx="11"/>
          </p:nvPr>
        </p:nvSpPr>
        <p:spPr/>
        <p:txBody>
          <a:bodyPr/>
          <a:lstStyle/>
          <a:p>
            <a:endParaRPr lang="en-LA"/>
          </a:p>
        </p:txBody>
      </p:sp>
      <p:sp>
        <p:nvSpPr>
          <p:cNvPr id="6" name="Slide Number Placeholder 5"/>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1136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C62B6-2804-DF4F-BCE9-7D9FE7E2EF4C}" type="datetimeFigureOut">
              <a:rPr lang="en-LA" smtClean="0"/>
              <a:t>29/12/2025</a:t>
            </a:fld>
            <a:endParaRPr lang="en-LA"/>
          </a:p>
        </p:txBody>
      </p:sp>
      <p:sp>
        <p:nvSpPr>
          <p:cNvPr id="5" name="Footer Placeholder 4"/>
          <p:cNvSpPr>
            <a:spLocks noGrp="1"/>
          </p:cNvSpPr>
          <p:nvPr>
            <p:ph type="ftr" sz="quarter" idx="11"/>
          </p:nvPr>
        </p:nvSpPr>
        <p:spPr/>
        <p:txBody>
          <a:bodyPr/>
          <a:lstStyle/>
          <a:p>
            <a:endParaRPr lang="en-LA"/>
          </a:p>
        </p:txBody>
      </p:sp>
      <p:sp>
        <p:nvSpPr>
          <p:cNvPr id="6" name="Slide Number Placeholder 5"/>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158890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C62B6-2804-DF4F-BCE9-7D9FE7E2EF4C}" type="datetimeFigureOut">
              <a:rPr lang="en-LA" smtClean="0"/>
              <a:t>29/12/2025</a:t>
            </a:fld>
            <a:endParaRPr lang="en-LA"/>
          </a:p>
        </p:txBody>
      </p:sp>
      <p:sp>
        <p:nvSpPr>
          <p:cNvPr id="5" name="Footer Placeholder 4"/>
          <p:cNvSpPr>
            <a:spLocks noGrp="1"/>
          </p:cNvSpPr>
          <p:nvPr>
            <p:ph type="ftr" sz="quarter" idx="11"/>
          </p:nvPr>
        </p:nvSpPr>
        <p:spPr/>
        <p:txBody>
          <a:bodyPr/>
          <a:lstStyle/>
          <a:p>
            <a:endParaRPr lang="en-LA"/>
          </a:p>
        </p:txBody>
      </p:sp>
      <p:sp>
        <p:nvSpPr>
          <p:cNvPr id="6" name="Slide Number Placeholder 5"/>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7065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ECC62B6-2804-DF4F-BCE9-7D9FE7E2EF4C}" type="datetimeFigureOut">
              <a:rPr lang="en-LA" smtClean="0"/>
              <a:t>29/12/2025</a:t>
            </a:fld>
            <a:endParaRPr lang="en-LA"/>
          </a:p>
        </p:txBody>
      </p:sp>
      <p:sp>
        <p:nvSpPr>
          <p:cNvPr id="5" name="Footer Placeholder 4"/>
          <p:cNvSpPr>
            <a:spLocks noGrp="1"/>
          </p:cNvSpPr>
          <p:nvPr>
            <p:ph type="ftr" sz="quarter" idx="11"/>
          </p:nvPr>
        </p:nvSpPr>
        <p:spPr>
          <a:xfrm>
            <a:off x="2182708" y="6272784"/>
            <a:ext cx="6327648" cy="365125"/>
          </a:xfrm>
        </p:spPr>
        <p:txBody>
          <a:bodyPr/>
          <a:lstStyle/>
          <a:p>
            <a:endParaRPr lang="en-L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BFAB4BB-712A-B144-8D84-520DC8D1EB12}" type="slidenum">
              <a:rPr lang="en-LA" smtClean="0"/>
              <a:t>‹#›</a:t>
            </a:fld>
            <a:endParaRPr lang="en-LA"/>
          </a:p>
        </p:txBody>
      </p:sp>
    </p:spTree>
    <p:extLst>
      <p:ext uri="{BB962C8B-B14F-4D97-AF65-F5344CB8AC3E}">
        <p14:creationId xmlns:p14="http://schemas.microsoft.com/office/powerpoint/2010/main" val="412225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CC62B6-2804-DF4F-BCE9-7D9FE7E2EF4C}" type="datetimeFigureOut">
              <a:rPr lang="en-LA" smtClean="0"/>
              <a:t>29/12/2025</a:t>
            </a:fld>
            <a:endParaRPr lang="en-LA"/>
          </a:p>
        </p:txBody>
      </p:sp>
      <p:sp>
        <p:nvSpPr>
          <p:cNvPr id="6" name="Footer Placeholder 5"/>
          <p:cNvSpPr>
            <a:spLocks noGrp="1"/>
          </p:cNvSpPr>
          <p:nvPr>
            <p:ph type="ftr" sz="quarter" idx="11"/>
          </p:nvPr>
        </p:nvSpPr>
        <p:spPr/>
        <p:txBody>
          <a:bodyPr/>
          <a:lstStyle/>
          <a:p>
            <a:endParaRPr lang="en-LA"/>
          </a:p>
        </p:txBody>
      </p:sp>
      <p:sp>
        <p:nvSpPr>
          <p:cNvPr id="7" name="Slide Number Placeholder 6"/>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40628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CC62B6-2804-DF4F-BCE9-7D9FE7E2EF4C}" type="datetimeFigureOut">
              <a:rPr lang="en-LA" smtClean="0"/>
              <a:t>29/12/2025</a:t>
            </a:fld>
            <a:endParaRPr lang="en-LA"/>
          </a:p>
        </p:txBody>
      </p:sp>
      <p:sp>
        <p:nvSpPr>
          <p:cNvPr id="8" name="Footer Placeholder 7"/>
          <p:cNvSpPr>
            <a:spLocks noGrp="1"/>
          </p:cNvSpPr>
          <p:nvPr>
            <p:ph type="ftr" sz="quarter" idx="11"/>
          </p:nvPr>
        </p:nvSpPr>
        <p:spPr/>
        <p:txBody>
          <a:bodyPr/>
          <a:lstStyle/>
          <a:p>
            <a:endParaRPr lang="en-LA"/>
          </a:p>
        </p:txBody>
      </p:sp>
      <p:sp>
        <p:nvSpPr>
          <p:cNvPr id="9" name="Slide Number Placeholder 8"/>
          <p:cNvSpPr>
            <a:spLocks noGrp="1"/>
          </p:cNvSpPr>
          <p:nvPr>
            <p:ph type="sldNum" sz="quarter" idx="12"/>
          </p:nvPr>
        </p:nvSpPr>
        <p:spPr/>
        <p:txBody>
          <a:bodyPr/>
          <a:lstStyle/>
          <a:p>
            <a:fld id="{3BFAB4BB-712A-B144-8D84-520DC8D1EB12}" type="slidenum">
              <a:rPr lang="en-LA" smtClean="0"/>
              <a:t>‹#›</a:t>
            </a:fld>
            <a:endParaRPr lang="en-LA"/>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4150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CC62B6-2804-DF4F-BCE9-7D9FE7E2EF4C}" type="datetimeFigureOut">
              <a:rPr lang="en-LA" smtClean="0"/>
              <a:t>29/12/2025</a:t>
            </a:fld>
            <a:endParaRPr lang="en-LA"/>
          </a:p>
        </p:txBody>
      </p:sp>
      <p:sp>
        <p:nvSpPr>
          <p:cNvPr id="4" name="Footer Placeholder 3"/>
          <p:cNvSpPr>
            <a:spLocks noGrp="1"/>
          </p:cNvSpPr>
          <p:nvPr>
            <p:ph type="ftr" sz="quarter" idx="11"/>
          </p:nvPr>
        </p:nvSpPr>
        <p:spPr/>
        <p:txBody>
          <a:bodyPr/>
          <a:lstStyle/>
          <a:p>
            <a:endParaRPr lang="en-LA"/>
          </a:p>
        </p:txBody>
      </p:sp>
      <p:sp>
        <p:nvSpPr>
          <p:cNvPr id="5" name="Slide Number Placeholder 4"/>
          <p:cNvSpPr>
            <a:spLocks noGrp="1"/>
          </p:cNvSpPr>
          <p:nvPr>
            <p:ph type="sldNum" sz="quarter" idx="12"/>
          </p:nvPr>
        </p:nvSpPr>
        <p:spPr/>
        <p:txBody>
          <a:bodyPr/>
          <a:lstStyle/>
          <a:p>
            <a:fld id="{3BFAB4BB-712A-B144-8D84-520DC8D1EB12}" type="slidenum">
              <a:rPr lang="en-LA" smtClean="0"/>
              <a:t>‹#›</a:t>
            </a:fld>
            <a:endParaRPr lang="en-LA"/>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24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C62B6-2804-DF4F-BCE9-7D9FE7E2EF4C}" type="datetimeFigureOut">
              <a:rPr lang="en-LA" smtClean="0"/>
              <a:t>29/12/2025</a:t>
            </a:fld>
            <a:endParaRPr lang="en-LA"/>
          </a:p>
        </p:txBody>
      </p:sp>
      <p:sp>
        <p:nvSpPr>
          <p:cNvPr id="3" name="Footer Placeholder 2"/>
          <p:cNvSpPr>
            <a:spLocks noGrp="1"/>
          </p:cNvSpPr>
          <p:nvPr>
            <p:ph type="ftr" sz="quarter" idx="11"/>
          </p:nvPr>
        </p:nvSpPr>
        <p:spPr/>
        <p:txBody>
          <a:bodyPr/>
          <a:lstStyle/>
          <a:p>
            <a:endParaRPr lang="en-LA"/>
          </a:p>
        </p:txBody>
      </p:sp>
      <p:sp>
        <p:nvSpPr>
          <p:cNvPr id="4" name="Slide Number Placeholder 3"/>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97242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CC62B6-2804-DF4F-BCE9-7D9FE7E2EF4C}" type="datetimeFigureOut">
              <a:rPr lang="en-LA" smtClean="0"/>
              <a:t>29/12/2025</a:t>
            </a:fld>
            <a:endParaRPr lang="en-LA"/>
          </a:p>
        </p:txBody>
      </p:sp>
      <p:sp>
        <p:nvSpPr>
          <p:cNvPr id="6" name="Footer Placeholder 5"/>
          <p:cNvSpPr>
            <a:spLocks noGrp="1"/>
          </p:cNvSpPr>
          <p:nvPr>
            <p:ph type="ftr" sz="quarter" idx="11"/>
          </p:nvPr>
        </p:nvSpPr>
        <p:spPr/>
        <p:txBody>
          <a:bodyPr/>
          <a:lstStyle/>
          <a:p>
            <a:endParaRPr lang="en-L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39456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CC62B6-2804-DF4F-BCE9-7D9FE7E2EF4C}" type="datetimeFigureOut">
              <a:rPr lang="en-LA" smtClean="0"/>
              <a:t>29/12/2025</a:t>
            </a:fld>
            <a:endParaRPr lang="en-L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74080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ECC62B6-2804-DF4F-BCE9-7D9FE7E2EF4C}" type="datetimeFigureOut">
              <a:rPr lang="en-LA" smtClean="0"/>
              <a:t>29/12/2025</a:t>
            </a:fld>
            <a:endParaRPr lang="en-L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L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BFAB4BB-712A-B144-8D84-520DC8D1EB12}" type="slidenum">
              <a:rPr lang="en-LA" smtClean="0"/>
              <a:t>‹#›</a:t>
            </a:fld>
            <a:endParaRPr lang="en-LA"/>
          </a:p>
        </p:txBody>
      </p:sp>
    </p:spTree>
    <p:extLst>
      <p:ext uri="{BB962C8B-B14F-4D97-AF65-F5344CB8AC3E}">
        <p14:creationId xmlns:p14="http://schemas.microsoft.com/office/powerpoint/2010/main" val="6256460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yvisene.b@nuol.edu.l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97DE-8A17-849C-90B8-AE78EB35BFA8}"/>
              </a:ext>
            </a:extLst>
          </p:cNvPr>
          <p:cNvSpPr>
            <a:spLocks noGrp="1"/>
          </p:cNvSpPr>
          <p:nvPr>
            <p:ph type="ctrTitle"/>
          </p:nvPr>
        </p:nvSpPr>
        <p:spPr>
          <a:xfrm>
            <a:off x="770021" y="282449"/>
            <a:ext cx="11032958" cy="655100"/>
          </a:xfrm>
        </p:spPr>
        <p:txBody>
          <a:bodyPr>
            <a:noAutofit/>
          </a:bodyPr>
          <a:lstStyle/>
          <a:p>
            <a:r>
              <a:rPr lang="lo" sz="2400" b="1" dirty="0">
                <a:solidFill>
                  <a:schemeClr val="tx1"/>
                </a:solidFill>
                <a:latin typeface="Phetsarath OT" panose="02000500000000000000" pitchFamily="2" charset="77"/>
                <a:cs typeface="Phetsarath OT" panose="02000500000000000000" pitchFamily="2" charset="77"/>
              </a:rPr>
              <a:t>ຫຼັກສູດອອນໄລກ່ຽວກັບກະສິກຳເພື່ອໂພຊະນາການ ສຳລັບອາຫານທີ່ມີສຸຂະພາບດີ</a:t>
            </a:r>
          </a:p>
        </p:txBody>
      </p:sp>
      <p:sp>
        <p:nvSpPr>
          <p:cNvPr id="3" name="Subtitle 2">
            <a:extLst>
              <a:ext uri="{FF2B5EF4-FFF2-40B4-BE49-F238E27FC236}">
                <a16:creationId xmlns:a16="http://schemas.microsoft.com/office/drawing/2014/main" id="{2893B1A3-1A3B-5FB2-78DB-3C45E7128445}"/>
              </a:ext>
            </a:extLst>
          </p:cNvPr>
          <p:cNvSpPr>
            <a:spLocks noGrp="1"/>
          </p:cNvSpPr>
          <p:nvPr>
            <p:ph type="subTitle" idx="1"/>
          </p:nvPr>
        </p:nvSpPr>
        <p:spPr>
          <a:xfrm>
            <a:off x="872358" y="1999829"/>
            <a:ext cx="10196695" cy="1537118"/>
          </a:xfrm>
          <a:solidFill>
            <a:schemeClr val="bg1">
              <a:lumMod val="85000"/>
            </a:schemeClr>
          </a:solidFill>
        </p:spPr>
        <p:txBody>
          <a:bodyPr>
            <a:normAutofit/>
          </a:bodyPr>
          <a:lstStyle/>
          <a:p>
            <a:pPr algn="ctr"/>
            <a:r>
              <a:rPr lang="lo" sz="4400" b="1" dirty="0">
                <a:latin typeface="Phetsarath OT" panose="02000500000000000000" pitchFamily="2" charset="77"/>
                <a:cs typeface="Phetsarath OT" panose="02000500000000000000" pitchFamily="2" charset="77"/>
              </a:rPr>
              <a:t>ໂມດູນ 7. ວິທີການປະເມີນຄວາມໝັ້ນຄົງດ້ານອາຫານ ແລະ ໂພຊະນາການ</a:t>
            </a:r>
          </a:p>
        </p:txBody>
      </p:sp>
      <p:sp>
        <p:nvSpPr>
          <p:cNvPr id="4" name="TextBox 3">
            <a:extLst>
              <a:ext uri="{FF2B5EF4-FFF2-40B4-BE49-F238E27FC236}">
                <a16:creationId xmlns:a16="http://schemas.microsoft.com/office/drawing/2014/main" id="{322718C9-4850-BA87-02E6-0BA3DD2D6CB2}"/>
              </a:ext>
            </a:extLst>
          </p:cNvPr>
          <p:cNvSpPr txBox="1"/>
          <p:nvPr/>
        </p:nvSpPr>
        <p:spPr>
          <a:xfrm>
            <a:off x="872358" y="4951054"/>
            <a:ext cx="7176767" cy="1107996"/>
          </a:xfrm>
          <a:prstGeom prst="rect">
            <a:avLst/>
          </a:prstGeom>
          <a:solidFill>
            <a:schemeClr val="accent3">
              <a:lumMod val="20000"/>
              <a:lumOff val="80000"/>
            </a:schemeClr>
          </a:solidFill>
        </p:spPr>
        <p:txBody>
          <a:bodyPr wrap="square">
            <a:spAutoFit/>
          </a:bodyPr>
          <a:lstStyle/>
          <a:p>
            <a:pPr algn="l">
              <a:lnSpc>
                <a:spcPct val="110000"/>
              </a:lnSpc>
              <a:spcBef>
                <a:spcPts val="0"/>
              </a:spcBef>
            </a:pPr>
            <a:r>
              <a:rPr lang="lo" sz="2000" b="1" dirty="0">
                <a:latin typeface="Saysettha OT" panose="020B0504020207020204" pitchFamily="34" charset="-34"/>
                <a:cs typeface="Saysettha OT" panose="020B0504020207020204" pitchFamily="34" charset="-34"/>
              </a:rPr>
              <a:t>ໄ</a:t>
            </a:r>
            <a:r>
              <a:rPr lang="lo-LA" sz="2000" b="1" dirty="0">
                <a:latin typeface="Saysettha OT" panose="020B0504020207020204" pitchFamily="34" charset="-34"/>
                <a:cs typeface="Saysettha OT" panose="020B0504020207020204" pitchFamily="34" charset="-34"/>
              </a:rPr>
              <a:t>ສ</a:t>
            </a:r>
            <a:r>
              <a:rPr lang="lo" sz="2000" b="1" dirty="0">
                <a:latin typeface="Saysettha OT" panose="020B0504020207020204" pitchFamily="34" charset="-34"/>
                <a:cs typeface="Saysettha OT" panose="020B0504020207020204" pitchFamily="34" charset="-34"/>
              </a:rPr>
              <a:t>ວິເສນ ບູລົມ, ຫົວໜ້າພາກວິຊາເສດຖະສາດກະສິກຳ ແລະ ເຕັກໂນໂລຊີອາຫານ, ຄະນະກະສິກຳ, ມະຫາວິທະຍາໄລແຫ່ງຊາດລາວ</a:t>
            </a:r>
          </a:p>
          <a:p>
            <a:pPr algn="l">
              <a:lnSpc>
                <a:spcPct val="110000"/>
              </a:lnSpc>
              <a:spcBef>
                <a:spcPts val="0"/>
              </a:spcBef>
            </a:pPr>
            <a:r>
              <a:rPr lang="lo" sz="2000" dirty="0">
                <a:latin typeface="Saysettha OT" panose="020B0504020207020204" pitchFamily="34" charset="-34"/>
                <a:cs typeface="Saysettha OT" panose="020B0504020207020204" pitchFamily="34" charset="-34"/>
                <a:hlinkClick r:id="rId2">
                  <a:extLst>
                    <a:ext uri="{A12FA001-AC4F-418D-AE19-62706E023703}">
                      <ahyp:hlinkClr xmlns:ahyp="http://schemas.microsoft.com/office/drawing/2018/hyperlinkcolor" val="tx"/>
                    </a:ext>
                  </a:extLst>
                </a:hlinkClick>
              </a:rPr>
              <a:t>sayvisene.b@nuol.edu.la </a:t>
            </a:r>
            <a:r>
              <a:rPr lang="lo" sz="2000" dirty="0">
                <a:latin typeface="Saysettha OT" panose="020B0504020207020204" pitchFamily="34" charset="-34"/>
                <a:cs typeface="Saysettha OT" panose="020B0504020207020204" pitchFamily="34" charset="-34"/>
              </a:rPr>
              <a:t>, ໂທ: +856 202220118</a:t>
            </a:r>
            <a:endParaRPr lang="en-LA" sz="2000" dirty="0"/>
          </a:p>
        </p:txBody>
      </p:sp>
    </p:spTree>
    <p:extLst>
      <p:ext uri="{BB962C8B-B14F-4D97-AF65-F5344CB8AC3E}">
        <p14:creationId xmlns:p14="http://schemas.microsoft.com/office/powerpoint/2010/main" val="394689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EE59-F4EF-5EC4-F039-01472554500C}"/>
              </a:ext>
            </a:extLst>
          </p:cNvPr>
          <p:cNvSpPr>
            <a:spLocks noGrp="1"/>
          </p:cNvSpPr>
          <p:nvPr>
            <p:ph type="title"/>
          </p:nvPr>
        </p:nvSpPr>
        <p:spPr>
          <a:xfrm>
            <a:off x="577516" y="484632"/>
            <a:ext cx="10550732" cy="694463"/>
          </a:xfrm>
        </p:spPr>
        <p:txBody>
          <a:bodyPr>
            <a:normAutofit/>
          </a:bodyPr>
          <a:lstStyle/>
          <a:p>
            <a:r>
              <a:rPr lang="lo" sz="2400" b="1" i="0" u="none" strike="noStrike" dirty="0">
                <a:solidFill>
                  <a:srgbClr val="00B0F0"/>
                </a:solidFill>
                <a:effectLst/>
                <a:latin typeface="Phetsarath OT" panose="02000500000000000000" pitchFamily="2" charset="77"/>
                <a:cs typeface="Phetsarath OT" panose="02000500000000000000" pitchFamily="2" charset="77"/>
              </a:rPr>
              <a:t>ຕົວຊີ້ວັດທາງໂພຊະນາການທີ່ໃຊ້ສຳລັບການປະເມີນໂພຊະນາການແມ່ນຫຍັງ?</a:t>
            </a:r>
            <a:endParaRPr lang="en-LA" sz="6600"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19A87995-1D9C-E0C4-46D6-EEAB9D197FA2}"/>
              </a:ext>
            </a:extLst>
          </p:cNvPr>
          <p:cNvSpPr>
            <a:spLocks noGrp="1"/>
          </p:cNvSpPr>
          <p:nvPr>
            <p:ph idx="1"/>
          </p:nvPr>
        </p:nvSpPr>
        <p:spPr>
          <a:xfrm>
            <a:off x="577516" y="1179096"/>
            <a:ext cx="10550732" cy="4365178"/>
          </a:xfrm>
        </p:spPr>
        <p:txBody>
          <a:bodyPr>
            <a:normAutofit lnSpcReduction="10000"/>
          </a:bodyPr>
          <a:lstStyle/>
          <a:p>
            <a:pPr rtl="0">
              <a:lnSpc>
                <a:spcPct val="150000"/>
              </a:lnSpc>
              <a:spcBef>
                <a:spcPts val="0"/>
              </a:spcBef>
              <a:spcAft>
                <a:spcPts val="0"/>
              </a:spcAft>
            </a:pPr>
            <a:r>
              <a:rPr lang="lo" sz="1800" b="0" i="0" u="none" strike="noStrike" dirty="0">
                <a:solidFill>
                  <a:srgbClr val="002060"/>
                </a:solidFill>
                <a:effectLst/>
                <a:latin typeface="Phetsarath OT" panose="02000500000000000000" pitchFamily="2" charset="77"/>
                <a:cs typeface="Phetsarath OT" panose="02000500000000000000" pitchFamily="2" charset="77"/>
              </a:rPr>
              <a:t>ການປະເມີນສະພາບໂພຊະນາການ ສະພາບໂພຊະນາການສາມາດປະເມີນໄດ້ຜ່ານ:</a:t>
            </a:r>
            <a:endParaRPr lang="en-US" b="0" dirty="0">
              <a:effectLst/>
              <a:latin typeface="Phetsarath OT" panose="02000500000000000000" pitchFamily="2" charset="77"/>
              <a:cs typeface="Phetsarath OT" panose="02000500000000000000" pitchFamily="2" charset="77"/>
            </a:endParaRPr>
          </a:p>
          <a:p>
            <a:pPr rtl="0">
              <a:lnSpc>
                <a:spcPct val="150000"/>
              </a:lnSpc>
              <a:spcBef>
                <a:spcPts val="1000"/>
              </a:spcBef>
              <a:spcAft>
                <a:spcPts val="0"/>
              </a:spcAft>
            </a:pPr>
            <a:r>
              <a:rPr lang="lo" sz="1800" b="0" i="0" u="none" strike="noStrike" dirty="0">
                <a:solidFill>
                  <a:srgbClr val="002060"/>
                </a:solidFill>
                <a:effectLst/>
                <a:latin typeface="Phetsarath OT" panose="02000500000000000000" pitchFamily="2" charset="77"/>
                <a:cs typeface="Phetsarath OT" panose="02000500000000000000" pitchFamily="2" charset="77"/>
              </a:rPr>
              <a:t>ການວັດແທກຮ່າງກາຍ (anthropometric), ໃຊ້ເພື່ອວັດແທກການເຕີບໃຫຍ່ຂອງເດັກ ແລະ ການປ່ຽນແປງນ້ຳໜັກຕົວໃນຜູ້ໃຫຍ່.</a:t>
            </a:r>
            <a:endParaRPr lang="en-US" b="0" dirty="0">
              <a:effectLst/>
              <a:latin typeface="Phetsarath OT" panose="02000500000000000000" pitchFamily="2" charset="77"/>
              <a:cs typeface="Phetsarath OT" panose="02000500000000000000" pitchFamily="2" charset="77"/>
            </a:endParaRPr>
          </a:p>
          <a:p>
            <a:pPr rtl="0">
              <a:lnSpc>
                <a:spcPct val="150000"/>
              </a:lnSpc>
              <a:spcBef>
                <a:spcPts val="1000"/>
              </a:spcBef>
              <a:spcAft>
                <a:spcPts val="0"/>
              </a:spcAft>
            </a:pPr>
            <a:r>
              <a:rPr lang="lo" sz="1800" b="0" i="0" u="none" strike="noStrike" dirty="0">
                <a:solidFill>
                  <a:srgbClr val="002060"/>
                </a:solidFill>
                <a:effectLst/>
                <a:latin typeface="Phetsarath OT" panose="02000500000000000000" pitchFamily="2" charset="77"/>
                <a:cs typeface="Phetsarath OT" panose="02000500000000000000" pitchFamily="2" charset="77"/>
              </a:rPr>
              <a:t>ການກວດສຸຂະພາບທາງຄລີນິກ ແລະ ການກວດທາງຊີວະເຄມີ, ໃຊ້ເພື່ອກວດຫາການຂາດສານອາຫານຈຸລະພາກ (ເຊັ່ນ: ທາດໄອໂອດິນ, ວິຕາມິນເອ ແລະ ທາດເຫຼັກ).</a:t>
            </a:r>
            <a:endParaRPr lang="en-US" b="0" dirty="0">
              <a:effectLst/>
              <a:latin typeface="Phetsarath OT" panose="02000500000000000000" pitchFamily="2" charset="77"/>
              <a:cs typeface="Phetsarath OT" panose="02000500000000000000" pitchFamily="2" charset="77"/>
            </a:endParaRPr>
          </a:p>
          <a:p>
            <a:pPr rtl="0">
              <a:lnSpc>
                <a:spcPct val="150000"/>
              </a:lnSpc>
              <a:spcBef>
                <a:spcPts val="1000"/>
              </a:spcBef>
              <a:spcAft>
                <a:spcPts val="0"/>
              </a:spcAft>
            </a:pPr>
            <a:r>
              <a:rPr lang="lo" sz="1800" b="1" i="1" u="none" strike="noStrike" dirty="0">
                <a:solidFill>
                  <a:srgbClr val="002060"/>
                </a:solidFill>
                <a:effectLst/>
                <a:latin typeface="Phetsarath OT" panose="02000500000000000000" pitchFamily="2" charset="77"/>
                <a:cs typeface="Phetsarath OT" panose="02000500000000000000" pitchFamily="2" charset="77"/>
              </a:rPr>
              <a:t>ຕົວຊີ້ວັດເຫຼົ່ານີ້ບອກພວກເຮົາຫຍັງແດ່?</a:t>
            </a:r>
            <a:r>
              <a:rPr lang="lo" sz="1800" b="0" i="0" u="none" strike="noStrike" dirty="0">
                <a:solidFill>
                  <a:srgbClr val="4D5156"/>
                </a:solidFill>
                <a:effectLst/>
                <a:latin typeface="Phetsarath OT" panose="02000500000000000000" pitchFamily="2" charset="77"/>
                <a:cs typeface="Phetsarath OT" panose="02000500000000000000" pitchFamily="2" charset="77"/>
              </a:rPr>
              <a:t> </a:t>
            </a:r>
            <a:endParaRPr lang="en-US" b="0" dirty="0">
              <a:effectLst/>
              <a:latin typeface="Phetsarath OT" panose="02000500000000000000" pitchFamily="2" charset="77"/>
              <a:cs typeface="Phetsarath OT" panose="02000500000000000000" pitchFamily="2" charset="77"/>
            </a:endParaRPr>
          </a:p>
          <a:p>
            <a:pPr algn="just" rtl="0" fontAlgn="base">
              <a:lnSpc>
                <a:spcPct val="150000"/>
              </a:lnSpc>
              <a:spcBef>
                <a:spcPts val="1000"/>
              </a:spcBef>
              <a:spcAft>
                <a:spcPts val="0"/>
              </a:spcAft>
              <a:buFont typeface="Arial" panose="020B0604020202020204" pitchFamily="34" charset="0"/>
              <a:buChar char="•"/>
            </a:pPr>
            <a:r>
              <a:rPr lang="lo" sz="1800" b="0" i="0" u="none" strike="noStrike" dirty="0">
                <a:solidFill>
                  <a:srgbClr val="002060"/>
                </a:solidFill>
                <a:effectLst/>
                <a:latin typeface="Phetsarath OT" panose="02000500000000000000" pitchFamily="2" charset="77"/>
                <a:cs typeface="Phetsarath OT" panose="02000500000000000000" pitchFamily="2" charset="77"/>
              </a:rPr>
              <a:t>ຕົວຊີ້ວັດກ່ຽວກັບຄວາມເຕ້ຍ, ການຈ່ອຍຜອມ, ນ້ຳໜັກເກີນ ແລະ ນ້ຳໜັກຕ່ຳ ແມ່ນໃຊ້ເພື່ອວັດແທກ (ຂະໜາດການເຕີບໂຕ/ຮູບຮ່າງທາງກາຍະພາບ) ຄວາມບໍ່ສົມດຸນທາງໂພຊະນາການ</a:t>
            </a:r>
          </a:p>
          <a:p>
            <a:pPr algn="just" rtl="0" fontAlgn="base">
              <a:lnSpc>
                <a:spcPct val="150000"/>
              </a:lnSpc>
              <a:spcBef>
                <a:spcPts val="1000"/>
              </a:spcBef>
              <a:spcAft>
                <a:spcPts val="0"/>
              </a:spcAft>
              <a:buFont typeface="Arial" panose="020B0604020202020204" pitchFamily="34" charset="0"/>
              <a:buChar char="•"/>
            </a:pPr>
            <a:r>
              <a:rPr lang="lo" sz="1800" b="0" i="0" u="none" strike="noStrike" dirty="0">
                <a:solidFill>
                  <a:srgbClr val="002060"/>
                </a:solidFill>
                <a:effectLst/>
                <a:latin typeface="Phetsarath OT" panose="02000500000000000000" pitchFamily="2" charset="77"/>
                <a:cs typeface="Phetsarath OT" panose="02000500000000000000" pitchFamily="2" charset="77"/>
              </a:rPr>
              <a:t>ຄວາມບໍ່ສົມດຸນດັ່ງກ່າວສົ່ງຜົນໃຫ້ເກີດການຂາດສານອາຫານ (ປະເມີນຈາກການຂາດສານອາຫານ, ການຈ່ອຍຜອມ ແລະ ນ້ຳໜັກຕໍ່າ) ຫຼື ນ້ຳໜັກເກີນ.</a:t>
            </a:r>
          </a:p>
          <a:p>
            <a:endParaRPr lang="en-LA" dirty="0">
              <a:latin typeface="Phetsarath OT" panose="02000500000000000000" pitchFamily="2" charset="77"/>
              <a:cs typeface="Phetsarath OT" panose="02000500000000000000" pitchFamily="2" charset="77"/>
            </a:endParaRPr>
          </a:p>
        </p:txBody>
      </p:sp>
      <p:sp>
        <p:nvSpPr>
          <p:cNvPr id="5" name="TextBox 4">
            <a:extLst>
              <a:ext uri="{FF2B5EF4-FFF2-40B4-BE49-F238E27FC236}">
                <a16:creationId xmlns:a16="http://schemas.microsoft.com/office/drawing/2014/main" id="{9283EADE-FEDC-D89E-DCB8-AAF6D054AABD}"/>
              </a:ext>
            </a:extLst>
          </p:cNvPr>
          <p:cNvSpPr txBox="1"/>
          <p:nvPr/>
        </p:nvSpPr>
        <p:spPr>
          <a:xfrm>
            <a:off x="3049929" y="3247227"/>
            <a:ext cx="6099858" cy="369332"/>
          </a:xfrm>
          <a:prstGeom prst="rect">
            <a:avLst/>
          </a:prstGeom>
          <a:noFill/>
        </p:spPr>
        <p:txBody>
          <a:bodyPr wrap="square">
            <a:spAutoFit/>
          </a:bodyPr>
          <a:lstStyle/>
          <a:p>
            <a:r>
              <a:rPr lang="lo" b="0" dirty="0">
                <a:effectLst/>
              </a:rPr>
              <a:t> </a:t>
            </a:r>
            <a:endParaRPr lang="en-LA" dirty="0"/>
          </a:p>
        </p:txBody>
      </p:sp>
      <p:sp>
        <p:nvSpPr>
          <p:cNvPr id="7" name="TextBox 6">
            <a:extLst>
              <a:ext uri="{FF2B5EF4-FFF2-40B4-BE49-F238E27FC236}">
                <a16:creationId xmlns:a16="http://schemas.microsoft.com/office/drawing/2014/main" id="{DC31C062-F3CF-9913-674C-0454520505F4}"/>
              </a:ext>
            </a:extLst>
          </p:cNvPr>
          <p:cNvSpPr txBox="1"/>
          <p:nvPr/>
        </p:nvSpPr>
        <p:spPr>
          <a:xfrm>
            <a:off x="3049929" y="3247227"/>
            <a:ext cx="6099858" cy="369332"/>
          </a:xfrm>
          <a:prstGeom prst="rect">
            <a:avLst/>
          </a:prstGeom>
          <a:noFill/>
        </p:spPr>
        <p:txBody>
          <a:bodyPr wrap="square">
            <a:spAutoFit/>
          </a:bodyPr>
          <a:lstStyle/>
          <a:p>
            <a:r>
              <a:rPr lang="lo" b="0" dirty="0">
                <a:effectLst/>
              </a:rPr>
              <a:t> </a:t>
            </a:r>
            <a:endParaRPr lang="en-LA" dirty="0"/>
          </a:p>
        </p:txBody>
      </p:sp>
    </p:spTree>
    <p:extLst>
      <p:ext uri="{BB962C8B-B14F-4D97-AF65-F5344CB8AC3E}">
        <p14:creationId xmlns:p14="http://schemas.microsoft.com/office/powerpoint/2010/main" val="26918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69B8-A374-BB5C-37C3-B1C35849C01D}"/>
              </a:ext>
            </a:extLst>
          </p:cNvPr>
          <p:cNvSpPr>
            <a:spLocks noGrp="1"/>
          </p:cNvSpPr>
          <p:nvPr>
            <p:ph type="title"/>
          </p:nvPr>
        </p:nvSpPr>
        <p:spPr>
          <a:xfrm>
            <a:off x="1455920" y="81023"/>
            <a:ext cx="9612170" cy="457201"/>
          </a:xfrm>
        </p:spPr>
        <p:txBody>
          <a:bodyPr>
            <a:normAutofit fontScale="90000"/>
          </a:bodyPr>
          <a:lstStyle/>
          <a:p>
            <a:r>
              <a:rPr lang="lo" sz="2800" b="1" i="0" u="none" strike="noStrike" dirty="0">
                <a:solidFill>
                  <a:srgbClr val="2F5496"/>
                </a:solidFill>
                <a:effectLst/>
                <a:latin typeface="Phetsarath OT" panose="02000500000000000000" pitchFamily="2" charset="77"/>
                <a:cs typeface="Phetsarath OT" panose="02000500000000000000" pitchFamily="2" charset="77"/>
              </a:rPr>
              <a:t>ການນໍາໃຊ້ດັດຊະນີໂພຊະນາການ</a:t>
            </a:r>
            <a:endParaRPr lang="en-LA" sz="7200" dirty="0">
              <a:latin typeface="Phetsarath OT" panose="02000500000000000000" pitchFamily="2" charset="77"/>
              <a:cs typeface="Phetsarath OT" panose="02000500000000000000" pitchFamily="2" charset="77"/>
            </a:endParaRPr>
          </a:p>
        </p:txBody>
      </p:sp>
      <p:graphicFrame>
        <p:nvGraphicFramePr>
          <p:cNvPr id="4" name="Content Placeholder 3">
            <a:extLst>
              <a:ext uri="{FF2B5EF4-FFF2-40B4-BE49-F238E27FC236}">
                <a16:creationId xmlns:a16="http://schemas.microsoft.com/office/drawing/2014/main" id="{0AD0EAD0-A750-0688-1590-2D3F06603C04}"/>
              </a:ext>
            </a:extLst>
          </p:cNvPr>
          <p:cNvGraphicFramePr>
            <a:graphicFrameLocks noGrp="1"/>
          </p:cNvGraphicFramePr>
          <p:nvPr>
            <p:ph idx="1"/>
            <p:extLst>
              <p:ext uri="{D42A27DB-BD31-4B8C-83A1-F6EECF244321}">
                <p14:modId xmlns:p14="http://schemas.microsoft.com/office/powerpoint/2010/main" val="3602301026"/>
              </p:ext>
            </p:extLst>
          </p:nvPr>
        </p:nvGraphicFramePr>
        <p:xfrm>
          <a:off x="138897" y="642396"/>
          <a:ext cx="11914206" cy="3929603"/>
        </p:xfrm>
        <a:graphic>
          <a:graphicData uri="http://schemas.openxmlformats.org/drawingml/2006/table">
            <a:tbl>
              <a:tblPr>
                <a:tableStyleId>{0660B408-B3CF-4A94-85FC-2B1E0A45F4A2}</a:tableStyleId>
              </a:tblPr>
              <a:tblGrid>
                <a:gridCol w="2569579">
                  <a:extLst>
                    <a:ext uri="{9D8B030D-6E8A-4147-A177-3AD203B41FA5}">
                      <a16:colId xmlns:a16="http://schemas.microsoft.com/office/drawing/2014/main" val="448165562"/>
                    </a:ext>
                  </a:extLst>
                </a:gridCol>
                <a:gridCol w="4490977">
                  <a:extLst>
                    <a:ext uri="{9D8B030D-6E8A-4147-A177-3AD203B41FA5}">
                      <a16:colId xmlns:a16="http://schemas.microsoft.com/office/drawing/2014/main" val="3497524143"/>
                    </a:ext>
                  </a:extLst>
                </a:gridCol>
                <a:gridCol w="4853650">
                  <a:extLst>
                    <a:ext uri="{9D8B030D-6E8A-4147-A177-3AD203B41FA5}">
                      <a16:colId xmlns:a16="http://schemas.microsoft.com/office/drawing/2014/main" val="3040243631"/>
                    </a:ext>
                  </a:extLst>
                </a:gridCol>
              </a:tblGrid>
              <a:tr h="500577">
                <a:tc>
                  <a:txBody>
                    <a:bodyPr/>
                    <a:lstStyle/>
                    <a:p>
                      <a:pPr rtl="0" fontAlgn="t">
                        <a:spcBef>
                          <a:spcPts val="0"/>
                        </a:spcBef>
                        <a:spcAft>
                          <a:spcPts val="0"/>
                        </a:spcAft>
                      </a:pPr>
                      <a:r>
                        <a:rPr lang="lo" sz="1400" b="1" u="none" strike="noStrike" dirty="0">
                          <a:solidFill>
                            <a:srgbClr val="FFFFFF"/>
                          </a:solidFill>
                          <a:effectLst/>
                          <a:latin typeface="Phetsarath OT" panose="02000500000000000000" pitchFamily="2" charset="77"/>
                          <a:cs typeface="Phetsarath OT" panose="02000500000000000000" pitchFamily="2" charset="77"/>
                        </a:rPr>
                        <a:t>ວັດແທກ ຫຼື ດັດຊະນີ</a:t>
                      </a:r>
                      <a:endParaRPr lang="en-US" sz="1400" dirty="0">
                        <a:effectLst/>
                        <a:latin typeface="Phetsarath OT" panose="02000500000000000000" pitchFamily="2" charset="77"/>
                        <a:cs typeface="Phetsarath OT" panose="02000500000000000000" pitchFamily="2" charset="77"/>
                      </a:endParaRPr>
                    </a:p>
                  </a:txBody>
                  <a:tcPr marL="73714" marR="73714" marT="36857" marB="36857">
                    <a:solidFill>
                      <a:schemeClr val="accent1"/>
                    </a:solidFill>
                  </a:tcPr>
                </a:tc>
                <a:tc>
                  <a:txBody>
                    <a:bodyPr/>
                    <a:lstStyle/>
                    <a:p>
                      <a:pPr algn="ctr" rtl="0" fontAlgn="t">
                        <a:spcBef>
                          <a:spcPts val="0"/>
                        </a:spcBef>
                        <a:spcAft>
                          <a:spcPts val="0"/>
                        </a:spcAft>
                      </a:pPr>
                      <a:r>
                        <a:rPr lang="lo" sz="1400" b="1" u="none" strike="noStrike" dirty="0">
                          <a:solidFill>
                            <a:srgbClr val="FFFFFF"/>
                          </a:solidFill>
                          <a:effectLst/>
                          <a:latin typeface="Phetsarath OT" panose="02000500000000000000" pitchFamily="2" charset="77"/>
                          <a:cs typeface="Phetsarath OT" panose="02000500000000000000" pitchFamily="2" charset="77"/>
                        </a:rPr>
                        <a:t>ສະພາບໂພຊະນາການ</a:t>
                      </a:r>
                      <a:endParaRPr lang="en-US" sz="1400" dirty="0">
                        <a:effectLst/>
                        <a:latin typeface="Phetsarath OT" panose="02000500000000000000" pitchFamily="2" charset="77"/>
                        <a:cs typeface="Phetsarath OT" panose="02000500000000000000" pitchFamily="2" charset="77"/>
                      </a:endParaRPr>
                    </a:p>
                  </a:txBody>
                  <a:tcPr marL="73714" marR="73714" marT="36857" marB="36857">
                    <a:solidFill>
                      <a:schemeClr val="accent1"/>
                    </a:solidFill>
                  </a:tcPr>
                </a:tc>
                <a:tc>
                  <a:txBody>
                    <a:bodyPr/>
                    <a:lstStyle/>
                    <a:p>
                      <a:pPr rtl="0" fontAlgn="t">
                        <a:spcBef>
                          <a:spcPts val="0"/>
                        </a:spcBef>
                        <a:spcAft>
                          <a:spcPts val="0"/>
                        </a:spcAft>
                      </a:pPr>
                      <a:r>
                        <a:rPr lang="lo" sz="1400" b="1" u="none" strike="noStrike" dirty="0">
                          <a:solidFill>
                            <a:srgbClr val="FFFFFF"/>
                          </a:solidFill>
                          <a:effectLst/>
                          <a:latin typeface="Phetsarath OT" panose="02000500000000000000" pitchFamily="2" charset="77"/>
                          <a:cs typeface="Phetsarath OT" panose="02000500000000000000" pitchFamily="2" charset="77"/>
                        </a:rPr>
                        <a:t>ປະໂຫຍດຂອງດັດຊະນີ</a:t>
                      </a:r>
                      <a:endParaRPr lang="en-US" sz="1400" dirty="0">
                        <a:effectLst/>
                        <a:latin typeface="Phetsarath OT" panose="02000500000000000000" pitchFamily="2" charset="77"/>
                        <a:cs typeface="Phetsarath OT" panose="02000500000000000000" pitchFamily="2" charset="77"/>
                      </a:endParaRPr>
                    </a:p>
                  </a:txBody>
                  <a:tcPr marL="73714" marR="73714" marT="36857" marB="36857">
                    <a:solidFill>
                      <a:schemeClr val="accent1"/>
                    </a:solidFill>
                  </a:tcPr>
                </a:tc>
                <a:extLst>
                  <a:ext uri="{0D108BD9-81ED-4DB2-BD59-A6C34878D82A}">
                    <a16:rowId xmlns:a16="http://schemas.microsoft.com/office/drawing/2014/main" val="1742167355"/>
                  </a:ext>
                </a:extLst>
              </a:tr>
              <a:tr h="812645">
                <a:tc>
                  <a:txBody>
                    <a:bodyPr/>
                    <a:lstStyle/>
                    <a:p>
                      <a:pPr rtl="0" fontAlgn="t">
                        <a:spcBef>
                          <a:spcPts val="0"/>
                        </a:spcBef>
                        <a:spcAft>
                          <a:spcPts val="0"/>
                        </a:spcAft>
                      </a:pPr>
                      <a:r>
                        <a:rPr lang="lo" sz="1800" b="1" u="none" strike="noStrike" dirty="0">
                          <a:solidFill>
                            <a:schemeClr val="accent2"/>
                          </a:solidFill>
                          <a:effectLst/>
                          <a:latin typeface="Phetsarath OT" panose="02000500000000000000" pitchFamily="2" charset="77"/>
                          <a:cs typeface="Phetsarath OT" panose="02000500000000000000" pitchFamily="2" charset="77"/>
                        </a:rPr>
                        <a:t>WFA (ນ້ຳໜັກຕາມອາຍຸ)</a:t>
                      </a:r>
                      <a:endParaRPr lang="en-US" sz="1800" b="1" dirty="0">
                        <a:solidFill>
                          <a:schemeClr val="accent2"/>
                        </a:solidFill>
                        <a:effectLst/>
                        <a:latin typeface="Phetsarath OT" panose="02000500000000000000" pitchFamily="2" charset="77"/>
                        <a:cs typeface="Phetsarath OT" panose="02000500000000000000" pitchFamily="2" charset="77"/>
                      </a:endParaRPr>
                    </a:p>
                    <a:p>
                      <a:pPr fontAlgn="t"/>
                      <a:br>
                        <a:rPr lang="en-US" sz="1400" dirty="0">
                          <a:solidFill>
                            <a:schemeClr val="accent2"/>
                          </a:solidFill>
                          <a:effectLst/>
                          <a:latin typeface="Phetsarath OT" panose="02000500000000000000" pitchFamily="2" charset="77"/>
                          <a:cs typeface="Phetsarath OT" panose="02000500000000000000" pitchFamily="2" charset="77"/>
                        </a:rPr>
                      </a:br>
                      <a:endParaRPr lang="en-US" sz="1400" dirty="0">
                        <a:solidFill>
                          <a:schemeClr val="accent2"/>
                        </a:solidFill>
                        <a:effectLst/>
                        <a:latin typeface="Phetsarath OT" panose="02000500000000000000" pitchFamily="2" charset="77"/>
                        <a:cs typeface="Phetsarath OT" panose="02000500000000000000" pitchFamily="2" charset="77"/>
                      </a:endParaRPr>
                    </a:p>
                  </a:txBody>
                  <a:tcPr marL="73714" marR="73714" marT="36857" marB="36857"/>
                </a:tc>
                <a:tc>
                  <a:txBody>
                    <a:bodyPr/>
                    <a:lstStyle/>
                    <a:p>
                      <a:pPr rtl="0" fontAlgn="t">
                        <a:spcBef>
                          <a:spcPts val="0"/>
                        </a:spcBef>
                        <a:spcAft>
                          <a:spcPts val="0"/>
                        </a:spcAft>
                      </a:pPr>
                      <a:r>
                        <a:rPr lang="lo" sz="1400" b="0" u="none" strike="noStrike" dirty="0">
                          <a:solidFill>
                            <a:schemeClr val="accent2"/>
                          </a:solidFill>
                          <a:effectLst/>
                          <a:latin typeface="Phetsarath OT" panose="02000500000000000000" pitchFamily="2" charset="77"/>
                          <a:cs typeface="Phetsarath OT" panose="02000500000000000000" pitchFamily="2" charset="77"/>
                        </a:rPr>
                        <a:t> </a:t>
                      </a:r>
                      <a:r>
                        <a:rPr lang="lo" sz="1400" b="1" u="none" strike="noStrike" dirty="0">
                          <a:solidFill>
                            <a:schemeClr val="accent2"/>
                          </a:solidFill>
                          <a:effectLst/>
                          <a:latin typeface="Phetsarath OT" panose="02000500000000000000" pitchFamily="2" charset="77"/>
                          <a:cs typeface="Phetsarath OT" panose="02000500000000000000" pitchFamily="2" charset="77"/>
                        </a:rPr>
                        <a:t>ນ້ຳໜັກຕໍ່າກວ່າມາດຕະຖານ</a:t>
                      </a:r>
                      <a:r>
                        <a:rPr lang="lo" sz="1400" b="0" u="none" strike="noStrike" dirty="0">
                          <a:solidFill>
                            <a:schemeClr val="accent2"/>
                          </a:solidFill>
                          <a:effectLst/>
                          <a:latin typeface="Phetsarath OT" panose="02000500000000000000" pitchFamily="2" charset="77"/>
                          <a:cs typeface="Phetsarath OT" panose="02000500000000000000" pitchFamily="2" charset="77"/>
                        </a:rPr>
                        <a:t> </a:t>
                      </a:r>
                      <a:r>
                        <a:rPr lang="lo" sz="1400" b="0" u="none" strike="noStrike" dirty="0">
                          <a:solidFill>
                            <a:srgbClr val="000000"/>
                          </a:solidFill>
                          <a:effectLst/>
                          <a:latin typeface="Phetsarath OT" panose="02000500000000000000" pitchFamily="2" charset="77"/>
                          <a:cs typeface="Phetsarath OT" panose="02000500000000000000" pitchFamily="2" charset="77"/>
                        </a:rPr>
                        <a:t>(ມາດຕະການປະສົມຂອງການຂາດສານອາຫານ ແລະ ການຈ່ອຍຜອມ)</a:t>
                      </a:r>
                      <a:endParaRPr lang="en-US" sz="1400" dirty="0">
                        <a:effectLst/>
                        <a:latin typeface="Phetsarath OT" panose="02000500000000000000" pitchFamily="2" charset="77"/>
                        <a:cs typeface="Phetsarath OT" panose="02000500000000000000" pitchFamily="2" charset="77"/>
                      </a:endParaRPr>
                    </a:p>
                  </a:txBody>
                  <a:tcPr marL="73714" marR="73714" marT="36857" marB="36857"/>
                </a:tc>
                <a:tc>
                  <a:txBody>
                    <a:bodyPr/>
                    <a:lstStyle/>
                    <a:p>
                      <a:pPr rtl="0" fontAlgn="t">
                        <a:spcBef>
                          <a:spcPts val="0"/>
                        </a:spcBef>
                        <a:spcAft>
                          <a:spcPts val="0"/>
                        </a:spcAft>
                      </a:pPr>
                      <a:r>
                        <a:rPr lang="lo" sz="1400" b="0" u="none" strike="noStrike" dirty="0">
                          <a:solidFill>
                            <a:srgbClr val="000000"/>
                          </a:solidFill>
                          <a:effectLst/>
                          <a:latin typeface="Phetsarath OT" panose="02000500000000000000" pitchFamily="2" charset="77"/>
                          <a:cs typeface="Phetsarath OT" panose="02000500000000000000" pitchFamily="2" charset="77"/>
                        </a:rPr>
                        <a:t>ເພື່ອປະເມີນການປ່ຽນແປງຂອງຂະໜາດຂອງການຂາດສານອາຫານຕາມການເວລາ</a:t>
                      </a:r>
                      <a:endParaRPr lang="en-US" sz="1400" dirty="0">
                        <a:effectLst/>
                        <a:latin typeface="Phetsarath OT" panose="02000500000000000000" pitchFamily="2" charset="77"/>
                        <a:cs typeface="Phetsarath OT" panose="02000500000000000000" pitchFamily="2" charset="77"/>
                      </a:endParaRPr>
                    </a:p>
                  </a:txBody>
                  <a:tcPr marL="73714" marR="73714" marT="36857" marB="36857"/>
                </a:tc>
                <a:extLst>
                  <a:ext uri="{0D108BD9-81ED-4DB2-BD59-A6C34878D82A}">
                    <a16:rowId xmlns:a16="http://schemas.microsoft.com/office/drawing/2014/main" val="4078410696"/>
                  </a:ext>
                </a:extLst>
              </a:tr>
              <a:tr h="1196293">
                <a:tc>
                  <a:txBody>
                    <a:bodyPr/>
                    <a:lstStyle/>
                    <a:p>
                      <a:pPr rtl="0" fontAlgn="t">
                        <a:spcBef>
                          <a:spcPts val="0"/>
                        </a:spcBef>
                        <a:spcAft>
                          <a:spcPts val="0"/>
                        </a:spcAft>
                      </a:pPr>
                      <a:r>
                        <a:rPr lang="lo" sz="1800" b="1" u="none" strike="noStrike" dirty="0">
                          <a:solidFill>
                            <a:schemeClr val="accent2"/>
                          </a:solidFill>
                          <a:effectLst/>
                          <a:latin typeface="Phetsarath OT" panose="02000500000000000000" pitchFamily="2" charset="77"/>
                          <a:cs typeface="Phetsarath OT" panose="02000500000000000000" pitchFamily="2" charset="77"/>
                        </a:rPr>
                        <a:t>HFA (ຄວາມສູງຕາມອາຍຸ)</a:t>
                      </a:r>
                      <a:endParaRPr lang="en-US" sz="1800" b="1" dirty="0">
                        <a:solidFill>
                          <a:schemeClr val="accent2"/>
                        </a:solidFill>
                        <a:effectLst/>
                        <a:latin typeface="Phetsarath OT" panose="02000500000000000000" pitchFamily="2" charset="77"/>
                        <a:cs typeface="Phetsarath OT" panose="02000500000000000000" pitchFamily="2" charset="77"/>
                      </a:endParaRPr>
                    </a:p>
                    <a:p>
                      <a:pPr fontAlgn="t"/>
                      <a:br>
                        <a:rPr lang="en-US" sz="1400" dirty="0">
                          <a:solidFill>
                            <a:schemeClr val="accent2"/>
                          </a:solidFill>
                          <a:effectLst/>
                          <a:latin typeface="Phetsarath OT" panose="02000500000000000000" pitchFamily="2" charset="77"/>
                          <a:cs typeface="Phetsarath OT" panose="02000500000000000000" pitchFamily="2" charset="77"/>
                        </a:rPr>
                      </a:br>
                      <a:endParaRPr lang="en-US" sz="1400" dirty="0">
                        <a:solidFill>
                          <a:schemeClr val="accent2"/>
                        </a:solidFill>
                        <a:effectLst/>
                        <a:latin typeface="Phetsarath OT" panose="02000500000000000000" pitchFamily="2" charset="77"/>
                        <a:cs typeface="Phetsarath OT" panose="02000500000000000000" pitchFamily="2" charset="77"/>
                      </a:endParaRPr>
                    </a:p>
                  </a:txBody>
                  <a:tcPr marL="73714" marR="73714" marT="36857" marB="36857"/>
                </a:tc>
                <a:tc>
                  <a:txBody>
                    <a:bodyPr/>
                    <a:lstStyle/>
                    <a:p>
                      <a:pPr rtl="0" fontAlgn="t">
                        <a:spcBef>
                          <a:spcPts val="0"/>
                        </a:spcBef>
                        <a:spcAft>
                          <a:spcPts val="0"/>
                        </a:spcAft>
                      </a:pPr>
                      <a:r>
                        <a:rPr lang="lo" sz="1400" b="1" u="none" strike="noStrike" dirty="0">
                          <a:solidFill>
                            <a:schemeClr val="accent2"/>
                          </a:solidFill>
                          <a:effectLst/>
                          <a:latin typeface="Phetsarath OT" panose="02000500000000000000" pitchFamily="2" charset="77"/>
                          <a:cs typeface="Phetsarath OT" panose="02000500000000000000" pitchFamily="2" charset="77"/>
                        </a:rPr>
                        <a:t>ຄວາມເຕ້ຍ </a:t>
                      </a:r>
                      <a:r>
                        <a:rPr lang="lo" sz="1400" b="0" u="none" strike="noStrike" dirty="0">
                          <a:solidFill>
                            <a:srgbClr val="000000"/>
                          </a:solidFill>
                          <a:effectLst/>
                          <a:latin typeface="Phetsarath OT" panose="02000500000000000000" pitchFamily="2" charset="77"/>
                          <a:cs typeface="Phetsarath OT" panose="02000500000000000000" pitchFamily="2" charset="77"/>
                        </a:rPr>
                        <a:t>(ການເຕີບໃຫຍ່ຊ້າໃນອະດີດ; ກ່ຽວຂ້ອງກັບຫຼາຍປັດໃຈໄລຍະຍາວ ລວມທັງການໄດ້ຮັບໂປຣຕີນ ແລະ ພະລັງງານບໍ່ພຽງພໍຊຳເຮື້ອ, ການຕິດເຊື້ອເລື້ອຍໆ, ການໃຫ້ອາຫານທີ່ບໍ່ເໝາະສົມຢ່າງຕໍ່ເນື່ອງ ແລະ ຄວາມທຸກຍາກ ແລະອື່ນໆ)</a:t>
                      </a:r>
                      <a:endParaRPr lang="en-US" sz="1400" dirty="0">
                        <a:effectLst/>
                        <a:latin typeface="Phetsarath OT" panose="02000500000000000000" pitchFamily="2" charset="77"/>
                        <a:cs typeface="Phetsarath OT" panose="02000500000000000000" pitchFamily="2" charset="77"/>
                      </a:endParaRPr>
                    </a:p>
                  </a:txBody>
                  <a:tcPr marL="73714" marR="73714" marT="36857" marB="36857"/>
                </a:tc>
                <a:tc>
                  <a:txBody>
                    <a:bodyPr/>
                    <a:lstStyle/>
                    <a:p>
                      <a:pPr rtl="0" fontAlgn="base">
                        <a:spcBef>
                          <a:spcPts val="0"/>
                        </a:spcBef>
                        <a:spcAft>
                          <a:spcPts val="0"/>
                        </a:spcAft>
                        <a:buFont typeface="Arial" panose="020B0604020202020204" pitchFamily="34" charset="0"/>
                        <a:buChar char="•"/>
                      </a:pPr>
                      <a:r>
                        <a:rPr lang="lo" sz="1400" b="0" u="none" strike="noStrike" dirty="0">
                          <a:solidFill>
                            <a:srgbClr val="000000"/>
                          </a:solidFill>
                          <a:effectLst/>
                          <a:latin typeface="Phetsarath OT" panose="02000500000000000000" pitchFamily="2" charset="77"/>
                          <a:cs typeface="Phetsarath OT" panose="02000500000000000000" pitchFamily="2" charset="77"/>
                        </a:rPr>
                        <a:t> ການວິເຄາະບັນຫາໃນການອອກແບບການແຊກແຊງ</a:t>
                      </a:r>
                    </a:p>
                    <a:p>
                      <a:pPr rtl="0" fontAlgn="base">
                        <a:spcBef>
                          <a:spcPts val="0"/>
                        </a:spcBef>
                        <a:spcAft>
                          <a:spcPts val="0"/>
                        </a:spcAft>
                        <a:buFont typeface="Arial" panose="020B0604020202020204" pitchFamily="34" charset="0"/>
                        <a:buChar char="•"/>
                      </a:pPr>
                      <a:r>
                        <a:rPr lang="lo" sz="1400" b="0" u="none" strike="noStrike" dirty="0">
                          <a:solidFill>
                            <a:srgbClr val="000000"/>
                          </a:solidFill>
                          <a:effectLst/>
                          <a:latin typeface="Phetsarath OT" panose="02000500000000000000" pitchFamily="2" charset="77"/>
                          <a:cs typeface="Phetsarath OT" panose="02000500000000000000" pitchFamily="2" charset="77"/>
                        </a:rPr>
                        <a:t> ການປະເມີນຜົນຂອງໂຄງການແມ່ນເໝາະສົມກັບເດັກອາຍຸຕໍ່າກວ່າ 2 ປີ</a:t>
                      </a:r>
                    </a:p>
                    <a:p>
                      <a:pPr rtl="0" fontAlgn="base">
                        <a:spcBef>
                          <a:spcPts val="0"/>
                        </a:spcBef>
                        <a:spcAft>
                          <a:spcPts val="0"/>
                        </a:spcAft>
                        <a:buFont typeface="Arial" panose="020B0604020202020204" pitchFamily="34" charset="0"/>
                        <a:buChar char="•"/>
                      </a:pPr>
                      <a:r>
                        <a:rPr lang="lo" sz="1400" b="0" u="none" strike="noStrike" dirty="0">
                          <a:solidFill>
                            <a:srgbClr val="000000"/>
                          </a:solidFill>
                          <a:effectLst/>
                          <a:latin typeface="Phetsarath OT" panose="02000500000000000000" pitchFamily="2" charset="77"/>
                          <a:cs typeface="Phetsarath OT" panose="02000500000000000000" pitchFamily="2" charset="77"/>
                        </a:rPr>
                        <a:t> ບໍ່ແມ່ນສໍາລັບການຕິດຕາມກວດກາເພາະມັນບໍ່ປ່ຽນແປງໃນໄລຍະສັ້ນເຊັ່ນ 6-12 ເດືອນ</a:t>
                      </a:r>
                      <a:endParaRPr lang="en-US" sz="1400" b="0" i="1" u="none" strike="noStrike" dirty="0">
                        <a:solidFill>
                          <a:srgbClr val="000000"/>
                        </a:solidFill>
                        <a:effectLst/>
                        <a:latin typeface="Phetsarath OT" panose="02000500000000000000" pitchFamily="2" charset="77"/>
                        <a:cs typeface="Phetsarath OT" panose="02000500000000000000" pitchFamily="2" charset="77"/>
                      </a:endParaRPr>
                    </a:p>
                  </a:txBody>
                  <a:tcPr marL="73714" marR="73714" marT="36857" marB="36857"/>
                </a:tc>
                <a:extLst>
                  <a:ext uri="{0D108BD9-81ED-4DB2-BD59-A6C34878D82A}">
                    <a16:rowId xmlns:a16="http://schemas.microsoft.com/office/drawing/2014/main" val="2615061202"/>
                  </a:ext>
                </a:extLst>
              </a:tr>
              <a:tr h="1420088">
                <a:tc>
                  <a:txBody>
                    <a:bodyPr/>
                    <a:lstStyle/>
                    <a:p>
                      <a:pPr rtl="0" fontAlgn="t">
                        <a:spcBef>
                          <a:spcPts val="0"/>
                        </a:spcBef>
                        <a:spcAft>
                          <a:spcPts val="0"/>
                        </a:spcAft>
                      </a:pPr>
                      <a:r>
                        <a:rPr lang="lo" sz="1800" b="1" u="none" strike="noStrike" dirty="0">
                          <a:solidFill>
                            <a:schemeClr val="accent2"/>
                          </a:solidFill>
                          <a:effectLst/>
                          <a:latin typeface="Phetsarath OT" panose="02000500000000000000" pitchFamily="2" charset="77"/>
                          <a:cs typeface="Phetsarath OT" panose="02000500000000000000" pitchFamily="2" charset="77"/>
                        </a:rPr>
                        <a:t>WFH (ນ້ຳໜັກທຽບກັບສ່ວນສູງ)</a:t>
                      </a:r>
                      <a:endParaRPr lang="en-US" sz="1800" b="1" dirty="0">
                        <a:solidFill>
                          <a:schemeClr val="accent2"/>
                        </a:solidFill>
                        <a:effectLst/>
                        <a:latin typeface="Phetsarath OT" panose="02000500000000000000" pitchFamily="2" charset="77"/>
                        <a:cs typeface="Phetsarath OT" panose="02000500000000000000" pitchFamily="2" charset="77"/>
                      </a:endParaRPr>
                    </a:p>
                  </a:txBody>
                  <a:tcPr marL="73714" marR="73714" marT="36857" marB="36857"/>
                </a:tc>
                <a:tc>
                  <a:txBody>
                    <a:bodyPr/>
                    <a:lstStyle/>
                    <a:p>
                      <a:pPr rtl="0" fontAlgn="t">
                        <a:spcBef>
                          <a:spcPts val="0"/>
                        </a:spcBef>
                        <a:spcAft>
                          <a:spcPts val="0"/>
                        </a:spcAft>
                      </a:pPr>
                      <a:r>
                        <a:rPr lang="lo" sz="1400" b="1" u="none" strike="noStrike" dirty="0">
                          <a:solidFill>
                            <a:schemeClr val="accent2"/>
                          </a:solidFill>
                          <a:effectLst/>
                          <a:latin typeface="Phetsarath OT" panose="02000500000000000000" pitchFamily="2" charset="77"/>
                          <a:cs typeface="Phetsarath OT" panose="02000500000000000000" pitchFamily="2" charset="77"/>
                        </a:rPr>
                        <a:t>ການຈ່ອຍຜອມ </a:t>
                      </a:r>
                      <a:r>
                        <a:rPr lang="lo" sz="1400" b="0" u="none" strike="noStrike" dirty="0">
                          <a:solidFill>
                            <a:srgbClr val="000000"/>
                          </a:solidFill>
                          <a:effectLst/>
                          <a:latin typeface="Phetsarath OT" panose="02000500000000000000" pitchFamily="2" charset="77"/>
                          <a:cs typeface="Phetsarath OT" panose="02000500000000000000" pitchFamily="2" charset="77"/>
                        </a:rPr>
                        <a:t>(ການຂາດສານອາຫານໃນປະຈຸບັນ ຫຼື ເຊິ່ງເປັນຜົນມາຈາກການບໍ່ສາມາດເພີ່ມນ້ຳໜັກ ຫຼື ການສູນເສຍນ້ຳໜັກ. ສາເຫດປະກອບມີການກິນອາຫານທີ່ບໍ່ພຽງພໍ, ການໃຫ້ອາຫານທີ່ບໍ່ຖືກຕ້ອງ, ພະຍາດ, ແລະ ການຕິດເຊື້ອ ຫຼື ສ່ວນຫຼາຍແມ່ນການລວມກັນຂອງປັດໃຈເຫຼົ່ານີ້.)</a:t>
                      </a:r>
                      <a:endParaRPr lang="en-US" sz="1400" dirty="0">
                        <a:effectLst/>
                        <a:latin typeface="Phetsarath OT" panose="02000500000000000000" pitchFamily="2" charset="77"/>
                        <a:cs typeface="Phetsarath OT" panose="02000500000000000000" pitchFamily="2" charset="77"/>
                      </a:endParaRPr>
                    </a:p>
                  </a:txBody>
                  <a:tcPr marL="73714" marR="73714" marT="36857" marB="36857"/>
                </a:tc>
                <a:tc>
                  <a:txBody>
                    <a:bodyPr/>
                    <a:lstStyle/>
                    <a:p>
                      <a:pPr rtl="0" fontAlgn="base">
                        <a:spcBef>
                          <a:spcPts val="0"/>
                        </a:spcBef>
                        <a:spcAft>
                          <a:spcPts val="0"/>
                        </a:spcAft>
                        <a:buFont typeface="Arial" panose="020B0604020202020204" pitchFamily="34" charset="0"/>
                        <a:buChar char="•"/>
                      </a:pPr>
                      <a:r>
                        <a:rPr lang="lo" sz="1400" b="0" u="none" strike="noStrike" dirty="0">
                          <a:solidFill>
                            <a:srgbClr val="000000"/>
                          </a:solidFill>
                          <a:effectLst/>
                          <a:latin typeface="Phetsarath OT" panose="02000500000000000000" pitchFamily="2" charset="77"/>
                          <a:cs typeface="Phetsarath OT" panose="02000500000000000000" pitchFamily="2" charset="77"/>
                        </a:rPr>
                        <a:t>ການກວດຄັດ ຫຼື ການແນໃສ່ຈຸດປະສົງເປັນການສູນເສຍໃນເດັກນ້ອຍແຕ່ລະຄົນ ແລະ ກຸ່ມປະຊາກອນສາມາດປ່ຽນແປງໄດ້ໄວ ແລະ ສະແດງໃຫ້ເຫັນຮູບແບບລະດູການທີ່ໂດດເດັ່ນທີ່ກ່ຽວຂ້ອງກັບການປ່ຽນແປງຂອງຄວາມພ້ອມຂອງອາຫານ ຫຼື ຄວາມແຜ່ຫຼາຍຂອງພະຍາດ ເຊິ່ງມັນມີຄວາມອ່ອນໄຫວຫຼາຍ.</a:t>
                      </a:r>
                    </a:p>
                    <a:p>
                      <a:pPr rtl="0" fontAlgn="base">
                        <a:spcBef>
                          <a:spcPts val="0"/>
                        </a:spcBef>
                        <a:spcAft>
                          <a:spcPts val="0"/>
                        </a:spcAft>
                        <a:buFont typeface="Arial" panose="020B0604020202020204" pitchFamily="34" charset="0"/>
                        <a:buChar char="•"/>
                      </a:pPr>
                      <a:r>
                        <a:rPr lang="lo" sz="1400" b="0" u="none" strike="noStrike" dirty="0">
                          <a:solidFill>
                            <a:srgbClr val="000000"/>
                          </a:solidFill>
                          <a:effectLst/>
                          <a:latin typeface="Phetsarath OT" panose="02000500000000000000" pitchFamily="2" charset="77"/>
                          <a:cs typeface="Phetsarath OT" panose="02000500000000000000" pitchFamily="2" charset="77"/>
                        </a:rPr>
                        <a:t>ບົດລາຍງານປະຈຳປີ</a:t>
                      </a:r>
                      <a:endParaRPr lang="en-US" sz="1400" b="0" i="0" u="none" strike="noStrike" dirty="0">
                        <a:solidFill>
                          <a:srgbClr val="000000"/>
                        </a:solidFill>
                        <a:effectLst/>
                        <a:latin typeface="Phetsarath OT" panose="02000500000000000000" pitchFamily="2" charset="77"/>
                        <a:cs typeface="Phetsarath OT" panose="02000500000000000000" pitchFamily="2" charset="77"/>
                      </a:endParaRPr>
                    </a:p>
                  </a:txBody>
                  <a:tcPr marL="73714" marR="73714" marT="36857" marB="36857"/>
                </a:tc>
                <a:extLst>
                  <a:ext uri="{0D108BD9-81ED-4DB2-BD59-A6C34878D82A}">
                    <a16:rowId xmlns:a16="http://schemas.microsoft.com/office/drawing/2014/main" val="1637836671"/>
                  </a:ext>
                </a:extLst>
              </a:tr>
            </a:tbl>
          </a:graphicData>
        </a:graphic>
      </p:graphicFrame>
      <p:sp>
        <p:nvSpPr>
          <p:cNvPr id="5" name="Rectangle 1">
            <a:extLst>
              <a:ext uri="{FF2B5EF4-FFF2-40B4-BE49-F238E27FC236}">
                <a16:creationId xmlns:a16="http://schemas.microsoft.com/office/drawing/2014/main" id="{C2142146-A673-00CA-1461-6E854C75C3CC}"/>
              </a:ext>
            </a:extLst>
          </p:cNvPr>
          <p:cNvSpPr>
            <a:spLocks noChangeArrowheads="1"/>
          </p:cNvSpPr>
          <p:nvPr/>
        </p:nvSpPr>
        <p:spPr bwMode="auto">
          <a:xfrm>
            <a:off x="-2395960" y="-717551"/>
            <a:ext cx="12192000" cy="457200"/>
          </a:xfrm>
          <a:prstGeom prst="rect">
            <a:avLst/>
          </a:prstGeom>
          <a:solidFill>
            <a:schemeClr val="accent1">
              <a:lumMod val="20000"/>
              <a:lumOff val="80000"/>
            </a:schemeClr>
          </a:solidFill>
          <a:ln>
            <a:solidFill>
              <a:schemeClr val="accent1"/>
            </a:solidFill>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LA" altLang="en-LA" sz="1800" b="0" i="0" u="none" strike="noStrike" cap="none" normalizeH="0" baseline="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DFCDA2A1-381B-9554-38E4-7B4A2F923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245" y="4676171"/>
            <a:ext cx="4583576" cy="218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9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BC84-A156-F900-BAF6-5B67D0743EE4}"/>
              </a:ext>
            </a:extLst>
          </p:cNvPr>
          <p:cNvSpPr>
            <a:spLocks noGrp="1"/>
          </p:cNvSpPr>
          <p:nvPr>
            <p:ph type="title"/>
          </p:nvPr>
        </p:nvSpPr>
        <p:spPr>
          <a:xfrm>
            <a:off x="1069848" y="484632"/>
            <a:ext cx="10058400" cy="682431"/>
          </a:xfrm>
        </p:spPr>
        <p:txBody>
          <a:bodyPr>
            <a:normAutofit/>
          </a:bodyPr>
          <a:lstStyle/>
          <a:p>
            <a:r>
              <a:rPr lang="lo" sz="2800" b="1" i="0" u="none" strike="noStrike" dirty="0">
                <a:solidFill>
                  <a:srgbClr val="2F5496"/>
                </a:solidFill>
                <a:effectLst/>
                <a:latin typeface="Phetsarath OT" panose="02000500000000000000" pitchFamily="2" charset="77"/>
                <a:cs typeface="Phetsarath OT" panose="02000500000000000000" pitchFamily="2" charset="77"/>
              </a:rPr>
              <a:t>ດັດຊະນີໂພຊະນາການ: ການສູນເສຍນ້ຳໜັກ</a:t>
            </a:r>
            <a:endParaRPr lang="en-LA" sz="7200" dirty="0">
              <a:latin typeface="Phetsarath OT" panose="02000500000000000000" pitchFamily="2" charset="77"/>
              <a:cs typeface="Phetsarath OT" panose="02000500000000000000" pitchFamily="2" charset="77"/>
            </a:endParaRPr>
          </a:p>
        </p:txBody>
      </p:sp>
      <p:graphicFrame>
        <p:nvGraphicFramePr>
          <p:cNvPr id="4" name="Content Placeholder 3">
            <a:extLst>
              <a:ext uri="{FF2B5EF4-FFF2-40B4-BE49-F238E27FC236}">
                <a16:creationId xmlns:a16="http://schemas.microsoft.com/office/drawing/2014/main" id="{45CEEC00-C188-446F-344D-7899128B4AB6}"/>
              </a:ext>
            </a:extLst>
          </p:cNvPr>
          <p:cNvGraphicFramePr>
            <a:graphicFrameLocks noGrp="1"/>
          </p:cNvGraphicFramePr>
          <p:nvPr>
            <p:ph idx="1"/>
            <p:extLst>
              <p:ext uri="{D42A27DB-BD31-4B8C-83A1-F6EECF244321}">
                <p14:modId xmlns:p14="http://schemas.microsoft.com/office/powerpoint/2010/main" val="3907073845"/>
              </p:ext>
            </p:extLst>
          </p:nvPr>
        </p:nvGraphicFramePr>
        <p:xfrm>
          <a:off x="722514" y="1446836"/>
          <a:ext cx="10815770" cy="3408788"/>
        </p:xfrm>
        <a:graphic>
          <a:graphicData uri="http://schemas.openxmlformats.org/drawingml/2006/table">
            <a:tbl>
              <a:tblPr>
                <a:tableStyleId>{0660B408-B3CF-4A94-85FC-2B1E0A45F4A2}</a:tableStyleId>
              </a:tblPr>
              <a:tblGrid>
                <a:gridCol w="2993652">
                  <a:extLst>
                    <a:ext uri="{9D8B030D-6E8A-4147-A177-3AD203B41FA5}">
                      <a16:colId xmlns:a16="http://schemas.microsoft.com/office/drawing/2014/main" val="2054041311"/>
                    </a:ext>
                  </a:extLst>
                </a:gridCol>
                <a:gridCol w="2235574">
                  <a:extLst>
                    <a:ext uri="{9D8B030D-6E8A-4147-A177-3AD203B41FA5}">
                      <a16:colId xmlns:a16="http://schemas.microsoft.com/office/drawing/2014/main" val="2410414331"/>
                    </a:ext>
                  </a:extLst>
                </a:gridCol>
                <a:gridCol w="5586544">
                  <a:extLst>
                    <a:ext uri="{9D8B030D-6E8A-4147-A177-3AD203B41FA5}">
                      <a16:colId xmlns:a16="http://schemas.microsoft.com/office/drawing/2014/main" val="2683406962"/>
                    </a:ext>
                  </a:extLst>
                </a:gridCol>
              </a:tblGrid>
              <a:tr h="542588">
                <a:tc>
                  <a:txBody>
                    <a:bodyPr/>
                    <a:lstStyle/>
                    <a:p>
                      <a:pPr rtl="0" fontAlgn="t">
                        <a:spcBef>
                          <a:spcPts val="0"/>
                        </a:spcBef>
                        <a:spcAft>
                          <a:spcPts val="0"/>
                        </a:spcAft>
                      </a:pPr>
                      <a:r>
                        <a:rPr lang="lo" sz="1800" b="0" u="none" strike="noStrike" dirty="0">
                          <a:solidFill>
                            <a:srgbClr val="FFFFFF"/>
                          </a:solidFill>
                          <a:effectLst/>
                          <a:latin typeface="Phetsarath OT" panose="02000500000000000000" pitchFamily="2" charset="77"/>
                          <a:cs typeface="Phetsarath OT" panose="02000500000000000000" pitchFamily="2" charset="77"/>
                        </a:rPr>
                        <a:t>ວັດແທກ ຫຼື ດັດຊະນີ</a:t>
                      </a:r>
                      <a:endParaRPr lang="en-US" sz="1800" b="0" dirty="0">
                        <a:effectLst/>
                        <a:latin typeface="Phetsarath OT" panose="02000500000000000000" pitchFamily="2" charset="77"/>
                        <a:cs typeface="Phetsarath OT" panose="02000500000000000000" pitchFamily="2" charset="77"/>
                      </a:endParaRPr>
                    </a:p>
                  </a:txBody>
                  <a:tcPr marL="71959" marR="71959" marT="35980" marB="35980">
                    <a:solidFill>
                      <a:schemeClr val="accent1"/>
                    </a:solidFill>
                  </a:tcPr>
                </a:tc>
                <a:tc>
                  <a:txBody>
                    <a:bodyPr/>
                    <a:lstStyle/>
                    <a:p>
                      <a:pPr algn="ctr" rtl="0" fontAlgn="t">
                        <a:spcBef>
                          <a:spcPts val="0"/>
                        </a:spcBef>
                        <a:spcAft>
                          <a:spcPts val="0"/>
                        </a:spcAft>
                      </a:pPr>
                      <a:r>
                        <a:rPr lang="lo" sz="1800" b="0" u="none" strike="noStrike">
                          <a:solidFill>
                            <a:srgbClr val="FFFFFF"/>
                          </a:solidFill>
                          <a:effectLst/>
                          <a:latin typeface="Phetsarath OT" panose="02000500000000000000" pitchFamily="2" charset="77"/>
                          <a:cs typeface="Phetsarath OT" panose="02000500000000000000" pitchFamily="2" charset="77"/>
                        </a:rPr>
                        <a:t>ສະພາບໂພຊະນາການ</a:t>
                      </a:r>
                      <a:endParaRPr lang="en-US" sz="1800" b="0">
                        <a:effectLst/>
                        <a:latin typeface="Phetsarath OT" panose="02000500000000000000" pitchFamily="2" charset="77"/>
                        <a:cs typeface="Phetsarath OT" panose="02000500000000000000" pitchFamily="2" charset="77"/>
                      </a:endParaRPr>
                    </a:p>
                  </a:txBody>
                  <a:tcPr marL="71959" marR="71959" marT="35980" marB="35980">
                    <a:solidFill>
                      <a:schemeClr val="accent1"/>
                    </a:solidFill>
                  </a:tcPr>
                </a:tc>
                <a:tc>
                  <a:txBody>
                    <a:bodyPr/>
                    <a:lstStyle/>
                    <a:p>
                      <a:pPr rtl="0" fontAlgn="t">
                        <a:spcBef>
                          <a:spcPts val="0"/>
                        </a:spcBef>
                        <a:spcAft>
                          <a:spcPts val="0"/>
                        </a:spcAft>
                      </a:pPr>
                      <a:r>
                        <a:rPr lang="lo" sz="1800" b="0" u="none" strike="noStrike" dirty="0">
                          <a:solidFill>
                            <a:srgbClr val="FFFFFF"/>
                          </a:solidFill>
                          <a:effectLst/>
                          <a:latin typeface="Phetsarath OT" panose="02000500000000000000" pitchFamily="2" charset="77"/>
                          <a:cs typeface="Phetsarath OT" panose="02000500000000000000" pitchFamily="2" charset="77"/>
                        </a:rPr>
                        <a:t>ປະໂຫຍດຂອງດັດຊະນີ</a:t>
                      </a:r>
                      <a:endParaRPr lang="en-US" sz="1800" b="0" dirty="0">
                        <a:effectLst/>
                        <a:latin typeface="Phetsarath OT" panose="02000500000000000000" pitchFamily="2" charset="77"/>
                        <a:cs typeface="Phetsarath OT" panose="02000500000000000000" pitchFamily="2" charset="77"/>
                      </a:endParaRPr>
                    </a:p>
                  </a:txBody>
                  <a:tcPr marL="71959" marR="71959" marT="35980" marB="35980">
                    <a:solidFill>
                      <a:schemeClr val="accent1"/>
                    </a:solidFill>
                  </a:tcPr>
                </a:tc>
                <a:extLst>
                  <a:ext uri="{0D108BD9-81ED-4DB2-BD59-A6C34878D82A}">
                    <a16:rowId xmlns:a16="http://schemas.microsoft.com/office/drawing/2014/main" val="1484223659"/>
                  </a:ext>
                </a:extLst>
              </a:tr>
              <a:tr h="1356706">
                <a:tc>
                  <a:txBody>
                    <a:bodyPr/>
                    <a:lstStyle/>
                    <a:p>
                      <a:pPr rtl="0" fontAlgn="t">
                        <a:spcBef>
                          <a:spcPts val="0"/>
                        </a:spcBef>
                        <a:spcAft>
                          <a:spcPts val="0"/>
                        </a:spcAft>
                      </a:pPr>
                      <a:r>
                        <a:rPr lang="lo" sz="1800" b="0" u="none" strike="noStrike">
                          <a:solidFill>
                            <a:srgbClr val="000000"/>
                          </a:solidFill>
                          <a:effectLst/>
                          <a:latin typeface="Phetsarath OT" panose="02000500000000000000" pitchFamily="2" charset="77"/>
                          <a:cs typeface="Phetsarath OT" panose="02000500000000000000" pitchFamily="2" charset="77"/>
                        </a:rPr>
                        <a:t>MUAC</a:t>
                      </a:r>
                      <a:endParaRPr lang="en-US" sz="1800" b="0">
                        <a:effectLst/>
                        <a:latin typeface="Phetsarath OT" panose="02000500000000000000" pitchFamily="2" charset="77"/>
                        <a:cs typeface="Phetsarath OT" panose="02000500000000000000" pitchFamily="2" charset="77"/>
                      </a:endParaRPr>
                    </a:p>
                    <a:p>
                      <a:pPr fontAlgn="t"/>
                      <a:br>
                        <a:rPr lang="en-US" sz="1800" b="0">
                          <a:effectLst/>
                          <a:latin typeface="Phetsarath OT" panose="02000500000000000000" pitchFamily="2" charset="77"/>
                          <a:cs typeface="Phetsarath OT" panose="02000500000000000000" pitchFamily="2" charset="77"/>
                        </a:rPr>
                      </a:br>
                      <a:endParaRPr lang="en-US" sz="1800" b="0">
                        <a:effectLst/>
                        <a:latin typeface="Phetsarath OT" panose="02000500000000000000" pitchFamily="2" charset="77"/>
                        <a:cs typeface="Phetsarath OT" panose="02000500000000000000" pitchFamily="2" charset="77"/>
                      </a:endParaRPr>
                    </a:p>
                  </a:txBody>
                  <a:tcPr marL="71959" marR="71959" marT="35980" marB="35980"/>
                </a:tc>
                <a:tc>
                  <a:txBody>
                    <a:bodyPr/>
                    <a:lstStyle/>
                    <a:p>
                      <a:pPr rtl="0" fontAlgn="t">
                        <a:spcBef>
                          <a:spcPts val="0"/>
                        </a:spcBef>
                        <a:spcAft>
                          <a:spcPts val="0"/>
                        </a:spcAft>
                      </a:pPr>
                      <a:r>
                        <a:rPr lang="lo" sz="1800" b="0" u="none" strike="noStrike" dirty="0">
                          <a:solidFill>
                            <a:srgbClr val="000000"/>
                          </a:solidFill>
                          <a:effectLst/>
                          <a:latin typeface="Phetsarath OT" panose="02000500000000000000" pitchFamily="2" charset="77"/>
                          <a:cs typeface="Phetsarath OT" panose="02000500000000000000" pitchFamily="2" charset="77"/>
                        </a:rPr>
                        <a:t>ຄວາມຈ່ອຍ</a:t>
                      </a:r>
                      <a:endParaRPr lang="en-US" sz="1800" b="0" dirty="0">
                        <a:effectLst/>
                        <a:latin typeface="Phetsarath OT" panose="02000500000000000000" pitchFamily="2" charset="77"/>
                        <a:cs typeface="Phetsarath OT" panose="02000500000000000000" pitchFamily="2" charset="77"/>
                      </a:endParaRPr>
                    </a:p>
                  </a:txBody>
                  <a:tcPr marL="71959" marR="71959" marT="35980" marB="35980"/>
                </a:tc>
                <a:tc>
                  <a:txBody>
                    <a:bodyPr/>
                    <a:lstStyle/>
                    <a:p>
                      <a:pPr rtl="0" fontAlgn="base">
                        <a:spcBef>
                          <a:spcPts val="0"/>
                        </a:spcBef>
                        <a:spcAft>
                          <a:spcPts val="0"/>
                        </a:spcAft>
                        <a:buFont typeface="Arial" panose="020B0604020202020204" pitchFamily="34" charset="0"/>
                        <a:buChar char="•"/>
                      </a:pPr>
                      <a:r>
                        <a:rPr lang="lo" sz="1800" b="0" u="none" strike="noStrike" dirty="0">
                          <a:solidFill>
                            <a:srgbClr val="000000"/>
                          </a:solidFill>
                          <a:effectLst/>
                          <a:latin typeface="Phetsarath OT" panose="02000500000000000000" pitchFamily="2" charset="77"/>
                          <a:cs typeface="Phetsarath OT" panose="02000500000000000000" pitchFamily="2" charset="77"/>
                        </a:rPr>
                        <a:t> ການກວດຄັດກອງແບບໄວສຳລັບເດັກທີ່ຂາດສານອາຫານສ້ວຍແຫຼມຕັ້ງແຕ່ອາຍຸ 6–59 ເດືອນ</a:t>
                      </a:r>
                    </a:p>
                    <a:p>
                      <a:pPr rtl="0" fontAlgn="base">
                        <a:spcBef>
                          <a:spcPts val="0"/>
                        </a:spcBef>
                        <a:spcAft>
                          <a:spcPts val="0"/>
                        </a:spcAft>
                        <a:buFont typeface="Arial" panose="020B0604020202020204" pitchFamily="34" charset="0"/>
                        <a:buChar char="•"/>
                      </a:pPr>
                      <a:r>
                        <a:rPr lang="lo" sz="1800" b="0" u="none" strike="noStrike" dirty="0">
                          <a:solidFill>
                            <a:srgbClr val="000000"/>
                          </a:solidFill>
                          <a:effectLst/>
                          <a:latin typeface="Phetsarath OT" panose="02000500000000000000" pitchFamily="2" charset="77"/>
                          <a:cs typeface="Phetsarath OT" panose="02000500000000000000" pitchFamily="2" charset="77"/>
                        </a:rPr>
                        <a:t> ການປະເມີນການຂາດສານອາຫານສ້ວຍແຫຼມຂອງຜູ້ໃຫຍ່ ແລະ</a:t>
                      </a:r>
                    </a:p>
                    <a:p>
                      <a:pPr rtl="0" fontAlgn="base">
                        <a:spcBef>
                          <a:spcPts val="0"/>
                        </a:spcBef>
                        <a:spcAft>
                          <a:spcPts val="0"/>
                        </a:spcAft>
                        <a:buFont typeface="Arial" panose="020B0604020202020204" pitchFamily="34" charset="0"/>
                        <a:buChar char="•"/>
                      </a:pPr>
                      <a:r>
                        <a:rPr lang="lo" sz="1800" b="0" u="none" strike="noStrike" dirty="0">
                          <a:solidFill>
                            <a:srgbClr val="000000"/>
                          </a:solidFill>
                          <a:effectLst/>
                          <a:latin typeface="Phetsarath OT" panose="02000500000000000000" pitchFamily="2" charset="77"/>
                          <a:cs typeface="Phetsarath OT" panose="02000500000000000000" pitchFamily="2" charset="77"/>
                        </a:rPr>
                        <a:t> ການປະເມີນຄວາມແຜ່ຫຼາຍຂອງການຂາດສານອາຫານໃນລະດັບປະຊາກອນ</a:t>
                      </a:r>
                      <a:endParaRPr lang="en-US" sz="1800" b="0" i="0" u="none" strike="noStrike" dirty="0">
                        <a:solidFill>
                          <a:srgbClr val="000000"/>
                        </a:solidFill>
                        <a:effectLst/>
                        <a:latin typeface="Phetsarath OT" panose="02000500000000000000" pitchFamily="2" charset="77"/>
                        <a:cs typeface="Phetsarath OT" panose="02000500000000000000" pitchFamily="2" charset="77"/>
                      </a:endParaRPr>
                    </a:p>
                  </a:txBody>
                  <a:tcPr marL="71959" marR="71959" marT="35980" marB="35980"/>
                </a:tc>
                <a:extLst>
                  <a:ext uri="{0D108BD9-81ED-4DB2-BD59-A6C34878D82A}">
                    <a16:rowId xmlns:a16="http://schemas.microsoft.com/office/drawing/2014/main" val="3048367037"/>
                  </a:ext>
                </a:extLst>
              </a:tr>
              <a:tr h="1422640">
                <a:tc>
                  <a:txBody>
                    <a:bodyPr/>
                    <a:lstStyle/>
                    <a:p>
                      <a:pPr rtl="0" fontAlgn="t">
                        <a:spcBef>
                          <a:spcPts val="0"/>
                        </a:spcBef>
                        <a:spcAft>
                          <a:spcPts val="0"/>
                        </a:spcAft>
                      </a:pPr>
                      <a:r>
                        <a:rPr lang="lo" sz="1800" b="0" u="none" strike="noStrike" dirty="0">
                          <a:solidFill>
                            <a:srgbClr val="000000"/>
                          </a:solidFill>
                          <a:effectLst/>
                          <a:latin typeface="Phetsarath OT" panose="02000500000000000000" pitchFamily="2" charset="77"/>
                          <a:cs typeface="Phetsarath OT" panose="02000500000000000000" pitchFamily="2" charset="77"/>
                        </a:rPr>
                        <a:t>ອາການບວມ (ມີນ້ຳຫຼາຍເກີນໄປໃນເນື້ອເຍື່ອພາຍໃນຈຸລັງ)</a:t>
                      </a:r>
                      <a:endParaRPr lang="en-US" sz="1800" b="0" dirty="0">
                        <a:effectLst/>
                        <a:latin typeface="Phetsarath OT" panose="02000500000000000000" pitchFamily="2" charset="77"/>
                        <a:cs typeface="Phetsarath OT" panose="02000500000000000000" pitchFamily="2" charset="77"/>
                      </a:endParaRPr>
                    </a:p>
                  </a:txBody>
                  <a:tcPr marL="71959" marR="71959" marT="35980" marB="35980"/>
                </a:tc>
                <a:tc>
                  <a:txBody>
                    <a:bodyPr/>
                    <a:lstStyle/>
                    <a:p>
                      <a:pPr rtl="0" fontAlgn="t">
                        <a:spcBef>
                          <a:spcPts val="0"/>
                        </a:spcBef>
                        <a:spcAft>
                          <a:spcPts val="0"/>
                        </a:spcAft>
                      </a:pPr>
                      <a:r>
                        <a:rPr lang="lo" sz="1800" b="0" u="none" strike="noStrike" dirty="0">
                          <a:solidFill>
                            <a:srgbClr val="000000"/>
                          </a:solidFill>
                          <a:effectLst/>
                          <a:latin typeface="Phetsarath OT" panose="02000500000000000000" pitchFamily="2" charset="77"/>
                          <a:cs typeface="Phetsarath OT" panose="02000500000000000000" pitchFamily="2" charset="77"/>
                        </a:rPr>
                        <a:t>ອາການທາງຄລີນິກຂອງການຂາດສານອາຫານຮຸນແຮງ</a:t>
                      </a:r>
                      <a:endParaRPr lang="en-US" sz="1800" b="0" dirty="0">
                        <a:effectLst/>
                        <a:latin typeface="Phetsarath OT" panose="02000500000000000000" pitchFamily="2" charset="77"/>
                        <a:cs typeface="Phetsarath OT" panose="02000500000000000000" pitchFamily="2" charset="77"/>
                      </a:endParaRPr>
                    </a:p>
                  </a:txBody>
                  <a:tcPr marL="71959" marR="71959" marT="35980" marB="35980"/>
                </a:tc>
                <a:tc>
                  <a:txBody>
                    <a:bodyPr/>
                    <a:lstStyle/>
                    <a:p>
                      <a:pPr rtl="0" fontAlgn="base">
                        <a:spcBef>
                          <a:spcPts val="0"/>
                        </a:spcBef>
                        <a:spcAft>
                          <a:spcPts val="0"/>
                        </a:spcAft>
                        <a:buFont typeface="Arial" panose="020B0604020202020204" pitchFamily="34" charset="0"/>
                        <a:buChar char="•"/>
                      </a:pPr>
                      <a:r>
                        <a:rPr lang="lo" sz="1800" b="0" u="none" strike="noStrike" dirty="0">
                          <a:solidFill>
                            <a:srgbClr val="000000"/>
                          </a:solidFill>
                          <a:effectLst/>
                          <a:latin typeface="Phetsarath OT" panose="02000500000000000000" pitchFamily="2" charset="77"/>
                          <a:cs typeface="Phetsarath OT" panose="02000500000000000000" pitchFamily="2" charset="77"/>
                        </a:rPr>
                        <a:t> ການກວດຄັດ ແລະ ການເຝົ້າລະວັງ</a:t>
                      </a:r>
                      <a:endParaRPr lang="en-US" sz="1800" b="0" i="0" u="none" strike="noStrike" dirty="0">
                        <a:solidFill>
                          <a:srgbClr val="000000"/>
                        </a:solidFill>
                        <a:effectLst/>
                        <a:latin typeface="Phetsarath OT" panose="02000500000000000000" pitchFamily="2" charset="77"/>
                        <a:cs typeface="Phetsarath OT" panose="02000500000000000000" pitchFamily="2" charset="77"/>
                      </a:endParaRPr>
                    </a:p>
                  </a:txBody>
                  <a:tcPr marL="71959" marR="71959" marT="35980" marB="35980"/>
                </a:tc>
                <a:extLst>
                  <a:ext uri="{0D108BD9-81ED-4DB2-BD59-A6C34878D82A}">
                    <a16:rowId xmlns:a16="http://schemas.microsoft.com/office/drawing/2014/main" val="3856342346"/>
                  </a:ext>
                </a:extLst>
              </a:tr>
            </a:tbl>
          </a:graphicData>
        </a:graphic>
      </p:graphicFrame>
      <p:sp>
        <p:nvSpPr>
          <p:cNvPr id="5" name="Rectangle 1">
            <a:extLst>
              <a:ext uri="{FF2B5EF4-FFF2-40B4-BE49-F238E27FC236}">
                <a16:creationId xmlns:a16="http://schemas.microsoft.com/office/drawing/2014/main" id="{3C9E99B9-CC69-5A6C-3DA8-B8E753003A66}"/>
              </a:ext>
            </a:extLst>
          </p:cNvPr>
          <p:cNvSpPr>
            <a:spLocks noChangeArrowheads="1"/>
          </p:cNvSpPr>
          <p:nvPr/>
        </p:nvSpPr>
        <p:spPr bwMode="auto">
          <a:xfrm>
            <a:off x="-2152892" y="-674064"/>
            <a:ext cx="19492255" cy="55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LA" altLang="en-LA"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808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F6B2-34AE-2BC7-80D6-45037809391A}"/>
              </a:ext>
            </a:extLst>
          </p:cNvPr>
          <p:cNvSpPr>
            <a:spLocks noGrp="1"/>
          </p:cNvSpPr>
          <p:nvPr>
            <p:ph type="title"/>
          </p:nvPr>
        </p:nvSpPr>
        <p:spPr>
          <a:xfrm>
            <a:off x="1108758" y="242888"/>
            <a:ext cx="10058400" cy="667414"/>
          </a:xfrm>
        </p:spPr>
        <p:txBody>
          <a:bodyPr>
            <a:noAutofit/>
          </a:bodyPr>
          <a:lstStyle/>
          <a:p>
            <a:r>
              <a:rPr lang="lo" sz="4400" dirty="0">
                <a:latin typeface="Phetsarath OT" panose="02000500000000000000" pitchFamily="2" charset="77"/>
                <a:cs typeface="Phetsarath OT" panose="02000500000000000000" pitchFamily="2" charset="77"/>
              </a:rPr>
              <a:t>ດັດຊະນີມວນສານຮ່າງກາຍສຳລັບຜູ້ໃຫຍ່</a:t>
            </a:r>
          </a:p>
        </p:txBody>
      </p:sp>
      <p:sp>
        <p:nvSpPr>
          <p:cNvPr id="3" name="Content Placeholder 2">
            <a:extLst>
              <a:ext uri="{FF2B5EF4-FFF2-40B4-BE49-F238E27FC236}">
                <a16:creationId xmlns:a16="http://schemas.microsoft.com/office/drawing/2014/main" id="{59BACA33-C52D-A91D-E159-B69A72F5D54B}"/>
              </a:ext>
            </a:extLst>
          </p:cNvPr>
          <p:cNvSpPr>
            <a:spLocks noGrp="1"/>
          </p:cNvSpPr>
          <p:nvPr>
            <p:ph idx="1"/>
          </p:nvPr>
        </p:nvSpPr>
        <p:spPr/>
        <p:txBody>
          <a:bodyPr/>
          <a:lstStyle/>
          <a:p>
            <a:r>
              <a:rPr lang="lo" b="0" dirty="0">
                <a:effectLst/>
              </a:rPr>
              <a:t>  </a:t>
            </a:r>
            <a:endParaRPr lang="en-LA" dirty="0"/>
          </a:p>
        </p:txBody>
      </p:sp>
      <p:pic>
        <p:nvPicPr>
          <p:cNvPr id="2050" name="Picture 2">
            <a:extLst>
              <a:ext uri="{FF2B5EF4-FFF2-40B4-BE49-F238E27FC236}">
                <a16:creationId xmlns:a16="http://schemas.microsoft.com/office/drawing/2014/main" id="{ECFC2D4B-C5F9-145D-DB45-49A659C3F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38" y="1367502"/>
            <a:ext cx="4990290" cy="5090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MI Chart Revised">
            <a:extLst>
              <a:ext uri="{FF2B5EF4-FFF2-40B4-BE49-F238E27FC236}">
                <a16:creationId xmlns:a16="http://schemas.microsoft.com/office/drawing/2014/main" id="{7B0F5614-9AF7-E336-95B7-C697155E9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563" y="3578493"/>
            <a:ext cx="6550249" cy="21365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049651-4422-5E76-7F12-324EBD21BD59}"/>
              </a:ext>
            </a:extLst>
          </p:cNvPr>
          <p:cNvSpPr txBox="1"/>
          <p:nvPr/>
        </p:nvSpPr>
        <p:spPr>
          <a:xfrm>
            <a:off x="5614988" y="5939135"/>
            <a:ext cx="6372274" cy="276999"/>
          </a:xfrm>
          <a:prstGeom prst="rect">
            <a:avLst/>
          </a:prstGeom>
          <a:noFill/>
        </p:spPr>
        <p:txBody>
          <a:bodyPr wrap="square" rtlCol="0">
            <a:spAutoFit/>
          </a:bodyPr>
          <a:lstStyle/>
          <a:p>
            <a:r>
              <a:rPr lang="lo" sz="1200" dirty="0">
                <a:latin typeface="Phetsarath OT" panose="02000500000000000000" pitchFamily="2" charset="77"/>
                <a:cs typeface="Phetsarath OT" panose="02000500000000000000" pitchFamily="2" charset="77"/>
              </a:rPr>
              <a:t>ຂໍ້ ມູນ: https:// </a:t>
            </a:r>
            <a:r>
              <a:rPr lang="lo" sz="1200" dirty="0" err="1">
                <a:latin typeface="Phetsarath OT" panose="02000500000000000000" pitchFamily="2" charset="77"/>
                <a:cs typeface="Phetsarath OT" panose="02000500000000000000" pitchFamily="2" charset="77"/>
              </a:rPr>
              <a:t>www.healthyweightcolorado.com </a:t>
            </a:r>
            <a:r>
              <a:rPr lang="lo" sz="1200" dirty="0">
                <a:latin typeface="Phetsarath OT" panose="02000500000000000000" pitchFamily="2" charset="77"/>
                <a:cs typeface="Phetsarath OT" panose="02000500000000000000" pitchFamily="2" charset="77"/>
              </a:rPr>
              <a:t>/ </a:t>
            </a:r>
            <a:r>
              <a:rPr lang="lo" sz="1200" dirty="0" err="1">
                <a:latin typeface="Phetsarath OT" panose="02000500000000000000" pitchFamily="2" charset="77"/>
                <a:cs typeface="Phetsarath OT" panose="02000500000000000000" pitchFamily="2" charset="77"/>
              </a:rPr>
              <a:t>bmi </a:t>
            </a:r>
            <a:r>
              <a:rPr lang="lo" sz="1200" dirty="0">
                <a:latin typeface="Phetsarath OT" panose="02000500000000000000" pitchFamily="2" charset="77"/>
                <a:cs typeface="Phetsarath OT" panose="02000500000000000000" pitchFamily="2" charset="77"/>
              </a:rPr>
              <a:t>/</a:t>
            </a:r>
            <a:endParaRPr lang="en-LA" sz="12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1488243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4106-BC2C-A661-3251-F6F90C8E091D}"/>
              </a:ext>
            </a:extLst>
          </p:cNvPr>
          <p:cNvSpPr>
            <a:spLocks noGrp="1"/>
          </p:cNvSpPr>
          <p:nvPr>
            <p:ph type="title"/>
          </p:nvPr>
        </p:nvSpPr>
        <p:spPr>
          <a:xfrm>
            <a:off x="1063752" y="244000"/>
            <a:ext cx="10058400" cy="878947"/>
          </a:xfrm>
        </p:spPr>
        <p:txBody>
          <a:bodyPr>
            <a:normAutofit/>
          </a:bodyPr>
          <a:lstStyle/>
          <a:p>
            <a:r>
              <a:rPr lang="lo" sz="3200" b="1" kern="0" dirty="0">
                <a:solidFill>
                  <a:srgbClr val="4472C4"/>
                </a:solidFill>
                <a:effectLst/>
                <a:latin typeface="Phetsarath OT" panose="02000500000000000000" pitchFamily="2" charset="77"/>
                <a:ea typeface="Times New Roman" panose="02020603050405020304" pitchFamily="18" charset="0"/>
                <a:cs typeface="Phetsarath OT" panose="02000500000000000000" pitchFamily="2" charset="77"/>
              </a:rPr>
              <a:t>1. ຄະແນນຄວາມຫຼາກຫຼາຍດ້ານອາຫານຂອງຄົວເຮືອນ</a:t>
            </a:r>
            <a:endParaRPr lang="en-LA" sz="8000"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4FC9E12D-D243-1E22-DE73-77EEE4927DBD}"/>
              </a:ext>
            </a:extLst>
          </p:cNvPr>
          <p:cNvSpPr>
            <a:spLocks noGrp="1"/>
          </p:cNvSpPr>
          <p:nvPr>
            <p:ph idx="1"/>
          </p:nvPr>
        </p:nvSpPr>
        <p:spPr>
          <a:xfrm>
            <a:off x="497711" y="972273"/>
            <a:ext cx="11227443" cy="5393803"/>
          </a:xfrm>
          <a:solidFill>
            <a:schemeClr val="accent1">
              <a:lumMod val="20000"/>
              <a:lumOff val="80000"/>
            </a:schemeClr>
          </a:solidFill>
        </p:spPr>
        <p:txBody>
          <a:bodyPr>
            <a:noAutofit/>
          </a:bodyPr>
          <a:lstStyle/>
          <a:p>
            <a:pPr>
              <a:lnSpc>
                <a:spcPct val="100000"/>
              </a:lnSpc>
            </a:pPr>
            <a:r>
              <a:rPr lang="lo" sz="1800" dirty="0">
                <a:latin typeface="Phetsarath OT" panose="02000500000000000000" pitchFamily="2" charset="77"/>
                <a:cs typeface="Phetsarath OT" panose="02000500000000000000" pitchFamily="2" charset="77"/>
              </a:rPr>
              <a:t>"HDDS" ທີ່ທ່ານກ່າວເຖິງໃນຄຳຖາມຂອງທ່ານໝາຍເຖິງ </a:t>
            </a:r>
            <a:r>
              <a:rPr lang="lo" sz="1800" b="1" dirty="0">
                <a:solidFill>
                  <a:schemeClr val="accent2"/>
                </a:solidFill>
                <a:latin typeface="Phetsarath OT" panose="02000500000000000000" pitchFamily="2" charset="77"/>
                <a:cs typeface="Phetsarath OT" panose="02000500000000000000" pitchFamily="2" charset="77"/>
              </a:rPr>
              <a:t>ຄະແນນຄວາມຫຼາກຫຼາຍຂອງອາຫານໃນຄົວເຮືອນ </a:t>
            </a:r>
            <a:r>
              <a:rPr lang="lo" sz="1800" dirty="0">
                <a:latin typeface="Phetsarath OT" panose="02000500000000000000" pitchFamily="2" charset="77"/>
                <a:cs typeface="Phetsarath OT" panose="02000500000000000000" pitchFamily="2" charset="77"/>
              </a:rPr>
              <a:t>.</a:t>
            </a:r>
          </a:p>
          <a:p>
            <a:pPr>
              <a:lnSpc>
                <a:spcPct val="100000"/>
              </a:lnSpc>
            </a:pPr>
            <a:r>
              <a:rPr lang="lo" sz="1800" dirty="0">
                <a:latin typeface="Phetsarath OT" panose="02000500000000000000" pitchFamily="2" charset="77"/>
                <a:cs typeface="Phetsarath OT" panose="02000500000000000000" pitchFamily="2" charset="77"/>
              </a:rPr>
              <a:t>ນີ້ແມ່ນຕົວຊີ້ວັດທີ່ນຳໃຊ້ໃນຂົງເຂດຄວາມໝັ້ນຄົງດ້ານສະບຽງອາຫານ ແລະ ໂພຊະນາການ, ໂດຍສະເພາະໂດຍອົງການອາຫານ ແລະ ກະສິກຳແຫ່ງສະຫະປະຊາຊາດ (FAO), ເພື່ອປະເມີນຄຸນນະພາບ ແລະ ການເຂົ້າເຖິງອາຫານໃນລະດັບຄົວເຮືອນ.</a:t>
            </a:r>
          </a:p>
          <a:p>
            <a:pPr marL="0" indent="0">
              <a:lnSpc>
                <a:spcPct val="100000"/>
              </a:lnSpc>
              <a:buNone/>
            </a:pPr>
            <a:r>
              <a:rPr lang="lo" sz="1800" b="1" dirty="0">
                <a:solidFill>
                  <a:schemeClr val="accent2"/>
                </a:solidFill>
                <a:latin typeface="Phetsarath OT" panose="02000500000000000000" pitchFamily="2" charset="77"/>
                <a:cs typeface="Phetsarath OT" panose="02000500000000000000" pitchFamily="2" charset="77"/>
              </a:rPr>
              <a:t>HDD ແມ່ນຫຍັງ?</a:t>
            </a:r>
          </a:p>
          <a:p>
            <a:pPr>
              <a:lnSpc>
                <a:spcPct val="100000"/>
              </a:lnSpc>
            </a:pPr>
            <a:r>
              <a:rPr lang="lo" sz="1800" dirty="0">
                <a:latin typeface="Phetsarath OT" panose="02000500000000000000" pitchFamily="2" charset="77"/>
                <a:cs typeface="Phetsarath OT" panose="02000500000000000000" pitchFamily="2" charset="77"/>
              </a:rPr>
              <a:t>HDDS (ຄະແນນຄວາມຫຼາກຫຼາຍຂອງອາຫານໃນຄົວເຮືອນ) ເປັນຕົວຊີ້ວັດທີ່ສະທ້ອນເຖິງຄວາມຫຼາກຫຼາຍຂອງອາຫານທີ່ຄົວເຮືອນບໍລິໂພກໃນໄລຍະ 24 ຊົ່ວໂມງຜ່ານມາ. ມັນຖືກນໍາໃຊ້ເປັນຕົວແທນສໍາລັບ:</a:t>
            </a:r>
          </a:p>
          <a:p>
            <a:pPr>
              <a:lnSpc>
                <a:spcPct val="100000"/>
              </a:lnSpc>
            </a:pPr>
            <a:r>
              <a:rPr lang="lo" sz="1800" dirty="0">
                <a:latin typeface="Phetsarath OT" panose="02000500000000000000" pitchFamily="2" charset="77"/>
                <a:cs typeface="Phetsarath OT" panose="02000500000000000000" pitchFamily="2" charset="77"/>
              </a:rPr>
              <a:t>ການເຂົ້າເຖິງອາຫານໃນຄົວເຮືອນ: ຄວາມສາມາດທາງດ້ານເສດຖະກິດຂອງຄົວເຮືອນໃນການຜະລິດ, ຊື້ ຫຼື ຈັດຊື້ອາຫານຫຼາກຫຼາຍຊະນິດ.</a:t>
            </a:r>
          </a:p>
          <a:p>
            <a:pPr>
              <a:lnSpc>
                <a:spcPct val="100000"/>
              </a:lnSpc>
            </a:pPr>
            <a:r>
              <a:rPr lang="lo" sz="1800" dirty="0">
                <a:latin typeface="Phetsarath OT" panose="02000500000000000000" pitchFamily="2" charset="77"/>
                <a:cs typeface="Phetsarath OT" panose="02000500000000000000" pitchFamily="2" charset="77"/>
              </a:rPr>
              <a:t>ສະຖານະພາບທາງດ້ານເສດຖະກິດ-ສັງຄົມ: ຄົວເຮືອນທີ່ມີລາຍໄດ້ສູງຂຶ້ນ ຫຼື ມີສະຖານະພາບທາງເສດຖະກິດດີຂຶ້ນ ມັກຈະມີຄະແນນ HDDS ສູງຂຶ້ນ.</a:t>
            </a:r>
          </a:p>
          <a:p>
            <a:pPr>
              <a:lnSpc>
                <a:spcPct val="100000"/>
              </a:lnSpc>
            </a:pPr>
            <a:r>
              <a:rPr lang="lo" sz="1800" dirty="0">
                <a:latin typeface="Phetsarath OT" panose="02000500000000000000" pitchFamily="2" charset="77"/>
                <a:cs typeface="Phetsarath OT" panose="02000500000000000000" pitchFamily="2" charset="77"/>
              </a:rPr>
              <a:t>ຄວາມໝັ້ນຄົງດ້ານອາຫານຂອງຄົວເຮືອນ: ຄະແນນ HDDS ທີ່ສູງຂຶ້ນໂດຍທົ່ວໄປແລ້ວແມ່ນກ່ຽວຂ້ອງກັບຄວາມໝັ້ນຄົງດ້ານອາຫານທີ່ດີຂຶ້ນ.</a:t>
            </a:r>
          </a:p>
          <a:p>
            <a:pPr marL="0" indent="0">
              <a:lnSpc>
                <a:spcPct val="100000"/>
              </a:lnSpc>
              <a:buNone/>
            </a:pPr>
            <a:r>
              <a:rPr lang="lo" sz="1800" b="1" dirty="0">
                <a:solidFill>
                  <a:schemeClr val="accent2"/>
                </a:solidFill>
                <a:latin typeface="Phetsarath OT" panose="02000500000000000000" pitchFamily="2" charset="77"/>
                <a:cs typeface="Phetsarath OT" panose="02000500000000000000" pitchFamily="2" charset="77"/>
              </a:rPr>
              <a:t>ສຳຄັນ:</a:t>
            </a:r>
          </a:p>
          <a:p>
            <a:pPr>
              <a:lnSpc>
                <a:spcPct val="100000"/>
              </a:lnSpc>
            </a:pPr>
            <a:r>
              <a:rPr lang="lo" sz="1800" dirty="0">
                <a:latin typeface="Phetsarath OT" panose="02000500000000000000" pitchFamily="2" charset="77"/>
                <a:cs typeface="Phetsarath OT" panose="02000500000000000000" pitchFamily="2" charset="77"/>
              </a:rPr>
              <a:t>HDDS ບໍ່ໄດ້ໃຫ້ຂໍ້ມູນກ່ຽວກັບປະລິມານອາຫານທີ່ບໍລິໂພກ ຫຼື ຄຸນຄ່າທາງໂພຊະນາການຂອງອາຫານໃນລະດັບບຸກຄົນ. ມັນເປັນມາດຕະການວັດແທກຄຸນນະພາບໂດຍລວມຂອງການເຂົ້າເຖິງອາຫານໃນຄົວເຮືອນ.</a:t>
            </a:r>
            <a:endParaRPr lang="en-LA" sz="18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322671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1C87-01C5-F6A3-56FE-A1A14DBCB463}"/>
              </a:ext>
            </a:extLst>
          </p:cNvPr>
          <p:cNvSpPr>
            <a:spLocks noGrp="1"/>
          </p:cNvSpPr>
          <p:nvPr>
            <p:ph type="title"/>
          </p:nvPr>
        </p:nvSpPr>
        <p:spPr>
          <a:xfrm>
            <a:off x="1066800" y="270319"/>
            <a:ext cx="10058400" cy="415481"/>
          </a:xfrm>
        </p:spPr>
        <p:txBody>
          <a:bodyPr>
            <a:noAutofit/>
          </a:bodyPr>
          <a:lstStyle/>
          <a:p>
            <a:r>
              <a:rPr lang="lo" sz="4400" dirty="0">
                <a:latin typeface="Phetsarath OT" panose="02000500000000000000" pitchFamily="2" charset="77"/>
                <a:cs typeface="Phetsarath OT" panose="02000500000000000000" pitchFamily="2" charset="77"/>
              </a:rPr>
              <a:t>1.1. ວິທີການວັດແທກ HDD</a:t>
            </a:r>
          </a:p>
        </p:txBody>
      </p:sp>
      <p:sp>
        <p:nvSpPr>
          <p:cNvPr id="3" name="Content Placeholder 2">
            <a:extLst>
              <a:ext uri="{FF2B5EF4-FFF2-40B4-BE49-F238E27FC236}">
                <a16:creationId xmlns:a16="http://schemas.microsoft.com/office/drawing/2014/main" id="{CE9C2603-F638-4153-1B9E-C8EBC87BAC02}"/>
              </a:ext>
            </a:extLst>
          </p:cNvPr>
          <p:cNvSpPr>
            <a:spLocks noGrp="1"/>
          </p:cNvSpPr>
          <p:nvPr>
            <p:ph idx="1"/>
          </p:nvPr>
        </p:nvSpPr>
        <p:spPr>
          <a:xfrm>
            <a:off x="601579" y="949125"/>
            <a:ext cx="10526669" cy="5638556"/>
          </a:xfrm>
          <a:solidFill>
            <a:schemeClr val="accent4">
              <a:lumMod val="20000"/>
              <a:lumOff val="80000"/>
            </a:schemeClr>
          </a:solidFill>
        </p:spPr>
        <p:txBody>
          <a:bodyPr>
            <a:normAutofit fontScale="92500" lnSpcReduction="10000"/>
          </a:bodyPr>
          <a:lstStyle/>
          <a:p>
            <a:pPr>
              <a:lnSpc>
                <a:spcPct val="150000"/>
              </a:lnSpc>
            </a:pPr>
            <a:r>
              <a:rPr lang="lo" sz="1800" b="1" dirty="0">
                <a:latin typeface="Phetsarath OT" panose="02000500000000000000" pitchFamily="2" charset="77"/>
                <a:cs typeface="Phetsarath OT" panose="02000500000000000000" pitchFamily="2" charset="77"/>
              </a:rPr>
              <a:t>HDDS ຖືກວັດແທກໂດຍການຖາມຜູ້ທີ່ຮັບຜິດຊອບໃນການກະກຽມອາຫານ</a:t>
            </a:r>
            <a:r>
              <a:rPr lang="lo" sz="1800" dirty="0">
                <a:latin typeface="Phetsarath OT" panose="02000500000000000000" pitchFamily="2" charset="77"/>
                <a:cs typeface="Phetsarath OT" panose="02000500000000000000" pitchFamily="2" charset="77"/>
              </a:rPr>
              <a:t>ໃນຄົວເຮືອນກ່ຽວກັບອາຫານ ແລະ ເຄື່ອງດື່ມທັງໝົດທີ່ສະມາຊິກໃນຄົວເຮືອນບໍລິໂພກໃນ 24 ຊົ່ວໂມງຜ່ານມາ. ອາຫານດັ່ງກ່າວແບ່ງອອກເປັນ </a:t>
            </a:r>
            <a:r>
              <a:rPr lang="lo" sz="1800" b="1" dirty="0">
                <a:latin typeface="Phetsarath OT" panose="02000500000000000000" pitchFamily="2" charset="77"/>
                <a:cs typeface="Phetsarath OT" panose="02000500000000000000" pitchFamily="2" charset="77"/>
              </a:rPr>
              <a:t>12 ກຸ່ມອາຫານຫຼັກ </a:t>
            </a:r>
            <a:r>
              <a:rPr lang="lo" sz="1800" dirty="0">
                <a:latin typeface="Phetsarath OT" panose="02000500000000000000" pitchFamily="2" charset="77"/>
                <a:cs typeface="Phetsarath OT" panose="02000500000000000000" pitchFamily="2" charset="77"/>
              </a:rPr>
              <a:t>ຄື:</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ທັນຍາພືດ </a:t>
            </a:r>
            <a:r>
              <a:rPr lang="lo" sz="1800" dirty="0">
                <a:latin typeface="Phetsarath OT" panose="02000500000000000000" pitchFamily="2" charset="77"/>
                <a:cs typeface="Phetsarath OT" panose="02000500000000000000" pitchFamily="2" charset="77"/>
              </a:rPr>
              <a:t>: ເຂົ້າ, ເຂົ້າຈີ່, ເສັ້ນພາສຕ້າ, ແລະ ຜະລິດຕະພັນທັນຍາພືດອື່ນໆ.</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ຫົວດິບ ແລະ ໝາກກ້ວຍ </a:t>
            </a:r>
            <a:r>
              <a:rPr lang="lo" sz="1800" dirty="0">
                <a:latin typeface="Phetsarath OT" panose="02000500000000000000" pitchFamily="2" charset="77"/>
                <a:cs typeface="Phetsarath OT" panose="02000500000000000000" pitchFamily="2" charset="77"/>
              </a:rPr>
              <a:t>: ມັນຕົ້ນ, ມັນຕົ້ນຫວານ, ມັນດ້າງຫວານ, ແລະ ໝາກກ້ວຍດິບ.</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ຖົ່ວ, ຖົ່ວດິນ, ແລະ ຖົ່ວຝັກ </a:t>
            </a:r>
            <a:r>
              <a:rPr lang="lo" sz="1800" dirty="0">
                <a:latin typeface="Phetsarath OT" panose="02000500000000000000" pitchFamily="2" charset="77"/>
                <a:cs typeface="Phetsarath OT" panose="02000500000000000000" pitchFamily="2" charset="77"/>
              </a:rPr>
              <a:t>: ຖົ່ວ, ຖົ່ວດິນ, ແລະ ຖົ່ວຝັກທຸກຊະນິດ.</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ຜັກໃບຂຽວເຂັ້ມ </a:t>
            </a:r>
            <a:r>
              <a:rPr lang="lo" sz="1800" dirty="0">
                <a:latin typeface="Phetsarath OT" panose="02000500000000000000" pitchFamily="2" charset="77"/>
                <a:cs typeface="Phetsarath OT" panose="02000500000000000000" pitchFamily="2" charset="77"/>
              </a:rPr>
              <a:t>: ຜັກເຄລ, ຜັກໂຂມ, ຜັກກາດຂາວ, ຜັກຫົມ.</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ໝາກໄມ້ ແລະ ຜັກອື່ນໆທີ່ອຸດົມໄປດ້ວຍວິຕາມິນເອ </a:t>
            </a:r>
            <a:r>
              <a:rPr lang="lo" sz="1800" dirty="0">
                <a:latin typeface="Phetsarath OT" panose="02000500000000000000" pitchFamily="2" charset="77"/>
                <a:cs typeface="Phetsarath OT" panose="02000500000000000000" pitchFamily="2" charset="77"/>
              </a:rPr>
              <a:t>: ໝາກຫຸ່ງສຸກ, ໝາກມ່ວງສຸກ, ແຄລອດ ແລະ ມັນດ້າງຫວານ (ສີສົ້ມ).</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ໝາກໄມ້ ແລະ ຜັກອື່ນໆ </a:t>
            </a:r>
            <a:r>
              <a:rPr lang="lo" sz="1800" dirty="0">
                <a:latin typeface="Phetsarath OT" panose="02000500000000000000" pitchFamily="2" charset="77"/>
                <a:cs typeface="Phetsarath OT" panose="02000500000000000000" pitchFamily="2" charset="77"/>
              </a:rPr>
              <a:t>: ໝາກໄມ້ທົ່ວໄປ (ເຊັ່ນ: ໝາກໂມ, ໝາກກ້ຽງ), ຜັກທົ່ວໄປ (ເຊັ່ນ: ໝາກແຕງ, ໝາກເຂືອ) ບໍ່ໄດ້ຈັດຢູ່ໃນກຸ່ມ 4 ຫຼື 5.</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ຊີ້ນ </a:t>
            </a:r>
            <a:r>
              <a:rPr lang="lo" sz="1800" dirty="0">
                <a:latin typeface="Phetsarath OT" panose="02000500000000000000" pitchFamily="2" charset="77"/>
                <a:cs typeface="Phetsarath OT" panose="02000500000000000000" pitchFamily="2" charset="77"/>
              </a:rPr>
              <a:t>: ຊີ້ນງົວ, ຊີ້ນໝູ, ຊີ້ນແບ້, ຊີ້ນສັດປ່າ.</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ສັດປີກ </a:t>
            </a:r>
            <a:r>
              <a:rPr lang="lo" sz="1800" dirty="0">
                <a:latin typeface="Phetsarath OT" panose="02000500000000000000" pitchFamily="2" charset="77"/>
                <a:cs typeface="Phetsarath OT" panose="02000500000000000000" pitchFamily="2" charset="77"/>
              </a:rPr>
              <a:t>: ໄກ່, ເປັດ, ນົກ.</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ໄຂ່ </a:t>
            </a:r>
            <a:r>
              <a:rPr lang="lo" sz="1800" dirty="0">
                <a:latin typeface="Phetsarath OT" panose="02000500000000000000" pitchFamily="2" charset="77"/>
                <a:cs typeface="Phetsarath OT" panose="02000500000000000000" pitchFamily="2" charset="77"/>
              </a:rPr>
              <a:t>: ໄຂ່ໄກ່, ໄຂ່ເປັດ, ໄຂ່ນົກ.</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ປາ ແລະ ອາຫານທະເລ </a:t>
            </a:r>
            <a:r>
              <a:rPr lang="lo" sz="1800" dirty="0">
                <a:latin typeface="Phetsarath OT" panose="02000500000000000000" pitchFamily="2" charset="77"/>
                <a:cs typeface="Phetsarath OT" panose="02000500000000000000" pitchFamily="2" charset="77"/>
              </a:rPr>
              <a:t>: ປາທຸກຊະນິດ, ກຸ້ງ, ຫອຍ, ປູ.</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ຜະລິດຕະພັນນົມ </a:t>
            </a:r>
            <a:r>
              <a:rPr lang="lo" sz="1800" dirty="0">
                <a:latin typeface="Phetsarath OT" panose="02000500000000000000" pitchFamily="2" charset="77"/>
                <a:cs typeface="Phetsarath OT" panose="02000500000000000000" pitchFamily="2" charset="77"/>
              </a:rPr>
              <a:t>: ນົມສົ້ມ, ເນີຍແຂງ, ເນີຍແຂງ.</a:t>
            </a:r>
          </a:p>
          <a:p>
            <a:pPr marL="342900" indent="-342900">
              <a:buFont typeface="+mj-lt"/>
              <a:buAutoNum type="arabicPeriod"/>
            </a:pPr>
            <a:r>
              <a:rPr lang="lo" sz="1800" b="1" dirty="0">
                <a:latin typeface="Phetsarath OT" panose="02000500000000000000" pitchFamily="2" charset="77"/>
                <a:cs typeface="Phetsarath OT" panose="02000500000000000000" pitchFamily="2" charset="77"/>
              </a:rPr>
              <a:t>ນ້ຳມັນ, ໄຂມັນ ແລະ ຂອງຫວານ </a:t>
            </a:r>
            <a:r>
              <a:rPr lang="lo" sz="1800" dirty="0">
                <a:latin typeface="Phetsarath OT" panose="02000500000000000000" pitchFamily="2" charset="77"/>
                <a:cs typeface="Phetsarath OT" panose="02000500000000000000" pitchFamily="2" charset="77"/>
              </a:rPr>
              <a:t>: ນ</a:t>
            </a:r>
            <a:r>
              <a:rPr lang="lo-LA" sz="1800" dirty="0">
                <a:latin typeface="Phetsarath OT" panose="02000500000000000000" pitchFamily="2" charset="77"/>
                <a:cs typeface="Phetsarath OT" panose="02000500000000000000" pitchFamily="2" charset="77"/>
              </a:rPr>
              <a:t>ໍ້າ</a:t>
            </a:r>
            <a:r>
              <a:rPr lang="lo" sz="1800" dirty="0">
                <a:latin typeface="Phetsarath OT" panose="02000500000000000000" pitchFamily="2" charset="77"/>
                <a:cs typeface="Phetsarath OT" panose="02000500000000000000" pitchFamily="2" charset="77"/>
              </a:rPr>
              <a:t>ມັນພືດ, ນ້ຳມັນໝູ, ລູກອົມ, ນ້ຳຕານ.</a:t>
            </a:r>
            <a:endParaRPr lang="en-LA" sz="18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296733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4F4D-D1DB-60BC-F86B-9E383C21C6E1}"/>
              </a:ext>
            </a:extLst>
          </p:cNvPr>
          <p:cNvSpPr>
            <a:spLocks noGrp="1"/>
          </p:cNvSpPr>
          <p:nvPr>
            <p:ph type="title"/>
          </p:nvPr>
        </p:nvSpPr>
        <p:spPr>
          <a:xfrm>
            <a:off x="1069848" y="484632"/>
            <a:ext cx="10058400" cy="489926"/>
          </a:xfrm>
        </p:spPr>
        <p:txBody>
          <a:bodyPr>
            <a:noAutofit/>
          </a:bodyPr>
          <a:lstStyle/>
          <a:p>
            <a:r>
              <a:rPr lang="lo" sz="4000" b="1" dirty="0">
                <a:latin typeface="Phetsarath OT" panose="02000500000000000000" pitchFamily="2" charset="77"/>
                <a:cs typeface="Phetsarath OT" panose="02000500000000000000" pitchFamily="2" charset="77"/>
              </a:rPr>
              <a:t>1.2. ການຕີຄວາມໝາຍຂອງຜົນໄດ້ຮັບ</a:t>
            </a:r>
            <a:endParaRPr lang="en-LA" sz="4000"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E43D687F-3ACC-B7BE-8A15-38E8576A2DF5}"/>
              </a:ext>
            </a:extLst>
          </p:cNvPr>
          <p:cNvSpPr>
            <a:spLocks noGrp="1"/>
          </p:cNvSpPr>
          <p:nvPr>
            <p:ph idx="1"/>
          </p:nvPr>
        </p:nvSpPr>
        <p:spPr>
          <a:xfrm>
            <a:off x="1069848" y="1347537"/>
            <a:ext cx="10058400" cy="5165557"/>
          </a:xfrm>
          <a:solidFill>
            <a:schemeClr val="accent4">
              <a:lumMod val="20000"/>
              <a:lumOff val="80000"/>
            </a:schemeClr>
          </a:solidFill>
        </p:spPr>
        <p:txBody>
          <a:bodyPr>
            <a:normAutofit/>
          </a:bodyPr>
          <a:lstStyle/>
          <a:p>
            <a:r>
              <a:rPr lang="lo" dirty="0">
                <a:latin typeface="Phetsarath OT" panose="02000500000000000000" pitchFamily="2" charset="77"/>
                <a:cs typeface="Phetsarath OT" panose="02000500000000000000" pitchFamily="2" charset="77"/>
              </a:rPr>
              <a:t>ໂດຍທົ່ວໄປ, ຄະແນນ HDDS ທີ່ສູງຂຶ້ນຊີ້ບອກເຖິງຄວາມຫຼາກຫຼາຍຂອງອາຫານທີ່ດີຂຶ້ນ ແລະ ການເຂົ້າເຖິງອາຫານທີ່ດີຂຶ້ນສຳລັບຄົວເຮືອນ. ບໍ່ມີ “ຈຸດຕັດ ຫຼື ມາດຕະຖານ” ທີ່ໄດ້ກໍານົດໄວ້ໃນລະດັບສາກົນສໍາລັບ HDDS ທີ່ຊີ້ບອກໂດຍກົງເຖິງຄວາມໝັ້ນຄົງດ້ານອາຫານ, ເພາະມັນແຕກຕ່າງກັນໄປຕາມສະພາບການ ແລະ ວັດທະນະທຳການກິນ. ເຖິງຢ່າງໃດກໍ່ຕາມ, ບາງການສຶກສາ ຫຼື ໂຄງການອາດຈະກຳນົດຈຸດຕັດຂອງຕົນເອງຕໍ່ຄົວເຮືອນກຸ່ມ (ເຊັ່ນ: ປອດໄພ, ຄວາມສ່ຽງປານກາງ, ຄວາມສ່ຽງສູງ).</a:t>
            </a:r>
          </a:p>
          <a:p>
            <a:pPr marL="0" indent="0">
              <a:buNone/>
            </a:pPr>
            <a:r>
              <a:rPr lang="lo" sz="2400" b="1" dirty="0">
                <a:solidFill>
                  <a:srgbClr val="FF0000"/>
                </a:solidFill>
                <a:latin typeface="Phetsarath OT" panose="02000500000000000000" pitchFamily="2" charset="77"/>
                <a:cs typeface="Phetsarath OT" panose="02000500000000000000" pitchFamily="2" charset="77"/>
              </a:rPr>
              <a:t>ຄວາມສຳຄັນຂອງການວັດແທກ HDDS</a:t>
            </a:r>
          </a:p>
          <a:p>
            <a:r>
              <a:rPr lang="lo" b="1" dirty="0">
                <a:latin typeface="Phetsarath OT" panose="02000500000000000000" pitchFamily="2" charset="77"/>
                <a:cs typeface="Phetsarath OT" panose="02000500000000000000" pitchFamily="2" charset="77"/>
              </a:rPr>
              <a:t>ການປະເມີນສະຖານະພາບຄວາມໝັ້ນຄົງດ້ານສະບຽງອາຫານ </a:t>
            </a:r>
            <a:r>
              <a:rPr lang="lo" dirty="0">
                <a:latin typeface="Phetsarath OT" panose="02000500000000000000" pitchFamily="2" charset="77"/>
                <a:cs typeface="Phetsarath OT" panose="02000500000000000000" pitchFamily="2" charset="77"/>
              </a:rPr>
              <a:t>: ຊ່ວຍໃຫ້ເຂົ້າໃຈສະຖານະພາບຄວາມໝັ້ນຄົງດ້ານສະບຽງອາຫານຂອງຄົວເຮືອນໃນພື້ນທີ່ໃດໜຶ່ງ.</a:t>
            </a:r>
          </a:p>
          <a:p>
            <a:r>
              <a:rPr lang="lo" b="1" dirty="0">
                <a:latin typeface="Phetsarath OT" panose="02000500000000000000" pitchFamily="2" charset="77"/>
                <a:cs typeface="Phetsarath OT" panose="02000500000000000000" pitchFamily="2" charset="77"/>
              </a:rPr>
              <a:t>ການອອກແບບ ແລະ ການຕິດຕາມກວດກາໂຄງການ </a:t>
            </a:r>
            <a:r>
              <a:rPr lang="lo" dirty="0">
                <a:latin typeface="Phetsarath OT" panose="02000500000000000000" pitchFamily="2" charset="77"/>
                <a:cs typeface="Phetsarath OT" panose="02000500000000000000" pitchFamily="2" charset="77"/>
              </a:rPr>
              <a:t>: ໃຫ້ຂໍ້ມູນສໍາລັບການອອກແບບການແຊກແຊງທີ່ກ່ຽວຂ້ອງກັບກະສິກຳ, ໂພຊະນາການ ແລະ ການພັດທະນາຊີວິດການເປັນຢູ່.</a:t>
            </a:r>
          </a:p>
          <a:p>
            <a:r>
              <a:rPr lang="lo" b="1" dirty="0">
                <a:latin typeface="Phetsarath OT" panose="02000500000000000000" pitchFamily="2" charset="77"/>
                <a:cs typeface="Phetsarath OT" panose="02000500000000000000" pitchFamily="2" charset="77"/>
              </a:rPr>
              <a:t>ຕົວຊີ້ວັດການປ່ຽນແປງ </a:t>
            </a:r>
            <a:r>
              <a:rPr lang="lo" dirty="0">
                <a:latin typeface="Phetsarath OT" panose="02000500000000000000" pitchFamily="2" charset="77"/>
                <a:cs typeface="Phetsarath OT" panose="02000500000000000000" pitchFamily="2" charset="77"/>
              </a:rPr>
              <a:t>: ສາມາດນໍາໃຊ້ເພື່ອຕິດຕາມການປ່ຽນແປງໃນຄວາມໝັ້ນຄົງດ້ານອາຫານຂອງຄົວເຮືອນໃນໄລຍະເວລາ, ໂດຍສະເພາະຫຼັງຈາກການແຊກແຊງ.</a:t>
            </a:r>
          </a:p>
          <a:p>
            <a:r>
              <a:rPr lang="lo" b="1" dirty="0">
                <a:latin typeface="Phetsarath OT" panose="02000500000000000000" pitchFamily="2" charset="77"/>
                <a:cs typeface="Phetsarath OT" panose="02000500000000000000" pitchFamily="2" charset="77"/>
              </a:rPr>
              <a:t>ປະສິດທິພາບດ້ານຕົ້ນທຶນ </a:t>
            </a:r>
            <a:r>
              <a:rPr lang="lo" dirty="0">
                <a:latin typeface="Phetsarath OT" panose="02000500000000000000" pitchFamily="2" charset="77"/>
                <a:cs typeface="Phetsarath OT" panose="02000500000000000000" pitchFamily="2" charset="77"/>
              </a:rPr>
              <a:t>: ເຄື່ອງມືທີ່ຂ້ອນຂ້າງງ່າຍດາຍ ແລະ ມີປະສິດທິພາບດ້ານຕົ້ນທຶນສໍາລັບການເກັບກຳຂໍ້ມູນ.</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3041481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8A1C-8611-FBCB-589E-31C1175A7103}"/>
              </a:ext>
            </a:extLst>
          </p:cNvPr>
          <p:cNvSpPr>
            <a:spLocks noGrp="1"/>
          </p:cNvSpPr>
          <p:nvPr>
            <p:ph type="title"/>
          </p:nvPr>
        </p:nvSpPr>
        <p:spPr/>
        <p:txBody>
          <a:bodyPr>
            <a:normAutofit/>
          </a:bodyPr>
          <a:lstStyle/>
          <a:p>
            <a:r>
              <a:rPr lang="lo" sz="4400" dirty="0">
                <a:latin typeface="Phetsarath OT" panose="02000500000000000000" pitchFamily="2" charset="77"/>
                <a:cs typeface="Phetsarath OT" panose="02000500000000000000" pitchFamily="2" charset="77"/>
              </a:rPr>
              <a:t>ສືບຕໍ່….</a:t>
            </a:r>
          </a:p>
        </p:txBody>
      </p:sp>
      <p:sp>
        <p:nvSpPr>
          <p:cNvPr id="3" name="Content Placeholder 2">
            <a:extLst>
              <a:ext uri="{FF2B5EF4-FFF2-40B4-BE49-F238E27FC236}">
                <a16:creationId xmlns:a16="http://schemas.microsoft.com/office/drawing/2014/main" id="{63B6C59C-0431-9488-37DB-EAB6D760E587}"/>
              </a:ext>
            </a:extLst>
          </p:cNvPr>
          <p:cNvSpPr>
            <a:spLocks noGrp="1"/>
          </p:cNvSpPr>
          <p:nvPr>
            <p:ph idx="1"/>
          </p:nvPr>
        </p:nvSpPr>
        <p:spPr>
          <a:xfrm>
            <a:off x="1069847" y="2121408"/>
            <a:ext cx="10608805" cy="4050792"/>
          </a:xfrm>
          <a:solidFill>
            <a:schemeClr val="accent4">
              <a:lumMod val="20000"/>
              <a:lumOff val="80000"/>
            </a:schemeClr>
          </a:solidFill>
        </p:spPr>
        <p:txBody>
          <a:bodyPr/>
          <a:lstStyle/>
          <a:p>
            <a:pPr>
              <a:lnSpc>
                <a:spcPct val="150000"/>
              </a:lnSpc>
            </a:pPr>
            <a:r>
              <a:rPr lang="lo" dirty="0">
                <a:latin typeface="Phetsarath OT" panose="02000500000000000000" pitchFamily="2" charset="77"/>
                <a:cs typeface="Phetsarath OT" panose="02000500000000000000" pitchFamily="2" charset="77"/>
              </a:rPr>
              <a:t>HDDS ມັກຖືກນໍາໃຊ້ຮ່ວມກັບຕົວຊີ້ວັດອື່ນໆ (ເຊັ່ນ HFIAS - ມາດຕະການການເຂົ້າເຖິງຄວາມບໍ່ໝັ້ນຄົງດ້ານອາຫານຂອງຄົວເຮືອນ, FCS - ຄະແນນການບໍລິໂພກອາຫານ) ເພື່ອໃຫ້ພາບລວມທີ່ສົມບູນກວ່າກ່ຽວກັບຄວາມໝັ້ນຄົງດ້ານອາຫານຂອງຄົວເຮືອນ.</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7958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253C-D41D-C32B-5545-056383A00172}"/>
              </a:ext>
            </a:extLst>
          </p:cNvPr>
          <p:cNvSpPr>
            <a:spLocks noGrp="1"/>
          </p:cNvSpPr>
          <p:nvPr>
            <p:ph type="title"/>
          </p:nvPr>
        </p:nvSpPr>
        <p:spPr>
          <a:xfrm>
            <a:off x="1069848" y="484632"/>
            <a:ext cx="10881520" cy="862905"/>
          </a:xfrm>
        </p:spPr>
        <p:txBody>
          <a:bodyPr>
            <a:noAutofit/>
          </a:bodyPr>
          <a:lstStyle/>
          <a:p>
            <a:r>
              <a:rPr lang="lo" sz="2800" dirty="0">
                <a:latin typeface="Phetsarath OT" panose="02000500000000000000" pitchFamily="2" charset="77"/>
                <a:cs typeface="Phetsarath OT" panose="02000500000000000000" pitchFamily="2" charset="77"/>
              </a:rPr>
              <a:t>2. </a:t>
            </a:r>
            <a:r>
              <a:rPr lang="lo" sz="2800" b="1" kern="100" dirty="0">
                <a:solidFill>
                  <a:srgbClr val="2F5496"/>
                </a:solidFill>
                <a:effectLst/>
                <a:latin typeface="Phetsarath OT" panose="02000500000000000000" pitchFamily="2" charset="77"/>
                <a:ea typeface="Times New Roman" panose="02020603050405020304" pitchFamily="18" charset="0"/>
                <a:cs typeface="Phetsarath OT" panose="02000500000000000000" pitchFamily="2" charset="77"/>
              </a:rPr>
              <a:t>ຄວາມຫຼາກຫຼາຍທາງໂພຊະນາການຂັ້ນຕ່ຳສຳລັບແມ່ຍິງ - MDD-W</a:t>
            </a:r>
            <a:endParaRPr lang="en-LA" sz="2800"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9596FCEC-0736-9B45-4545-3FC6BBC992EA}"/>
              </a:ext>
            </a:extLst>
          </p:cNvPr>
          <p:cNvSpPr>
            <a:spLocks noGrp="1"/>
          </p:cNvSpPr>
          <p:nvPr>
            <p:ph idx="1"/>
          </p:nvPr>
        </p:nvSpPr>
        <p:spPr>
          <a:xfrm>
            <a:off x="1069848" y="1459832"/>
            <a:ext cx="10058400" cy="4712368"/>
          </a:xfrm>
          <a:solidFill>
            <a:schemeClr val="accent4">
              <a:lumMod val="20000"/>
              <a:lumOff val="80000"/>
            </a:schemeClr>
          </a:solidFill>
        </p:spPr>
        <p:txBody>
          <a:bodyPr>
            <a:normAutofit fontScale="85000" lnSpcReduction="20000"/>
          </a:bodyPr>
          <a:lstStyle/>
          <a:p>
            <a:pPr>
              <a:lnSpc>
                <a:spcPct val="160000"/>
              </a:lnSpc>
            </a:pPr>
            <a:r>
              <a:rPr lang="lo" sz="2800" dirty="0">
                <a:latin typeface="Phetsarath OT" panose="02000500000000000000" pitchFamily="2" charset="77"/>
                <a:cs typeface="Phetsarath OT" panose="02000500000000000000" pitchFamily="2" charset="77"/>
              </a:rPr>
              <a:t>"ການປະເມີນ MDDW" ໂດຍທົ່ວໄປໝາຍເຖິງການປະເມີນຄວາມຫຼາກຫຼາຍຂອງອາຫານຂັ້ນຕ່ຳສຳລັບແມ່ຍິງ (MDD-W). ນີ້ແມ່ນຕົວຊີ້ວັດຫຼັກທີ່ໃຊ້ໃນຂະແໜງໂພຊະນາການ ແລະ ສາທາລະນະສຸກເພື່ອວັດແທກຄຸນນະພາບຂອງອາຫານທີ່ແມ່ຍິງບໍລິໂພກ.</a:t>
            </a:r>
          </a:p>
          <a:p>
            <a:pPr>
              <a:lnSpc>
                <a:spcPct val="160000"/>
              </a:lnSpc>
            </a:pPr>
            <a:r>
              <a:rPr lang="lo" sz="2800" dirty="0">
                <a:latin typeface="Phetsarath OT" panose="02000500000000000000" pitchFamily="2" charset="77"/>
                <a:cs typeface="Phetsarath OT" panose="02000500000000000000" pitchFamily="2" charset="77"/>
              </a:rPr>
              <a:t>MDD-W ແມ່ນຫຍັງ?</a:t>
            </a:r>
          </a:p>
          <a:p>
            <a:pPr>
              <a:lnSpc>
                <a:spcPct val="160000"/>
              </a:lnSpc>
            </a:pPr>
            <a:r>
              <a:rPr lang="lo" sz="2800" dirty="0">
                <a:latin typeface="Phetsarath OT" panose="02000500000000000000" pitchFamily="2" charset="77"/>
                <a:cs typeface="Phetsarath OT" panose="02000500000000000000" pitchFamily="2" charset="77"/>
              </a:rPr>
              <a:t>MDD-W ເປັນຕົວຊີ້ວັດງ່າຍໆທີ່ວັດແທກຄຸນນະພາບອາຫານໂດຍອີງໃສ່ຈຳນວນກຸ່ມອາຫານທີ່ແຕກຕ່າງກັນທີ່ແມ່ຍິງອາຍຸ 15-49 ປີບໍລິໂພກ (ກໍລະນີລາວ, 12-49 ປີ) ໃນ 24 ຊົ່ວໂມງຜ່ານມາ. ຈຸດປະສົງແມ່ນເພື່ອປະເມີນວ່າແມ່ຍິງໄດ້ຮັບສານອາຫານຈຸລະພາກ (ວິຕາມິນ ແລະ ແຮ່ທາດ) ພຽງພໍຈາກແຫຼ່ງອາຫານທີ່ຫຼາກຫຼາຍຫຼືບໍ່.</a:t>
            </a:r>
            <a:endParaRPr lang="en-LA" sz="28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3956530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191C-907A-83A6-18E4-1A83D7618C20}"/>
              </a:ext>
            </a:extLst>
          </p:cNvPr>
          <p:cNvSpPr>
            <a:spLocks noGrp="1"/>
          </p:cNvSpPr>
          <p:nvPr>
            <p:ph type="title"/>
          </p:nvPr>
        </p:nvSpPr>
        <p:spPr>
          <a:xfrm>
            <a:off x="1069848" y="208344"/>
            <a:ext cx="10058400" cy="497629"/>
          </a:xfrm>
        </p:spPr>
        <p:txBody>
          <a:bodyPr>
            <a:noAutofit/>
          </a:bodyPr>
          <a:lstStyle/>
          <a:p>
            <a:r>
              <a:rPr lang="lo" sz="4400" dirty="0">
                <a:latin typeface="Phetsarath OT" panose="02000500000000000000" pitchFamily="2" charset="77"/>
                <a:cs typeface="Phetsarath OT" panose="02000500000000000000" pitchFamily="2" charset="77"/>
              </a:rPr>
              <a:t>2.1. ວິທີການປະເມີນ MDD-W</a:t>
            </a:r>
            <a:endParaRPr lang="en-LA" sz="4400"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976DD326-60BB-43A4-FA54-9A1AA2C2ADF9}"/>
              </a:ext>
            </a:extLst>
          </p:cNvPr>
          <p:cNvSpPr>
            <a:spLocks noGrp="1"/>
          </p:cNvSpPr>
          <p:nvPr>
            <p:ph idx="1"/>
          </p:nvPr>
        </p:nvSpPr>
        <p:spPr>
          <a:xfrm>
            <a:off x="896228" y="994670"/>
            <a:ext cx="10785268" cy="5533452"/>
          </a:xfrm>
          <a:solidFill>
            <a:schemeClr val="accent4">
              <a:lumMod val="20000"/>
              <a:lumOff val="80000"/>
            </a:schemeClr>
          </a:solidFill>
        </p:spPr>
        <p:txBody>
          <a:bodyPr>
            <a:noAutofit/>
          </a:bodyPr>
          <a:lstStyle/>
          <a:p>
            <a:pPr marL="0" indent="0">
              <a:lnSpc>
                <a:spcPct val="100000"/>
              </a:lnSpc>
              <a:buNone/>
            </a:pPr>
            <a:r>
              <a:rPr lang="lo" sz="1800" dirty="0">
                <a:latin typeface="Phetsarath OT" panose="02000500000000000000" pitchFamily="2" charset="77"/>
                <a:cs typeface="Phetsarath OT" panose="02000500000000000000" pitchFamily="2" charset="77"/>
              </a:rPr>
              <a:t>MDD-W ຖືກປະເມີນໂດຍການຖາມແມ່ຍິງກ່ຽວກັບອາຫານທັງໝົດທີ່ເຂົາເຈົ້າໄດ້ບໍລິໂພກໃນມື້ກ່ອນ (24 ຊົ່ວໂມງ). ອາຫານດັ່ງກ່າວຖືກຈັດປະເພດເປັນ 10 ກຸ່ມອາຫານຫຼັກຄື:</a:t>
            </a:r>
          </a:p>
          <a:p>
            <a:pPr>
              <a:lnSpc>
                <a:spcPct val="100000"/>
              </a:lnSpc>
            </a:pPr>
            <a:r>
              <a:rPr lang="lo" sz="1800" dirty="0">
                <a:latin typeface="Phetsarath OT" panose="02000500000000000000" pitchFamily="2" charset="77"/>
                <a:cs typeface="Phetsarath OT" panose="02000500000000000000" pitchFamily="2" charset="77"/>
              </a:rPr>
              <a:t>1. </a:t>
            </a:r>
            <a:r>
              <a:rPr lang="lo" sz="1800" b="1" dirty="0">
                <a:latin typeface="Phetsarath OT" panose="02000500000000000000" pitchFamily="2" charset="77"/>
                <a:cs typeface="Phetsarath OT" panose="02000500000000000000" pitchFamily="2" charset="77"/>
              </a:rPr>
              <a:t>ເມັດພືດ, ພືດຕະກຸນຖົ່ວ ແລະ ກ້ວຍດິບ </a:t>
            </a:r>
            <a:r>
              <a:rPr lang="lo" sz="1800" dirty="0">
                <a:latin typeface="Phetsarath OT" panose="02000500000000000000" pitchFamily="2" charset="77"/>
                <a:cs typeface="Phetsarath OT" panose="02000500000000000000" pitchFamily="2" charset="77"/>
              </a:rPr>
              <a:t>: ເຂົ້າ, ເຂົ້າຈີ່, ມັນຕົ້ນ, ມັນດ້າງຫວານ, ກ້ວຍດິບ.</a:t>
            </a:r>
          </a:p>
          <a:p>
            <a:pPr>
              <a:lnSpc>
                <a:spcPct val="100000"/>
              </a:lnSpc>
            </a:pPr>
            <a:r>
              <a:rPr lang="lo" sz="1800" dirty="0">
                <a:latin typeface="Phetsarath OT" panose="02000500000000000000" pitchFamily="2" charset="77"/>
                <a:cs typeface="Phetsarath OT" panose="02000500000000000000" pitchFamily="2" charset="77"/>
              </a:rPr>
              <a:t>2. </a:t>
            </a:r>
            <a:r>
              <a:rPr lang="lo" sz="1800" b="1" dirty="0">
                <a:latin typeface="Phetsarath OT" panose="02000500000000000000" pitchFamily="2" charset="77"/>
                <a:cs typeface="Phetsarath OT" panose="02000500000000000000" pitchFamily="2" charset="77"/>
              </a:rPr>
              <a:t>ຖົ່ວ, ຖົ່ວດິນ, ແລະ ໝາກໄມ້ປະເພດໝາກໄມ້ແຫ້ງ </a:t>
            </a:r>
            <a:r>
              <a:rPr lang="lo" sz="1800" dirty="0">
                <a:latin typeface="Phetsarath OT" panose="02000500000000000000" pitchFamily="2" charset="77"/>
                <a:cs typeface="Phetsarath OT" panose="02000500000000000000" pitchFamily="2" charset="77"/>
              </a:rPr>
              <a:t>: ຖົ່ວ ແລະ ໝາກໄມ້ປະເພດໝາກໄມ້ແຫ້ງທຸກປະເພດ.</a:t>
            </a:r>
          </a:p>
          <a:p>
            <a:pPr>
              <a:lnSpc>
                <a:spcPct val="100000"/>
              </a:lnSpc>
            </a:pPr>
            <a:r>
              <a:rPr lang="lo" sz="1800" dirty="0">
                <a:latin typeface="Phetsarath OT" panose="02000500000000000000" pitchFamily="2" charset="77"/>
                <a:cs typeface="Phetsarath OT" panose="02000500000000000000" pitchFamily="2" charset="77"/>
              </a:rPr>
              <a:t>3. </a:t>
            </a:r>
            <a:r>
              <a:rPr lang="lo" sz="1800" b="1" dirty="0">
                <a:latin typeface="Phetsarath OT" panose="02000500000000000000" pitchFamily="2" charset="77"/>
                <a:cs typeface="Phetsarath OT" panose="02000500000000000000" pitchFamily="2" charset="77"/>
              </a:rPr>
              <a:t>ຜະລິດຕະພັນນົມ </a:t>
            </a:r>
            <a:r>
              <a:rPr lang="lo" sz="1800" dirty="0">
                <a:latin typeface="Phetsarath OT" panose="02000500000000000000" pitchFamily="2" charset="77"/>
                <a:cs typeface="Phetsarath OT" panose="02000500000000000000" pitchFamily="2" charset="77"/>
              </a:rPr>
              <a:t>: ນົມ, ນົມສົ້ມ, ເນີຍແຂງ.</a:t>
            </a:r>
          </a:p>
          <a:p>
            <a:pPr>
              <a:lnSpc>
                <a:spcPct val="100000"/>
              </a:lnSpc>
            </a:pPr>
            <a:r>
              <a:rPr lang="lo" sz="1800" dirty="0">
                <a:latin typeface="Phetsarath OT" panose="02000500000000000000" pitchFamily="2" charset="77"/>
                <a:cs typeface="Phetsarath OT" panose="02000500000000000000" pitchFamily="2" charset="77"/>
              </a:rPr>
              <a:t>4. </a:t>
            </a:r>
            <a:r>
              <a:rPr lang="lo" sz="1800" b="1" dirty="0">
                <a:latin typeface="Phetsarath OT" panose="02000500000000000000" pitchFamily="2" charset="77"/>
                <a:cs typeface="Phetsarath OT" panose="02000500000000000000" pitchFamily="2" charset="77"/>
              </a:rPr>
              <a:t>ຊີ້ນ, ສັດປີກ, ແລະ ປາ </a:t>
            </a:r>
            <a:r>
              <a:rPr lang="lo" sz="1800" dirty="0">
                <a:latin typeface="Phetsarath OT" panose="02000500000000000000" pitchFamily="2" charset="77"/>
                <a:cs typeface="Phetsarath OT" panose="02000500000000000000" pitchFamily="2" charset="77"/>
              </a:rPr>
              <a:t>: ຊີ້ນງົວ, ຊີ້ນໝູ, ຊີ້ນໄກ່, ປາທຸກປະເພດ.</a:t>
            </a:r>
          </a:p>
          <a:p>
            <a:pPr>
              <a:lnSpc>
                <a:spcPct val="100000"/>
              </a:lnSpc>
            </a:pPr>
            <a:r>
              <a:rPr lang="lo" sz="1800" dirty="0">
                <a:latin typeface="Phetsarath OT" panose="02000500000000000000" pitchFamily="2" charset="77"/>
                <a:cs typeface="Phetsarath OT" panose="02000500000000000000" pitchFamily="2" charset="77"/>
              </a:rPr>
              <a:t>5. </a:t>
            </a:r>
            <a:r>
              <a:rPr lang="lo" sz="1800" b="1" dirty="0">
                <a:latin typeface="Phetsarath OT" panose="02000500000000000000" pitchFamily="2" charset="77"/>
                <a:cs typeface="Phetsarath OT" panose="02000500000000000000" pitchFamily="2" charset="77"/>
              </a:rPr>
              <a:t>ໄຂ່ </a:t>
            </a:r>
            <a:r>
              <a:rPr lang="lo" sz="1800" dirty="0">
                <a:latin typeface="Phetsarath OT" panose="02000500000000000000" pitchFamily="2" charset="77"/>
                <a:cs typeface="Phetsarath OT" panose="02000500000000000000" pitchFamily="2" charset="77"/>
              </a:rPr>
              <a:t>: ໄຂ່ໄກ່, ໄຂ່ເປັດ.</a:t>
            </a:r>
          </a:p>
          <a:p>
            <a:pPr>
              <a:lnSpc>
                <a:spcPct val="100000"/>
              </a:lnSpc>
            </a:pPr>
            <a:r>
              <a:rPr lang="lo" sz="1800" dirty="0">
                <a:latin typeface="Phetsarath OT" panose="02000500000000000000" pitchFamily="2" charset="77"/>
                <a:cs typeface="Phetsarath OT" panose="02000500000000000000" pitchFamily="2" charset="77"/>
              </a:rPr>
              <a:t>6. </a:t>
            </a:r>
            <a:r>
              <a:rPr lang="lo" sz="1800" b="1" dirty="0">
                <a:latin typeface="Phetsarath OT" panose="02000500000000000000" pitchFamily="2" charset="77"/>
                <a:cs typeface="Phetsarath OT" panose="02000500000000000000" pitchFamily="2" charset="77"/>
              </a:rPr>
              <a:t>ຜັກໃບຂຽວເຂັ້ມ </a:t>
            </a:r>
            <a:r>
              <a:rPr lang="lo" sz="1800" dirty="0">
                <a:latin typeface="Phetsarath OT" panose="02000500000000000000" pitchFamily="2" charset="77"/>
                <a:cs typeface="Phetsarath OT" panose="02000500000000000000" pitchFamily="2" charset="77"/>
              </a:rPr>
              <a:t>: ຜັກເຄລ, ຜັກໂຂມ, ຜັກຊາດ, ຜັກຫົມ.</a:t>
            </a:r>
          </a:p>
          <a:p>
            <a:pPr>
              <a:lnSpc>
                <a:spcPct val="100000"/>
              </a:lnSpc>
            </a:pPr>
            <a:r>
              <a:rPr lang="lo" sz="1800" dirty="0">
                <a:latin typeface="Phetsarath OT" panose="02000500000000000000" pitchFamily="2" charset="77"/>
                <a:cs typeface="Phetsarath OT" panose="02000500000000000000" pitchFamily="2" charset="77"/>
              </a:rPr>
              <a:t>7. </a:t>
            </a:r>
            <a:r>
              <a:rPr lang="lo" sz="1800" b="1" dirty="0">
                <a:latin typeface="Phetsarath OT" panose="02000500000000000000" pitchFamily="2" charset="77"/>
                <a:cs typeface="Phetsarath OT" panose="02000500000000000000" pitchFamily="2" charset="77"/>
              </a:rPr>
              <a:t>ໝາກໄມ້ ແລະ ຜັກອື່ນໆທີ່ອຸດົມໄປດ້ວຍວິຕາມິນເອ </a:t>
            </a:r>
            <a:r>
              <a:rPr lang="lo" sz="1800" dirty="0">
                <a:latin typeface="Phetsarath OT" panose="02000500000000000000" pitchFamily="2" charset="77"/>
                <a:cs typeface="Phetsarath OT" panose="02000500000000000000" pitchFamily="2" charset="77"/>
              </a:rPr>
              <a:t>: ໝາກຫຸ່ງສຸກ, ໝາກມ່ວງສຸກ, ໝາກນັດ, ແຄລອດ, ມັນດ້າງຫວານ (ສີສົ້ມ).</a:t>
            </a:r>
          </a:p>
          <a:p>
            <a:pPr>
              <a:lnSpc>
                <a:spcPct val="100000"/>
              </a:lnSpc>
            </a:pPr>
            <a:r>
              <a:rPr lang="lo" sz="1800" dirty="0">
                <a:latin typeface="Phetsarath OT" panose="02000500000000000000" pitchFamily="2" charset="77"/>
                <a:cs typeface="Phetsarath OT" panose="02000500000000000000" pitchFamily="2" charset="77"/>
              </a:rPr>
              <a:t>8. </a:t>
            </a:r>
            <a:r>
              <a:rPr lang="lo" sz="1800" b="1" dirty="0">
                <a:latin typeface="Phetsarath OT" panose="02000500000000000000" pitchFamily="2" charset="77"/>
                <a:cs typeface="Phetsarath OT" panose="02000500000000000000" pitchFamily="2" charset="77"/>
              </a:rPr>
              <a:t>ຜັກອື່ນໆ </a:t>
            </a:r>
            <a:r>
              <a:rPr lang="lo" sz="1800" dirty="0">
                <a:latin typeface="Phetsarath OT" panose="02000500000000000000" pitchFamily="2" charset="77"/>
                <a:cs typeface="Phetsarath OT" panose="02000500000000000000" pitchFamily="2" charset="77"/>
              </a:rPr>
              <a:t>: ຜັກທົ່ວໄປທີ່ບໍ່ມີສີຂຽວເຂັ້ມ ຫຼື ອຸດົມໄປດ້ວຍວິຕາມິນເອ (ເຊັ່ນ: ໝາກແຕງ, ໝາກເຂືອ, ຜັກກາດຂາວ).</a:t>
            </a:r>
          </a:p>
          <a:p>
            <a:pPr>
              <a:lnSpc>
                <a:spcPct val="100000"/>
              </a:lnSpc>
            </a:pPr>
            <a:r>
              <a:rPr lang="lo" sz="1800" dirty="0">
                <a:latin typeface="Phetsarath OT" panose="02000500000000000000" pitchFamily="2" charset="77"/>
                <a:cs typeface="Phetsarath OT" panose="02000500000000000000" pitchFamily="2" charset="77"/>
              </a:rPr>
              <a:t>9. </a:t>
            </a:r>
            <a:r>
              <a:rPr lang="lo" sz="1800" b="1" dirty="0">
                <a:latin typeface="Phetsarath OT" panose="02000500000000000000" pitchFamily="2" charset="77"/>
                <a:cs typeface="Phetsarath OT" panose="02000500000000000000" pitchFamily="2" charset="77"/>
              </a:rPr>
              <a:t>ໝາກໄມ້ອື່ນໆ </a:t>
            </a:r>
            <a:r>
              <a:rPr lang="lo" sz="1800" dirty="0">
                <a:latin typeface="Phetsarath OT" panose="02000500000000000000" pitchFamily="2" charset="77"/>
                <a:cs typeface="Phetsarath OT" panose="02000500000000000000" pitchFamily="2" charset="77"/>
              </a:rPr>
              <a:t>: ໝາກໄມ້ທຸກຊະນິດທີ່ບໍ່ອຸດົມໄປດ້ວຍວິຕາມິນເອ (ເຊັ່ນ: ໝາກໂມ, ໝາກກ້ຽງ).</a:t>
            </a:r>
          </a:p>
          <a:p>
            <a:pPr>
              <a:lnSpc>
                <a:spcPct val="100000"/>
              </a:lnSpc>
            </a:pPr>
            <a:r>
              <a:rPr lang="lo" sz="1800" dirty="0">
                <a:latin typeface="Phetsarath OT" panose="02000500000000000000" pitchFamily="2" charset="77"/>
                <a:cs typeface="Phetsarath OT" panose="02000500000000000000" pitchFamily="2" charset="77"/>
              </a:rPr>
              <a:t>10. </a:t>
            </a:r>
            <a:r>
              <a:rPr lang="lo" sz="1800" b="1" dirty="0">
                <a:latin typeface="Phetsarath OT" panose="02000500000000000000" pitchFamily="2" charset="77"/>
                <a:cs typeface="Phetsarath OT" panose="02000500000000000000" pitchFamily="2" charset="77"/>
              </a:rPr>
              <a:t>ໄຂມັນ, ນ້ຳມັນ ແລະ ຂອງຫວານ </a:t>
            </a:r>
            <a:r>
              <a:rPr lang="lo" sz="1800" dirty="0">
                <a:latin typeface="Phetsarath OT" panose="02000500000000000000" pitchFamily="2" charset="77"/>
                <a:cs typeface="Phetsarath OT" panose="02000500000000000000" pitchFamily="2" charset="77"/>
              </a:rPr>
              <a:t>: ນໍ້າມັນພືດ, ນ້ຳມັນໝູ, ນ້ຳຕານ, ລູກອົມ.</a:t>
            </a:r>
            <a:endParaRPr lang="en-LA" sz="18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416219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B939-D09F-D63C-7C0A-230B5E6C97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E576C-92B7-6B35-0787-74FBECEA8B9D}"/>
              </a:ext>
            </a:extLst>
          </p:cNvPr>
          <p:cNvSpPr>
            <a:spLocks noGrp="1"/>
          </p:cNvSpPr>
          <p:nvPr>
            <p:ph idx="1"/>
          </p:nvPr>
        </p:nvSpPr>
        <p:spPr>
          <a:solidFill>
            <a:schemeClr val="accent1">
              <a:lumMod val="20000"/>
              <a:lumOff val="80000"/>
            </a:schemeClr>
          </a:solidFill>
        </p:spPr>
        <p:txBody>
          <a:bodyPr anchor="ctr">
            <a:normAutofit/>
          </a:bodyPr>
          <a:lstStyle/>
          <a:p>
            <a:pPr marL="0" indent="0" algn="ctr">
              <a:buNone/>
            </a:pPr>
            <a:r>
              <a:rPr lang="lo" sz="7200" b="1" dirty="0">
                <a:latin typeface="Phetsarath OT" panose="02000500000000000000" pitchFamily="2" charset="77"/>
                <a:cs typeface="Phetsarath OT" panose="02000500000000000000" pitchFamily="2" charset="77"/>
              </a:rPr>
              <a:t>ກິດຈະກຳກ່ອນການຮຽນຮູ້</a:t>
            </a:r>
          </a:p>
        </p:txBody>
      </p:sp>
      <p:sp>
        <p:nvSpPr>
          <p:cNvPr id="4" name="Slide Number Placeholder 3">
            <a:extLst>
              <a:ext uri="{FF2B5EF4-FFF2-40B4-BE49-F238E27FC236}">
                <a16:creationId xmlns:a16="http://schemas.microsoft.com/office/drawing/2014/main" id="{26AADD08-FAC2-D879-6D43-38A25FC80F3F}"/>
              </a:ext>
            </a:extLst>
          </p:cNvPr>
          <p:cNvSpPr>
            <a:spLocks noGrp="1"/>
          </p:cNvSpPr>
          <p:nvPr>
            <p:ph type="sldNum" sz="quarter" idx="12"/>
          </p:nvPr>
        </p:nvSpPr>
        <p:spPr/>
        <p:txBody>
          <a:bodyPr/>
          <a:lstStyle/>
          <a:p>
            <a:fld id="{BB7217B5-ED1B-4422-BB90-71357A4EBF56}" type="slidenum">
              <a:rPr lang="en-US" smtClean="0"/>
              <a:pPr/>
              <a:t>2</a:t>
            </a:fld>
            <a:endParaRPr lang="en-US"/>
          </a:p>
        </p:txBody>
      </p:sp>
    </p:spTree>
    <p:extLst>
      <p:ext uri="{BB962C8B-B14F-4D97-AF65-F5344CB8AC3E}">
        <p14:creationId xmlns:p14="http://schemas.microsoft.com/office/powerpoint/2010/main" val="1240731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833B-8A33-A265-8F4B-8A8691852ED9}"/>
              </a:ext>
            </a:extLst>
          </p:cNvPr>
          <p:cNvSpPr>
            <a:spLocks noGrp="1"/>
          </p:cNvSpPr>
          <p:nvPr>
            <p:ph type="title"/>
          </p:nvPr>
        </p:nvSpPr>
        <p:spPr>
          <a:xfrm>
            <a:off x="1063752" y="235498"/>
            <a:ext cx="10058400" cy="951618"/>
          </a:xfrm>
        </p:spPr>
        <p:txBody>
          <a:bodyPr/>
          <a:lstStyle/>
          <a:p>
            <a:r>
              <a:rPr lang="lo" b="1" dirty="0">
                <a:latin typeface="Phetsarath OT" panose="02000500000000000000" pitchFamily="2" charset="77"/>
                <a:cs typeface="Phetsarath OT" panose="02000500000000000000" pitchFamily="2" charset="77"/>
              </a:rPr>
              <a:t>2.2. ວິທີການໃຫ້ຄະແນນ</a:t>
            </a:r>
          </a:p>
        </p:txBody>
      </p:sp>
      <p:sp>
        <p:nvSpPr>
          <p:cNvPr id="3" name="Content Placeholder 2">
            <a:extLst>
              <a:ext uri="{FF2B5EF4-FFF2-40B4-BE49-F238E27FC236}">
                <a16:creationId xmlns:a16="http://schemas.microsoft.com/office/drawing/2014/main" id="{3741790A-DE83-1080-7207-F8E1255790AB}"/>
              </a:ext>
            </a:extLst>
          </p:cNvPr>
          <p:cNvSpPr>
            <a:spLocks noGrp="1"/>
          </p:cNvSpPr>
          <p:nvPr>
            <p:ph idx="1"/>
          </p:nvPr>
        </p:nvSpPr>
        <p:spPr>
          <a:xfrm>
            <a:off x="582997" y="1187116"/>
            <a:ext cx="11099665" cy="4748514"/>
          </a:xfrm>
          <a:solidFill>
            <a:schemeClr val="accent4">
              <a:lumMod val="20000"/>
              <a:lumOff val="80000"/>
            </a:schemeClr>
          </a:solidFill>
        </p:spPr>
        <p:txBody>
          <a:bodyPr>
            <a:normAutofit lnSpcReduction="10000"/>
          </a:bodyPr>
          <a:lstStyle/>
          <a:p>
            <a:pPr>
              <a:lnSpc>
                <a:spcPct val="150000"/>
              </a:lnSpc>
            </a:pPr>
            <a:r>
              <a:rPr lang="lo" sz="2400" dirty="0">
                <a:latin typeface="Phetsarath OT" panose="02000500000000000000" pitchFamily="2" charset="77"/>
                <a:cs typeface="Phetsarath OT" panose="02000500000000000000" pitchFamily="2" charset="77"/>
              </a:rPr>
              <a:t>ແມ່ຍິງໄດ້ຮັບ 1 ຄະແນນສຳລັບແຕ່ລະກຸ່ມອາຫານທີ່ບໍລິໂພກຢ່າງໜ້ອຍໜຶ່ງຄັ້ງ. ຄະແນນສູງສຸດແມ່ນ 10 ຄະແນນ.</a:t>
            </a:r>
          </a:p>
          <a:p>
            <a:pPr>
              <a:lnSpc>
                <a:spcPct val="150000"/>
              </a:lnSpc>
            </a:pPr>
            <a:r>
              <a:rPr lang="lo" sz="2400" dirty="0">
                <a:latin typeface="Phetsarath OT" panose="02000500000000000000" pitchFamily="2" charset="77"/>
                <a:cs typeface="Phetsarath OT" panose="02000500000000000000" pitchFamily="2" charset="77"/>
              </a:rPr>
              <a:t>ການຕີຄວາມໝາຍຂອງຜົນໄດ້ຮັບ</a:t>
            </a:r>
          </a:p>
          <a:p>
            <a:pPr>
              <a:lnSpc>
                <a:spcPct val="150000"/>
              </a:lnSpc>
            </a:pPr>
            <a:r>
              <a:rPr lang="lo" sz="2400" dirty="0">
                <a:latin typeface="Phetsarath OT" panose="02000500000000000000" pitchFamily="2" charset="77"/>
                <a:cs typeface="Phetsarath OT" panose="02000500000000000000" pitchFamily="2" charset="77"/>
              </a:rPr>
              <a:t>• </a:t>
            </a:r>
            <a:r>
              <a:rPr lang="lo" sz="2400" b="1" dirty="0">
                <a:latin typeface="Phetsarath OT" panose="02000500000000000000" pitchFamily="2" charset="77"/>
                <a:cs typeface="Phetsarath OT" panose="02000500000000000000" pitchFamily="2" charset="77"/>
              </a:rPr>
              <a:t>MDD-W ≥ 5 </a:t>
            </a:r>
            <a:r>
              <a:rPr lang="lo" sz="2400" dirty="0">
                <a:latin typeface="Phetsarath OT" panose="02000500000000000000" pitchFamily="2" charset="77"/>
                <a:cs typeface="Phetsarath OT" panose="02000500000000000000" pitchFamily="2" charset="77"/>
              </a:rPr>
              <a:t>: ແມ່ຍິງທີ່ກິນອາຫານຈາກ 5 ກຸ່ມອາຫານຂຶ້ນໄປຖືວ່າມີ </a:t>
            </a:r>
            <a:r>
              <a:rPr lang="lo" sz="2400" b="1" dirty="0">
                <a:latin typeface="Phetsarath OT" panose="02000500000000000000" pitchFamily="2" charset="77"/>
                <a:cs typeface="Phetsarath OT" panose="02000500000000000000" pitchFamily="2" charset="77"/>
              </a:rPr>
              <a:t>ຄວາມຫຼາກຫຼາຍຂອງອາຫານທີ່ພຽງພໍ </a:t>
            </a:r>
            <a:r>
              <a:rPr lang="lo" sz="2400" dirty="0">
                <a:latin typeface="Phetsarath OT" panose="02000500000000000000" pitchFamily="2" charset="77"/>
                <a:cs typeface="Phetsarath OT" panose="02000500000000000000" pitchFamily="2" charset="77"/>
              </a:rPr>
              <a:t>ແລະ ມີແນວໂນ້ມທີ່ຈະໄດ້ຮັບ </a:t>
            </a:r>
            <a:r>
              <a:rPr lang="lo" sz="2400" b="1" dirty="0">
                <a:latin typeface="Phetsarath OT" panose="02000500000000000000" pitchFamily="2" charset="77"/>
                <a:cs typeface="Phetsarath OT" panose="02000500000000000000" pitchFamily="2" charset="77"/>
              </a:rPr>
              <a:t>ສານອາຫານຈຸລະພາກທີ່ຈຳເປັນໃນປະລິມານທີ່ພຽງພໍ </a:t>
            </a:r>
            <a:r>
              <a:rPr lang="lo" sz="2400" dirty="0">
                <a:latin typeface="Phetsarath OT" panose="02000500000000000000" pitchFamily="2" charset="77"/>
                <a:cs typeface="Phetsarath OT" panose="02000500000000000000" pitchFamily="2" charset="77"/>
              </a:rPr>
              <a:t>.</a:t>
            </a:r>
          </a:p>
          <a:p>
            <a:pPr>
              <a:lnSpc>
                <a:spcPct val="150000"/>
              </a:lnSpc>
            </a:pPr>
            <a:r>
              <a:rPr lang="lo" sz="2400" dirty="0">
                <a:latin typeface="Phetsarath OT" panose="02000500000000000000" pitchFamily="2" charset="77"/>
                <a:cs typeface="Phetsarath OT" panose="02000500000000000000" pitchFamily="2" charset="77"/>
              </a:rPr>
              <a:t>• MDD-W &lt; 5: ແມ່ຍິງທີ່ກິນອາຫານຈາກກຸ່ມອາຫານໜ້ອຍກວ່າ 5 ກຸ່ມ ຖືວ່າມີ </a:t>
            </a:r>
            <a:r>
              <a:rPr lang="lo" sz="2400" b="1" dirty="0">
                <a:latin typeface="Phetsarath OT" panose="02000500000000000000" pitchFamily="2" charset="77"/>
                <a:cs typeface="Phetsarath OT" panose="02000500000000000000" pitchFamily="2" charset="77"/>
              </a:rPr>
              <a:t>ຄວາມຫຼາກຫຼາຍຂອງອາຫານຕໍ່າ </a:t>
            </a:r>
            <a:r>
              <a:rPr lang="lo" sz="2400" dirty="0">
                <a:latin typeface="Phetsarath OT" panose="02000500000000000000" pitchFamily="2" charset="77"/>
                <a:cs typeface="Phetsarath OT" panose="02000500000000000000" pitchFamily="2" charset="77"/>
              </a:rPr>
              <a:t>ແລະ ມີ </a:t>
            </a:r>
            <a:r>
              <a:rPr lang="lo" sz="2400" b="1" dirty="0">
                <a:latin typeface="Phetsarath OT" panose="02000500000000000000" pitchFamily="2" charset="77"/>
                <a:cs typeface="Phetsarath OT" panose="02000500000000000000" pitchFamily="2" charset="77"/>
              </a:rPr>
              <a:t>ຄວາມສ່ຽງສູງຕໍ່ການຂາດສານອາຫານຈຸລະພາກ </a:t>
            </a:r>
            <a:r>
              <a:rPr lang="lo" sz="2400" dirty="0">
                <a:latin typeface="Phetsarath OT" panose="02000500000000000000" pitchFamily="2" charset="77"/>
                <a:cs typeface="Phetsarath OT" panose="02000500000000000000" pitchFamily="2" charset="77"/>
              </a:rPr>
              <a:t>.</a:t>
            </a:r>
            <a:endParaRPr lang="en-LA" sz="24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85343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C899-BBE1-5C17-77C3-5BDB201E247F}"/>
              </a:ext>
            </a:extLst>
          </p:cNvPr>
          <p:cNvSpPr>
            <a:spLocks noGrp="1"/>
          </p:cNvSpPr>
          <p:nvPr>
            <p:ph type="title"/>
          </p:nvPr>
        </p:nvSpPr>
        <p:spPr>
          <a:xfrm>
            <a:off x="1069848" y="484632"/>
            <a:ext cx="10058400" cy="766652"/>
          </a:xfrm>
        </p:spPr>
        <p:txBody>
          <a:bodyPr>
            <a:normAutofit/>
          </a:bodyPr>
          <a:lstStyle/>
          <a:p>
            <a:r>
              <a:rPr lang="lo" sz="4000" b="1" dirty="0">
                <a:latin typeface="Phetsarath OT" panose="02000500000000000000" pitchFamily="2" charset="77"/>
                <a:cs typeface="Phetsarath OT" panose="02000500000000000000" pitchFamily="2" charset="77"/>
              </a:rPr>
              <a:t>2.3. ຄວາມສໍາຄັນຂອງການປະເມີນ MDD-W</a:t>
            </a:r>
            <a:endParaRPr lang="en-LA" sz="4000"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C953DEA4-4B9E-F0B0-C0FB-ABA2C52A350B}"/>
              </a:ext>
            </a:extLst>
          </p:cNvPr>
          <p:cNvSpPr>
            <a:spLocks noGrp="1"/>
          </p:cNvSpPr>
          <p:nvPr>
            <p:ph idx="1"/>
          </p:nvPr>
        </p:nvSpPr>
        <p:spPr>
          <a:xfrm>
            <a:off x="555585" y="1459832"/>
            <a:ext cx="11354763" cy="4712368"/>
          </a:xfrm>
          <a:solidFill>
            <a:schemeClr val="accent4">
              <a:lumMod val="20000"/>
              <a:lumOff val="80000"/>
            </a:schemeClr>
          </a:solidFill>
        </p:spPr>
        <p:txBody>
          <a:bodyPr/>
          <a:lstStyle/>
          <a:p>
            <a:pPr>
              <a:lnSpc>
                <a:spcPct val="150000"/>
              </a:lnSpc>
            </a:pPr>
            <a:r>
              <a:rPr lang="lo" b="1" dirty="0">
                <a:latin typeface="Phetsarath OT" panose="02000500000000000000" pitchFamily="2" charset="77"/>
                <a:cs typeface="Phetsarath OT" panose="02000500000000000000" pitchFamily="2" charset="77"/>
              </a:rPr>
              <a:t>ຕົວຊີ້ວັດສຸຂະພາບ </a:t>
            </a:r>
            <a:r>
              <a:rPr lang="lo" dirty="0">
                <a:latin typeface="Phetsarath OT" panose="02000500000000000000" pitchFamily="2" charset="77"/>
                <a:cs typeface="Phetsarath OT" panose="02000500000000000000" pitchFamily="2" charset="77"/>
              </a:rPr>
              <a:t>: ເປັນຕົວຊີ້ວັດທີ່ດີຂອງຄຸນນະພາບອາຫານໂດຍລວມ ແລະ ການໄດ້ຮັບສານອາຫານທີ່ພຽງພໍ.</a:t>
            </a:r>
          </a:p>
          <a:p>
            <a:pPr>
              <a:lnSpc>
                <a:spcPct val="150000"/>
              </a:lnSpc>
            </a:pPr>
            <a:r>
              <a:rPr lang="lo" b="1" dirty="0">
                <a:latin typeface="Phetsarath OT" panose="02000500000000000000" pitchFamily="2" charset="77"/>
                <a:cs typeface="Phetsarath OT" panose="02000500000000000000" pitchFamily="2" charset="77"/>
              </a:rPr>
              <a:t>ການວາງແຜນໂຄງການ </a:t>
            </a:r>
            <a:r>
              <a:rPr lang="lo" dirty="0">
                <a:latin typeface="Phetsarath OT" panose="02000500000000000000" pitchFamily="2" charset="77"/>
                <a:cs typeface="Phetsarath OT" panose="02000500000000000000" pitchFamily="2" charset="77"/>
              </a:rPr>
              <a:t>: ຊ່ວຍໃຫ້ອົງການຈັດຕັ້ງ ແລະ ລັດຖະບານເຂົ້າໃຈວ່າກຸ່ມແມ່ຍິງໃດທີ່ມີຄວາມສ່ຽງຕໍ່ການຂາດສານອາຫານ ແລະ ບ່ອນທີ່ຄວນສຸມໃສ່ການແຊກແຊງ.</a:t>
            </a:r>
          </a:p>
          <a:p>
            <a:pPr>
              <a:lnSpc>
                <a:spcPct val="150000"/>
              </a:lnSpc>
            </a:pPr>
            <a:r>
              <a:rPr lang="lo" b="1" dirty="0">
                <a:latin typeface="Phetsarath OT" panose="02000500000000000000" pitchFamily="2" charset="77"/>
                <a:cs typeface="Phetsarath OT" panose="02000500000000000000" pitchFamily="2" charset="77"/>
              </a:rPr>
              <a:t>ການຕິດຕາມກວດກາ ແລະ ການປະເມີນຜົນ </a:t>
            </a:r>
            <a:r>
              <a:rPr lang="lo" dirty="0">
                <a:latin typeface="Phetsarath OT" panose="02000500000000000000" pitchFamily="2" charset="77"/>
                <a:cs typeface="Phetsarath OT" panose="02000500000000000000" pitchFamily="2" charset="77"/>
              </a:rPr>
              <a:t>: ໃຊ້ເພື່ອຕິດຕາມປະສິດທິພາບຂອງໂຄງການປັບປຸງໂພຊະນາການໃນໄລຍະເວລາ.</a:t>
            </a:r>
          </a:p>
          <a:p>
            <a:pPr>
              <a:lnSpc>
                <a:spcPct val="150000"/>
              </a:lnSpc>
            </a:pPr>
            <a:r>
              <a:rPr lang="lo" b="1" dirty="0">
                <a:latin typeface="Phetsarath OT" panose="02000500000000000000" pitchFamily="2" charset="77"/>
                <a:cs typeface="Phetsarath OT" panose="02000500000000000000" pitchFamily="2" charset="77"/>
              </a:rPr>
              <a:t>ການສົ່ງເສີມໂພຊະນາການ </a:t>
            </a:r>
            <a:r>
              <a:rPr lang="lo" dirty="0">
                <a:latin typeface="Phetsarath OT" panose="02000500000000000000" pitchFamily="2" charset="77"/>
                <a:cs typeface="Phetsarath OT" panose="02000500000000000000" pitchFamily="2" charset="77"/>
              </a:rPr>
              <a:t>: ຊຸກຍູ້ໃຫ້ແມ່ຍິງບໍລິໂພກອາຫານຫຼາກຫຼາຍຊະນິດເພື່ອສຸຂະພາບທີ່ດີຂອງຕົນເອງ ແລະ ລູກໆ.</a:t>
            </a:r>
          </a:p>
        </p:txBody>
      </p:sp>
    </p:spTree>
    <p:extLst>
      <p:ext uri="{BB962C8B-B14F-4D97-AF65-F5344CB8AC3E}">
        <p14:creationId xmlns:p14="http://schemas.microsoft.com/office/powerpoint/2010/main" val="1212679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35C9-F0E7-EDA3-9999-B70D302FF2F5}"/>
              </a:ext>
            </a:extLst>
          </p:cNvPr>
          <p:cNvSpPr>
            <a:spLocks noGrp="1"/>
          </p:cNvSpPr>
          <p:nvPr>
            <p:ph type="title"/>
          </p:nvPr>
        </p:nvSpPr>
        <p:spPr>
          <a:xfrm>
            <a:off x="1069847" y="484632"/>
            <a:ext cx="10423813" cy="1263145"/>
          </a:xfrm>
        </p:spPr>
        <p:txBody>
          <a:bodyPr>
            <a:noAutofit/>
          </a:bodyPr>
          <a:lstStyle/>
          <a:p>
            <a:r>
              <a:rPr lang="lo" sz="3600" b="1" dirty="0">
                <a:latin typeface="Phetsarath OT" panose="02000500000000000000" pitchFamily="2" charset="77"/>
                <a:cs typeface="Phetsarath OT" panose="02000500000000000000" pitchFamily="2" charset="77"/>
              </a:rPr>
              <a:t>III. ການປະເມີນຄວາມຫຼາກຫຼາຍທາງອາຫານຂັ້ນຕ່ຳສຳລັບເດັກອາຍຸຕ່ຳກວ່າ 5 ປີ (MDD-CU5)</a:t>
            </a:r>
            <a:endParaRPr lang="en-LA" sz="3600"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E880F106-D774-9090-2CCE-78C4D0D429EA}"/>
              </a:ext>
            </a:extLst>
          </p:cNvPr>
          <p:cNvSpPr>
            <a:spLocks noGrp="1"/>
          </p:cNvSpPr>
          <p:nvPr>
            <p:ph idx="1"/>
          </p:nvPr>
        </p:nvSpPr>
        <p:spPr>
          <a:xfrm>
            <a:off x="1069847" y="1913064"/>
            <a:ext cx="10504836" cy="4050792"/>
          </a:xfrm>
          <a:solidFill>
            <a:schemeClr val="accent4">
              <a:lumMod val="20000"/>
              <a:lumOff val="80000"/>
            </a:schemeClr>
          </a:solidFill>
        </p:spPr>
        <p:txBody>
          <a:bodyPr>
            <a:normAutofit/>
          </a:bodyPr>
          <a:lstStyle/>
          <a:p>
            <a:pPr>
              <a:lnSpc>
                <a:spcPct val="150000"/>
              </a:lnSpc>
            </a:pPr>
            <a:r>
              <a:rPr lang="lo" dirty="0">
                <a:latin typeface="Phetsarath OT" panose="02000500000000000000" pitchFamily="2" charset="77"/>
                <a:cs typeface="Phetsarath OT" panose="02000500000000000000" pitchFamily="2" charset="77"/>
              </a:rPr>
              <a:t>"MDD-CU5" ບໍ່ແມ່ນຕົວຊີ້ບອກທີ່ໃຊ້ທົ່ວໄປ.</a:t>
            </a:r>
          </a:p>
          <a:p>
            <a:pPr>
              <a:lnSpc>
                <a:spcPct val="150000"/>
              </a:lnSpc>
            </a:pPr>
            <a:r>
              <a:rPr lang="lo" dirty="0">
                <a:latin typeface="Phetsarath OT" panose="02000500000000000000" pitchFamily="2" charset="77"/>
                <a:cs typeface="Phetsarath OT" panose="02000500000000000000" pitchFamily="2" charset="77"/>
              </a:rPr>
              <a:t>ໂດຍປົກກະຕິແລ້ວ, ເມື່ອເວົ້າເຖິງຄວາມຫຼາກຫຼາຍຂອງອາຫານໃນເດັກ, ຕົວຊີ້ວັດທີ່ໃຊ້ແມ່ນ MDD (ຄວາມຫຼາກຫຼາຍຂອງອາຫານຂັ້ນຕ່ຳ) ສຳລັບເດັກອາຍຸ 6-23 ເດືອນ.</a:t>
            </a:r>
          </a:p>
          <a:p>
            <a:pPr>
              <a:lnSpc>
                <a:spcPct val="150000"/>
              </a:lnSpc>
            </a:pPr>
            <a:r>
              <a:rPr lang="lo" dirty="0">
                <a:latin typeface="Phetsarath OT" panose="02000500000000000000" pitchFamily="2" charset="77"/>
                <a:cs typeface="Phetsarath OT" panose="02000500000000000000" pitchFamily="2" charset="77"/>
              </a:rPr>
              <a:t>ທ່ານອາດຈະໝາຍເຖິງຕົວຊີ້ວັດນີ້ ຫຼື ຕົວຊີ້ວັດທີ່ກ່ຽວຂ້ອງກັບເດັກອາຍຸຕ່ຳກວ່າ 5 ປີໂດຍທົ່ວໄປ.</a:t>
            </a:r>
          </a:p>
          <a:p>
            <a:pPr>
              <a:lnSpc>
                <a:spcPct val="150000"/>
              </a:lnSpc>
            </a:pPr>
            <a:r>
              <a:rPr lang="lo" dirty="0">
                <a:latin typeface="Phetsarath OT" panose="02000500000000000000" pitchFamily="2" charset="77"/>
                <a:cs typeface="Phetsarath OT" panose="02000500000000000000" pitchFamily="2" charset="77"/>
              </a:rPr>
              <a:t> </a:t>
            </a:r>
            <a:r>
              <a:rPr lang="lo" b="1" dirty="0">
                <a:latin typeface="Phetsarath OT" panose="02000500000000000000" pitchFamily="2" charset="77"/>
                <a:cs typeface="Phetsarath OT" panose="02000500000000000000" pitchFamily="2" charset="77"/>
              </a:rPr>
              <a:t>MDD (ຄວາມຫຼາກຫຼາຍຂອງອາຫານຂັ້ນຕ່ຳ) </a:t>
            </a:r>
            <a:r>
              <a:rPr lang="lo" dirty="0">
                <a:latin typeface="Phetsarath OT" panose="02000500000000000000" pitchFamily="2" charset="77"/>
                <a:cs typeface="Phetsarath OT" panose="02000500000000000000" pitchFamily="2" charset="77"/>
              </a:rPr>
              <a:t>ສຳລັບເດັກອາຍຸ 6-23 ເດືອນ, ເຊິ່ງເປັນຕົວຊີ້ວັດມາດຕະຖານທີ່ແນະນຳໂດຍອົງການອະນາໄມໂລກ (WHO) ແລະ UNICEF.</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34767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5F48-1D80-BC0E-2E67-EB8C2BD17839}"/>
              </a:ext>
            </a:extLst>
          </p:cNvPr>
          <p:cNvSpPr>
            <a:spLocks noGrp="1"/>
          </p:cNvSpPr>
          <p:nvPr>
            <p:ph type="title"/>
          </p:nvPr>
        </p:nvSpPr>
        <p:spPr>
          <a:xfrm>
            <a:off x="1069848" y="484632"/>
            <a:ext cx="10058400" cy="927073"/>
          </a:xfrm>
        </p:spPr>
        <p:txBody>
          <a:bodyPr>
            <a:normAutofit fontScale="90000"/>
          </a:bodyPr>
          <a:lstStyle/>
          <a:p>
            <a:r>
              <a:rPr lang="lo" sz="4400" dirty="0">
                <a:latin typeface="Phetsarath OT" panose="02000500000000000000" pitchFamily="2" charset="77"/>
                <a:cs typeface="Phetsarath OT" panose="02000500000000000000" pitchFamily="2" charset="77"/>
              </a:rPr>
              <a:t>3.1. MDD ສຳລັບເດັກອາຍຸ 6-23 ເດືອນ ແມ່ນຫຍັງ?</a:t>
            </a:r>
            <a:endParaRPr lang="en-LA" sz="4400"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5A1430EF-603F-AD18-2B7F-0F83F605F479}"/>
              </a:ext>
            </a:extLst>
          </p:cNvPr>
          <p:cNvSpPr>
            <a:spLocks noGrp="1"/>
          </p:cNvSpPr>
          <p:nvPr>
            <p:ph idx="1"/>
          </p:nvPr>
        </p:nvSpPr>
        <p:spPr>
          <a:xfrm>
            <a:off x="1066800" y="1864734"/>
            <a:ext cx="10058400" cy="4050792"/>
          </a:xfrm>
          <a:solidFill>
            <a:schemeClr val="accent4">
              <a:lumMod val="20000"/>
              <a:lumOff val="80000"/>
            </a:schemeClr>
          </a:solidFill>
        </p:spPr>
        <p:txBody>
          <a:bodyPr>
            <a:normAutofit/>
          </a:bodyPr>
          <a:lstStyle/>
          <a:p>
            <a:pPr>
              <a:lnSpc>
                <a:spcPct val="150000"/>
              </a:lnSpc>
            </a:pPr>
            <a:r>
              <a:rPr lang="lo" sz="2800" dirty="0">
                <a:latin typeface="Phetsarath OT" panose="02000500000000000000" pitchFamily="2" charset="77"/>
                <a:cs typeface="Phetsarath OT" panose="02000500000000000000" pitchFamily="2" charset="77"/>
              </a:rPr>
              <a:t>MDD (ຄວາມຫຼາກຫຼາຍຂອງອາຫານຂັ້ນຕ່ຳ) ສຳລັບເດັກອາຍຸ 6-23 ເດືອນ ເປັນຕົວຊີ້ວັດທີ່ວັດແທກ </a:t>
            </a:r>
            <a:r>
              <a:rPr lang="lo" sz="2800" b="1" dirty="0">
                <a:latin typeface="Phetsarath OT" panose="02000500000000000000" pitchFamily="2" charset="77"/>
                <a:cs typeface="Phetsarath OT" panose="02000500000000000000" pitchFamily="2" charset="77"/>
              </a:rPr>
              <a:t>ຄຸນນະພາບຂອງອາຫານ </a:t>
            </a:r>
            <a:r>
              <a:rPr lang="lo" sz="2800" dirty="0">
                <a:latin typeface="Phetsarath OT" panose="02000500000000000000" pitchFamily="2" charset="77"/>
                <a:cs typeface="Phetsarath OT" panose="02000500000000000000" pitchFamily="2" charset="77"/>
              </a:rPr>
              <a:t>ທີ່ເດັກໃນກຸ່ມອາຍຸນີ້ບໍລິໂພກ.</a:t>
            </a:r>
          </a:p>
          <a:p>
            <a:pPr>
              <a:lnSpc>
                <a:spcPct val="150000"/>
              </a:lnSpc>
            </a:pPr>
            <a:r>
              <a:rPr lang="lo" sz="2800" dirty="0">
                <a:latin typeface="Phetsarath OT" panose="02000500000000000000" pitchFamily="2" charset="77"/>
                <a:cs typeface="Phetsarath OT" panose="02000500000000000000" pitchFamily="2" charset="77"/>
              </a:rPr>
              <a:t>ຈຸດປະສົງແມ່ນເພື່ອປະເມີນວ່າເດັກນ້ອຍໄດ້ຮັບ </a:t>
            </a:r>
            <a:r>
              <a:rPr lang="lo" sz="2800" b="1" dirty="0">
                <a:latin typeface="Phetsarath OT" panose="02000500000000000000" pitchFamily="2" charset="77"/>
                <a:cs typeface="Phetsarath OT" panose="02000500000000000000" pitchFamily="2" charset="77"/>
              </a:rPr>
              <a:t>ສານອາຫານຈຸລະພາກ (ວິຕາມິນ ແລະ ແຮ່ທາດ) ພຽງພໍ </a:t>
            </a:r>
            <a:r>
              <a:rPr lang="lo" sz="2800" dirty="0">
                <a:latin typeface="Phetsarath OT" panose="02000500000000000000" pitchFamily="2" charset="77"/>
                <a:cs typeface="Phetsarath OT" panose="02000500000000000000" pitchFamily="2" charset="77"/>
              </a:rPr>
              <a:t>ຈາກແຫຼ່ງອາຫານທີ່ຫຼາກຫຼາຍໃນຊ່ວງເວລາທີ່ສຳຄັນຂອງການໃຫ້ອາຫານເສີມນີ້ຫຼືບໍ່.</a:t>
            </a:r>
            <a:endParaRPr lang="en-LA" sz="28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4287880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55EB-ADD7-4711-E496-213551FEE673}"/>
              </a:ext>
            </a:extLst>
          </p:cNvPr>
          <p:cNvSpPr>
            <a:spLocks noGrp="1"/>
          </p:cNvSpPr>
          <p:nvPr>
            <p:ph type="title"/>
          </p:nvPr>
        </p:nvSpPr>
        <p:spPr>
          <a:xfrm>
            <a:off x="1069847" y="484632"/>
            <a:ext cx="10460415" cy="646336"/>
          </a:xfrm>
        </p:spPr>
        <p:txBody>
          <a:bodyPr>
            <a:noAutofit/>
          </a:bodyPr>
          <a:lstStyle/>
          <a:p>
            <a:r>
              <a:rPr lang="lo" sz="3200" b="1" dirty="0">
                <a:latin typeface="Phetsarath OT" panose="02000500000000000000" pitchFamily="2" charset="77"/>
                <a:cs typeface="Phetsarath OT" panose="02000500000000000000" pitchFamily="2" charset="77"/>
              </a:rPr>
              <a:t>3.2. ວິທີການປະເມີນ MDD (ສຳລັບເດັກອາຍຸ 6-23 ເດືອນ)</a:t>
            </a:r>
            <a:endParaRPr lang="en-LA" sz="3200"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58C88E64-E685-8B43-26BC-13A14931221A}"/>
              </a:ext>
            </a:extLst>
          </p:cNvPr>
          <p:cNvSpPr>
            <a:spLocks noGrp="1"/>
          </p:cNvSpPr>
          <p:nvPr>
            <p:ph idx="1"/>
          </p:nvPr>
        </p:nvSpPr>
        <p:spPr>
          <a:xfrm>
            <a:off x="661737" y="1540042"/>
            <a:ext cx="10466511" cy="4632158"/>
          </a:xfrm>
          <a:solidFill>
            <a:schemeClr val="accent4">
              <a:lumMod val="20000"/>
              <a:lumOff val="80000"/>
            </a:schemeClr>
          </a:solidFill>
        </p:spPr>
        <p:txBody>
          <a:bodyPr>
            <a:normAutofit fontScale="92500" lnSpcReduction="20000"/>
          </a:bodyPr>
          <a:lstStyle/>
          <a:p>
            <a:pPr>
              <a:lnSpc>
                <a:spcPct val="110000"/>
              </a:lnSpc>
            </a:pPr>
            <a:r>
              <a:rPr lang="lo" dirty="0">
                <a:latin typeface="Phetsarath OT" panose="02000500000000000000" pitchFamily="2" charset="77"/>
                <a:cs typeface="Phetsarath OT" panose="02000500000000000000" pitchFamily="2" charset="77"/>
              </a:rPr>
              <a:t>ການປະເມີນ MDD ແມ່ນເຮັດໂດຍການຖາມຜູ້ດູແລ (ໂດຍປົກກະຕິແມ່ນແມ່) ກ່ຽວກັບອາຫານ ແລະ ເຄື່ອງດື່ມທັງໝົດທີ່ເດັກໄດ້ບໍລິໂພກໃນ 24 ຊົ່ວໂມງຜ່ານມາ. ອາຫານດັ່ງກ່າວແບ່ງອອກເປັນ 8 ກຸ່ມອາຫານຫຼັກຄື:</a:t>
            </a:r>
          </a:p>
          <a:p>
            <a:pPr>
              <a:lnSpc>
                <a:spcPct val="110000"/>
              </a:lnSpc>
            </a:pPr>
            <a:r>
              <a:rPr lang="lo" dirty="0">
                <a:latin typeface="Phetsarath OT" panose="02000500000000000000" pitchFamily="2" charset="77"/>
                <a:cs typeface="Phetsarath OT" panose="02000500000000000000" pitchFamily="2" charset="77"/>
              </a:rPr>
              <a:t>1. </a:t>
            </a:r>
            <a:r>
              <a:rPr lang="lo" b="1" dirty="0">
                <a:latin typeface="Phetsarath OT" panose="02000500000000000000" pitchFamily="2" charset="77"/>
                <a:cs typeface="Phetsarath OT" panose="02000500000000000000" pitchFamily="2" charset="77"/>
              </a:rPr>
              <a:t>ນົມແມ່ </a:t>
            </a:r>
            <a:r>
              <a:rPr lang="lo" dirty="0">
                <a:latin typeface="Phetsarath OT" panose="02000500000000000000" pitchFamily="2" charset="77"/>
                <a:cs typeface="Phetsarath OT" panose="02000500000000000000" pitchFamily="2" charset="77"/>
              </a:rPr>
              <a:t>: (ລວມທັງນົມແມ່ທີ່ໃຫ້ໂດຍກົງ ຫຼື ນົມແມ່ທີ່ບີບອອກ)</a:t>
            </a:r>
          </a:p>
          <a:p>
            <a:pPr>
              <a:lnSpc>
                <a:spcPct val="110000"/>
              </a:lnSpc>
            </a:pPr>
            <a:r>
              <a:rPr lang="lo" dirty="0">
                <a:latin typeface="Phetsarath OT" panose="02000500000000000000" pitchFamily="2" charset="77"/>
                <a:cs typeface="Phetsarath OT" panose="02000500000000000000" pitchFamily="2" charset="77"/>
              </a:rPr>
              <a:t>2. </a:t>
            </a:r>
            <a:r>
              <a:rPr lang="lo" b="1" dirty="0">
                <a:latin typeface="Phetsarath OT" panose="02000500000000000000" pitchFamily="2" charset="77"/>
                <a:cs typeface="Phetsarath OT" panose="02000500000000000000" pitchFamily="2" charset="77"/>
              </a:rPr>
              <a:t>ເມັດພືດ, ຫົວ ແລະ ກ້ວຍດິບ </a:t>
            </a:r>
            <a:r>
              <a:rPr lang="lo" dirty="0">
                <a:latin typeface="Phetsarath OT" panose="02000500000000000000" pitchFamily="2" charset="77"/>
                <a:cs typeface="Phetsarath OT" panose="02000500000000000000" pitchFamily="2" charset="77"/>
              </a:rPr>
              <a:t>: ເຂົ້າ, ເຂົ້າຈີ່, ມັນຕົ້ນ, ມັນຕົ້ນຫວານ, ກ້ວຍດິບ.</a:t>
            </a:r>
          </a:p>
          <a:p>
            <a:pPr>
              <a:lnSpc>
                <a:spcPct val="110000"/>
              </a:lnSpc>
            </a:pPr>
            <a:r>
              <a:rPr lang="lo" dirty="0">
                <a:latin typeface="Phetsarath OT" panose="02000500000000000000" pitchFamily="2" charset="77"/>
                <a:cs typeface="Phetsarath OT" panose="02000500000000000000" pitchFamily="2" charset="77"/>
              </a:rPr>
              <a:t>3. </a:t>
            </a:r>
            <a:r>
              <a:rPr lang="lo" b="1" dirty="0">
                <a:latin typeface="Phetsarath OT" panose="02000500000000000000" pitchFamily="2" charset="77"/>
                <a:cs typeface="Phetsarath OT" panose="02000500000000000000" pitchFamily="2" charset="77"/>
              </a:rPr>
              <a:t>ຖົ່ວ, ໝາກໄມ້ແຫ້ງເປືອກແຂງ ແລະ ແກ່ນພືດ </a:t>
            </a:r>
            <a:r>
              <a:rPr lang="lo" dirty="0">
                <a:latin typeface="Phetsarath OT" panose="02000500000000000000" pitchFamily="2" charset="77"/>
                <a:cs typeface="Phetsarath OT" panose="02000500000000000000" pitchFamily="2" charset="77"/>
              </a:rPr>
              <a:t>: ຖົ່ວເຫຼືອງ, ຖົ່ວດິນ, ຖົ່ວ, ໝາກໄມ້ແຫ້ງເປືອກແຂງ, ເມັດດອກຕາເວັນ.</a:t>
            </a:r>
          </a:p>
          <a:p>
            <a:pPr>
              <a:lnSpc>
                <a:spcPct val="110000"/>
              </a:lnSpc>
            </a:pPr>
            <a:r>
              <a:rPr lang="lo" dirty="0">
                <a:latin typeface="Phetsarath OT" panose="02000500000000000000" pitchFamily="2" charset="77"/>
                <a:cs typeface="Phetsarath OT" panose="02000500000000000000" pitchFamily="2" charset="77"/>
              </a:rPr>
              <a:t>4. </a:t>
            </a:r>
            <a:r>
              <a:rPr lang="lo" b="1" dirty="0">
                <a:latin typeface="Phetsarath OT" panose="02000500000000000000" pitchFamily="2" charset="77"/>
                <a:cs typeface="Phetsarath OT" panose="02000500000000000000" pitchFamily="2" charset="77"/>
              </a:rPr>
              <a:t>ຜະລິດຕະພັນນົມ </a:t>
            </a:r>
            <a:r>
              <a:rPr lang="lo" dirty="0">
                <a:latin typeface="Phetsarath OT" panose="02000500000000000000" pitchFamily="2" charset="77"/>
                <a:cs typeface="Phetsarath OT" panose="02000500000000000000" pitchFamily="2" charset="77"/>
              </a:rPr>
              <a:t>(ນອກຈາກນົມແມ່): ນົມຜົງສຳລັບເດັກອ່ອນ, ນົມງົວ, ນົມສົ້ມ, ເນີຍແຂງ.</a:t>
            </a:r>
          </a:p>
          <a:p>
            <a:pPr>
              <a:lnSpc>
                <a:spcPct val="110000"/>
              </a:lnSpc>
            </a:pPr>
            <a:r>
              <a:rPr lang="lo" dirty="0">
                <a:latin typeface="Phetsarath OT" panose="02000500000000000000" pitchFamily="2" charset="77"/>
                <a:cs typeface="Phetsarath OT" panose="02000500000000000000" pitchFamily="2" charset="77"/>
              </a:rPr>
              <a:t>5. </a:t>
            </a:r>
            <a:r>
              <a:rPr lang="lo" b="1" dirty="0">
                <a:latin typeface="Phetsarath OT" panose="02000500000000000000" pitchFamily="2" charset="77"/>
                <a:cs typeface="Phetsarath OT" panose="02000500000000000000" pitchFamily="2" charset="77"/>
              </a:rPr>
              <a:t>ຊີ້ນ, ປາ, ສັດປີກ, ແລະ ເຄື່ອງໃນສັດ </a:t>
            </a:r>
            <a:r>
              <a:rPr lang="lo" dirty="0">
                <a:latin typeface="Phetsarath OT" panose="02000500000000000000" pitchFamily="2" charset="77"/>
                <a:cs typeface="Phetsarath OT" panose="02000500000000000000" pitchFamily="2" charset="77"/>
              </a:rPr>
              <a:t>: ຊີ້ນງົວ, ຊີ້ນໝູ, ຊີ້ນໄກ່, ປາທຸກຊະນິດ, ຕັບ, ຫົວໃຈ.</a:t>
            </a:r>
          </a:p>
          <a:p>
            <a:pPr>
              <a:lnSpc>
                <a:spcPct val="110000"/>
              </a:lnSpc>
            </a:pPr>
            <a:r>
              <a:rPr lang="lo" dirty="0">
                <a:latin typeface="Phetsarath OT" panose="02000500000000000000" pitchFamily="2" charset="77"/>
                <a:cs typeface="Phetsarath OT" panose="02000500000000000000" pitchFamily="2" charset="77"/>
              </a:rPr>
              <a:t>6. </a:t>
            </a:r>
            <a:r>
              <a:rPr lang="lo" b="1" dirty="0">
                <a:latin typeface="Phetsarath OT" panose="02000500000000000000" pitchFamily="2" charset="77"/>
                <a:cs typeface="Phetsarath OT" panose="02000500000000000000" pitchFamily="2" charset="77"/>
              </a:rPr>
              <a:t>ໄຂ່ </a:t>
            </a:r>
            <a:r>
              <a:rPr lang="lo" dirty="0">
                <a:latin typeface="Phetsarath OT" panose="02000500000000000000" pitchFamily="2" charset="77"/>
                <a:cs typeface="Phetsarath OT" panose="02000500000000000000" pitchFamily="2" charset="77"/>
              </a:rPr>
              <a:t>: ໄຂ່ໄກ່, ໄຂ່ເປັດ.</a:t>
            </a:r>
          </a:p>
          <a:p>
            <a:pPr>
              <a:lnSpc>
                <a:spcPct val="110000"/>
              </a:lnSpc>
            </a:pPr>
            <a:r>
              <a:rPr lang="lo" dirty="0">
                <a:latin typeface="Phetsarath OT" panose="02000500000000000000" pitchFamily="2" charset="77"/>
                <a:cs typeface="Phetsarath OT" panose="02000500000000000000" pitchFamily="2" charset="77"/>
              </a:rPr>
              <a:t>7. </a:t>
            </a:r>
            <a:r>
              <a:rPr lang="lo" b="1" dirty="0">
                <a:latin typeface="Phetsarath OT" panose="02000500000000000000" pitchFamily="2" charset="77"/>
                <a:cs typeface="Phetsarath OT" panose="02000500000000000000" pitchFamily="2" charset="77"/>
              </a:rPr>
              <a:t>ໝາກໄມ້ ແລະ ຜັກທີ່ອຸດົມໄປດ້ວຍວິຕາມິນເອ </a:t>
            </a:r>
            <a:r>
              <a:rPr lang="lo" dirty="0">
                <a:latin typeface="Phetsarath OT" panose="02000500000000000000" pitchFamily="2" charset="77"/>
                <a:cs typeface="Phetsarath OT" panose="02000500000000000000" pitchFamily="2" charset="77"/>
              </a:rPr>
              <a:t>: ໝາກຫຸ່ງສຸກ, ໝາກມ່ວງສຸກ, ແຄລອດ, ມັນຕົ້ນຫວານ, ໝາກອຶ.</a:t>
            </a:r>
          </a:p>
          <a:p>
            <a:pPr>
              <a:lnSpc>
                <a:spcPct val="110000"/>
              </a:lnSpc>
            </a:pPr>
            <a:r>
              <a:rPr lang="lo" dirty="0">
                <a:latin typeface="Phetsarath OT" panose="02000500000000000000" pitchFamily="2" charset="77"/>
                <a:cs typeface="Phetsarath OT" panose="02000500000000000000" pitchFamily="2" charset="77"/>
              </a:rPr>
              <a:t>8. </a:t>
            </a:r>
            <a:r>
              <a:rPr lang="lo" b="1" dirty="0">
                <a:latin typeface="Phetsarath OT" panose="02000500000000000000" pitchFamily="2" charset="77"/>
                <a:cs typeface="Phetsarath OT" panose="02000500000000000000" pitchFamily="2" charset="77"/>
              </a:rPr>
              <a:t>ໝາກໄມ້ ແລະ ຜັກອື່ນໆ </a:t>
            </a:r>
            <a:r>
              <a:rPr lang="lo" dirty="0">
                <a:latin typeface="Phetsarath OT" panose="02000500000000000000" pitchFamily="2" charset="77"/>
                <a:cs typeface="Phetsarath OT" panose="02000500000000000000" pitchFamily="2" charset="77"/>
              </a:rPr>
              <a:t>: ຜັກທົ່ວໄປ (ເຊັ່ນ: ໝາກແຕງ, ໝາກເຂືອ), ໝາກໄມ້ທົ່ວໄປ (ເຊັ່ນ: ໝາກໂມ, ໝາກກ້ຽງ) ບໍ່ໄດ້ຈັດຢູ່ໃນກຸ່ມທີ 7.</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1635230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AD20-7ACC-193F-4A14-F24BBF116402}"/>
              </a:ext>
            </a:extLst>
          </p:cNvPr>
          <p:cNvSpPr>
            <a:spLocks noGrp="1"/>
          </p:cNvSpPr>
          <p:nvPr>
            <p:ph type="title"/>
          </p:nvPr>
        </p:nvSpPr>
        <p:spPr>
          <a:xfrm>
            <a:off x="1069848" y="484632"/>
            <a:ext cx="10058400" cy="526021"/>
          </a:xfrm>
        </p:spPr>
        <p:txBody>
          <a:bodyPr>
            <a:normAutofit fontScale="90000"/>
          </a:bodyPr>
          <a:lstStyle/>
          <a:p>
            <a:r>
              <a:rPr lang="lo" b="1" dirty="0">
                <a:latin typeface="Phetsarath OT" panose="02000500000000000000" pitchFamily="2" charset="77"/>
                <a:cs typeface="Phetsarath OT" panose="02000500000000000000" pitchFamily="2" charset="77"/>
              </a:rPr>
              <a:t>3.3. ວິທີການໃຫ້ຄະແນນ</a:t>
            </a:r>
            <a:endParaRPr lang="en-LA"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F436BEDC-85E0-2BEB-76D9-8B8A96B5D187}"/>
              </a:ext>
            </a:extLst>
          </p:cNvPr>
          <p:cNvSpPr>
            <a:spLocks noGrp="1"/>
          </p:cNvSpPr>
          <p:nvPr>
            <p:ph idx="1"/>
          </p:nvPr>
        </p:nvSpPr>
        <p:spPr>
          <a:xfrm>
            <a:off x="481263" y="1219201"/>
            <a:ext cx="10646985" cy="4953000"/>
          </a:xfrm>
          <a:solidFill>
            <a:schemeClr val="accent4">
              <a:lumMod val="20000"/>
              <a:lumOff val="80000"/>
            </a:schemeClr>
          </a:solidFill>
        </p:spPr>
        <p:txBody>
          <a:bodyPr>
            <a:normAutofit/>
          </a:bodyPr>
          <a:lstStyle/>
          <a:p>
            <a:r>
              <a:rPr lang="lo" dirty="0">
                <a:latin typeface="Phetsarath OT" panose="02000500000000000000" pitchFamily="2" charset="77"/>
                <a:cs typeface="Phetsarath OT" panose="02000500000000000000" pitchFamily="2" charset="77"/>
              </a:rPr>
              <a:t>ເດັກນ້ອຍຈະໄດ້ຮັບ 1 ຄະແນນສຳລັບແຕ່ລະກຸ່ມອາຫານທີ່ບໍລິໂພກຢ່າງໜ້ອຍໜຶ່ງຄັ້ງ. ຄະແນນສູງສຸດແມ່ນ 8 ຄະແນນ.</a:t>
            </a:r>
          </a:p>
          <a:p>
            <a:r>
              <a:rPr lang="lo" b="1" dirty="0">
                <a:solidFill>
                  <a:srgbClr val="C00000"/>
                </a:solidFill>
                <a:latin typeface="Phetsarath OT" panose="02000500000000000000" pitchFamily="2" charset="77"/>
                <a:cs typeface="Phetsarath OT" panose="02000500000000000000" pitchFamily="2" charset="77"/>
              </a:rPr>
              <a:t>ການຕີຄວາມໝາຍຂອງຜົນໄດ້ຮັບ</a:t>
            </a:r>
          </a:p>
          <a:p>
            <a:pPr lvl="1"/>
            <a:r>
              <a:rPr lang="lo" dirty="0">
                <a:latin typeface="Phetsarath OT" panose="02000500000000000000" pitchFamily="2" charset="77"/>
                <a:cs typeface="Phetsarath OT" panose="02000500000000000000" pitchFamily="2" charset="77"/>
              </a:rPr>
              <a:t>MDD ≥ 4: ເດັກນ້ອຍທີ່ກິນອາຫານຈາກ 4 ກຸ່ມອາຫານ ຫຼື ຫຼາຍກວ່ານັ້ນ ຖືວ່າມີຄວາມຫຼາກຫຼາຍຂອງອາຫານທີ່ພຽງພໍ ແລະ ມີແນວໂນ້ມທີ່ຈະໄດ້ຮັບສານອາຫານຈຸລະພາກທີ່ຈຳເປັນໃນປະລິມານທີ່ພຽງພໍ.</a:t>
            </a:r>
          </a:p>
          <a:p>
            <a:pPr lvl="1"/>
            <a:r>
              <a:rPr lang="lo" dirty="0">
                <a:latin typeface="Phetsarath OT" panose="02000500000000000000" pitchFamily="2" charset="77"/>
                <a:cs typeface="Phetsarath OT" panose="02000500000000000000" pitchFamily="2" charset="77"/>
              </a:rPr>
              <a:t>MDD &lt; 4: ເດັກນ້ອຍທີ່ກິນອາຫານຈາກກຸ່ມອາຫານໜ້ອຍກວ່າ 4 ໝວດອາຫານຖືວ່າມີຄວາມຫຼາກຫຼາຍຂອງອາຫານຕໍ່າ ແລະ ມີຄວາມສ່ຽງສູງຕໍ່ການຂາດສານອາຫານຈຸລະພາກ.</a:t>
            </a:r>
          </a:p>
          <a:p>
            <a:r>
              <a:rPr lang="lo" b="1" dirty="0">
                <a:solidFill>
                  <a:srgbClr val="C00000"/>
                </a:solidFill>
                <a:latin typeface="Phetsarath OT" panose="02000500000000000000" pitchFamily="2" charset="77"/>
                <a:cs typeface="Phetsarath OT" panose="02000500000000000000" pitchFamily="2" charset="77"/>
              </a:rPr>
              <a:t>ຄວາມສຳຄັນຂອງການປະເມີນ MDD (ສຳລັບເດັກອາຍຸ 6-23 ເດືອນ)</a:t>
            </a:r>
          </a:p>
          <a:p>
            <a:pPr lvl="1"/>
            <a:r>
              <a:rPr lang="lo" dirty="0">
                <a:latin typeface="Phetsarath OT" panose="02000500000000000000" pitchFamily="2" charset="77"/>
                <a:cs typeface="Phetsarath OT" panose="02000500000000000000" pitchFamily="2" charset="77"/>
              </a:rPr>
              <a:t>ການປະເມີນຄຸນນະພາບອາຫານ: ເປັນຕົວຊີ້ບອກທີ່ດີກ່ຽວກັບຄຸນນະພາບຂອງອາຫານເສີມໃນເດັກ.</a:t>
            </a:r>
          </a:p>
          <a:p>
            <a:pPr lvl="1"/>
            <a:r>
              <a:rPr lang="lo" dirty="0">
                <a:latin typeface="Phetsarath OT" panose="02000500000000000000" pitchFamily="2" charset="77"/>
                <a:cs typeface="Phetsarath OT" panose="02000500000000000000" pitchFamily="2" charset="77"/>
              </a:rPr>
              <a:t>ການກວດຄັດກອງຄວາມສ່ຽງ: ຊ່ວຍລະບຸເດັກທີ່ມີຄວາມສ່ຽງຕໍ່ການຂາດສານອາຫານຈຸລະພາກ.</a:t>
            </a:r>
          </a:p>
          <a:p>
            <a:pPr lvl="1"/>
            <a:r>
              <a:rPr lang="lo" dirty="0">
                <a:latin typeface="Phetsarath OT" panose="02000500000000000000" pitchFamily="2" charset="77"/>
                <a:cs typeface="Phetsarath OT" panose="02000500000000000000" pitchFamily="2" charset="77"/>
              </a:rPr>
              <a:t>ການວາງແຜນໂຄງການ: ໃຫ້ຂໍ້ມູນສຳລັບການວາງແຜນ ແລະ ການອອກແບບໂຄງການເພື່ອປັບປຸງການໃຫ້ອາຫານເດັກອ່ອນ ແລະ ເດັກນ້ອຍ (IYCF).</a:t>
            </a:r>
          </a:p>
          <a:p>
            <a:pPr lvl="1"/>
            <a:r>
              <a:rPr lang="lo" dirty="0">
                <a:latin typeface="Phetsarath OT" panose="02000500000000000000" pitchFamily="2" charset="77"/>
                <a:cs typeface="Phetsarath OT" panose="02000500000000000000" pitchFamily="2" charset="77"/>
              </a:rPr>
              <a:t>ການຕິດຕາມກວດກາ ແລະ ການປະເມີນຜົນ: ໃຊ້ເພື່ອຕິດຕາມກວດກາປະສິດທິພາບຂອງການແຊກແຊງດ້ານໂພຊະນາການໃນລະດັບຊຸມຊົນ ຫຼື ລະດັບຊາດ.</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272404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54DE-EEBA-6C93-9B4D-C046FDFCD404}"/>
              </a:ext>
            </a:extLst>
          </p:cNvPr>
          <p:cNvSpPr>
            <a:spLocks noGrp="1"/>
          </p:cNvSpPr>
          <p:nvPr>
            <p:ph type="title"/>
          </p:nvPr>
        </p:nvSpPr>
        <p:spPr>
          <a:xfrm>
            <a:off x="481263" y="484632"/>
            <a:ext cx="11470105" cy="734568"/>
          </a:xfrm>
        </p:spPr>
        <p:txBody>
          <a:bodyPr>
            <a:noAutofit/>
          </a:bodyPr>
          <a:lstStyle/>
          <a:p>
            <a:r>
              <a:rPr lang="lo" sz="3600" b="1" dirty="0">
                <a:latin typeface="Phetsarath OT" panose="02000500000000000000" pitchFamily="2" charset="77"/>
                <a:cs typeface="Phetsarath OT" panose="02000500000000000000" pitchFamily="2" charset="77"/>
              </a:rPr>
              <a:t>IV. ການວັດແທກມາດຕະການການເຂົ້າເຖິງຄວາມບໍ່ໝັ້ນຄົງດ້ານອາຫານຂອງຄົວເຮືອນ (HFIAS)</a:t>
            </a:r>
            <a:endParaRPr lang="en-LA" sz="3600"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803E84EC-A6EA-DF0D-5E5B-D6D182A22AA1}"/>
              </a:ext>
            </a:extLst>
          </p:cNvPr>
          <p:cNvSpPr>
            <a:spLocks noGrp="1"/>
          </p:cNvSpPr>
          <p:nvPr>
            <p:ph idx="1"/>
          </p:nvPr>
        </p:nvSpPr>
        <p:spPr>
          <a:xfrm>
            <a:off x="792056" y="1542674"/>
            <a:ext cx="10690030" cy="4050792"/>
          </a:xfrm>
          <a:solidFill>
            <a:schemeClr val="accent4">
              <a:lumMod val="20000"/>
              <a:lumOff val="80000"/>
            </a:schemeClr>
          </a:solidFill>
        </p:spPr>
        <p:txBody>
          <a:bodyPr>
            <a:normAutofit/>
          </a:bodyPr>
          <a:lstStyle/>
          <a:p>
            <a:pPr>
              <a:lnSpc>
                <a:spcPct val="150000"/>
              </a:lnSpc>
            </a:pPr>
            <a:r>
              <a:rPr lang="lo" sz="2400" dirty="0">
                <a:latin typeface="Phetsarath OT" panose="02000500000000000000" pitchFamily="2" charset="77"/>
                <a:cs typeface="Phetsarath OT" panose="02000500000000000000" pitchFamily="2" charset="77"/>
              </a:rPr>
              <a:t>ມາດຕະການການເຂົ້າເຖິງຄວາມບໍ່ໝັ້ນຄົງດ້ານອາຫານຂອງຄົວເຮືອນ (HFIAS) ແມ່ນເຄື່ອງມືທີ່ໃຊ້ເພື່ອປະເມີນລະດັບຄວາມບໍ່ໝັ້ນຄົງດ້ານອາຫານໃນລະດັບຄົວເຮືອນ.</a:t>
            </a:r>
            <a:endParaRPr lang="en-US" sz="2400" dirty="0">
              <a:latin typeface="Phetsarath OT" panose="02000500000000000000" pitchFamily="2" charset="77"/>
              <a:cs typeface="Phetsarath OT" panose="02000500000000000000" pitchFamily="2" charset="77"/>
            </a:endParaRPr>
          </a:p>
          <a:p>
            <a:pPr>
              <a:lnSpc>
                <a:spcPct val="150000"/>
              </a:lnSpc>
            </a:pPr>
            <a:r>
              <a:rPr lang="lo" sz="2400" dirty="0">
                <a:latin typeface="Phetsarath OT" panose="02000500000000000000" pitchFamily="2" charset="77"/>
                <a:cs typeface="Phetsarath OT" panose="02000500000000000000" pitchFamily="2" charset="77"/>
              </a:rPr>
              <a:t>ມັນເປັນຕົວຊີ້ວັດທີ່ອີງໃສ່ປະສົບການທີ່ສຸມໃສ່ "ການເຂົ້າເຖິງ" ອາຫານຂອງຄົວເຮືອນ, ໂດຍການຖາມກ່ຽວກັບພຶດຕິກຳ ແລະ ຄວາມຮູ້ສຶກທີ່ກ່ຽວຂ້ອງກັບຄວາມບໍ່ໝັ້ນຄົງດ້ານອາຫານ.</a:t>
            </a:r>
            <a:endParaRPr lang="en-LA" sz="24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1783013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E4B28-C5EA-DE49-309C-0247BD517DEE}"/>
              </a:ext>
            </a:extLst>
          </p:cNvPr>
          <p:cNvSpPr>
            <a:spLocks noGrp="1"/>
          </p:cNvSpPr>
          <p:nvPr>
            <p:ph type="title"/>
          </p:nvPr>
        </p:nvSpPr>
        <p:spPr>
          <a:xfrm>
            <a:off x="699457" y="241563"/>
            <a:ext cx="10983206" cy="603389"/>
          </a:xfrm>
        </p:spPr>
        <p:txBody>
          <a:bodyPr>
            <a:noAutofit/>
          </a:bodyPr>
          <a:lstStyle/>
          <a:p>
            <a:r>
              <a:rPr lang="lo" sz="3200" b="1" dirty="0">
                <a:latin typeface="Phetsarath OT" panose="02000500000000000000" pitchFamily="2" charset="77"/>
                <a:cs typeface="Phetsarath OT" panose="02000500000000000000" pitchFamily="2" charset="77"/>
              </a:rPr>
              <a:t>ຕົວຢ່າງ: ຜົນການສຶກສາກ່ຽວກັບຄວາມຫຼາກຫຼາຍຂອງອາຫານ</a:t>
            </a:r>
          </a:p>
        </p:txBody>
      </p:sp>
      <p:pic>
        <p:nvPicPr>
          <p:cNvPr id="4" name="image7.png">
            <a:extLst>
              <a:ext uri="{FF2B5EF4-FFF2-40B4-BE49-F238E27FC236}">
                <a16:creationId xmlns:a16="http://schemas.microsoft.com/office/drawing/2014/main" id="{3EC4177D-80C3-FDF0-0D42-56AA5808F083}"/>
              </a:ext>
            </a:extLst>
          </p:cNvPr>
          <p:cNvPicPr>
            <a:picLocks noGrp="1"/>
          </p:cNvPicPr>
          <p:nvPr>
            <p:ph idx="1"/>
          </p:nvPr>
        </p:nvPicPr>
        <p:blipFill>
          <a:blip r:embed="rId2"/>
          <a:srcRect/>
          <a:stretch>
            <a:fillRect/>
          </a:stretch>
        </p:blipFill>
        <p:spPr>
          <a:xfrm>
            <a:off x="1539432" y="937550"/>
            <a:ext cx="8009681" cy="5162308"/>
          </a:xfrm>
          <a:prstGeom prst="rect">
            <a:avLst/>
          </a:prstGeom>
          <a:ln/>
        </p:spPr>
      </p:pic>
    </p:spTree>
    <p:extLst>
      <p:ext uri="{BB962C8B-B14F-4D97-AF65-F5344CB8AC3E}">
        <p14:creationId xmlns:p14="http://schemas.microsoft.com/office/powerpoint/2010/main" val="682803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8447-CC70-F4F8-4807-6A0E5597D2BE}"/>
              </a:ext>
            </a:extLst>
          </p:cNvPr>
          <p:cNvSpPr>
            <a:spLocks noGrp="1"/>
          </p:cNvSpPr>
          <p:nvPr>
            <p:ph type="title"/>
          </p:nvPr>
        </p:nvSpPr>
        <p:spPr>
          <a:xfrm>
            <a:off x="1069848" y="484632"/>
            <a:ext cx="10058400" cy="1043379"/>
          </a:xfrm>
        </p:spPr>
        <p:txBody>
          <a:bodyPr/>
          <a:lstStyle/>
          <a:p>
            <a:r>
              <a:rPr lang="lo" b="1" dirty="0">
                <a:latin typeface="Phetsarath OT" panose="02000500000000000000" pitchFamily="2" charset="77"/>
                <a:cs typeface="Phetsarath OT" panose="02000500000000000000" pitchFamily="2" charset="77"/>
              </a:rPr>
              <a:t>4.1. HFIAS ແມ່ນຫຍັງ?</a:t>
            </a:r>
            <a:endParaRPr lang="en-LA"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C7391081-B183-76B6-F5B5-BE53DE3C192A}"/>
              </a:ext>
            </a:extLst>
          </p:cNvPr>
          <p:cNvSpPr>
            <a:spLocks noGrp="1"/>
          </p:cNvSpPr>
          <p:nvPr>
            <p:ph idx="1"/>
          </p:nvPr>
        </p:nvSpPr>
        <p:spPr>
          <a:xfrm>
            <a:off x="745958" y="2121408"/>
            <a:ext cx="10382290" cy="4050792"/>
          </a:xfrm>
          <a:solidFill>
            <a:schemeClr val="accent4">
              <a:lumMod val="20000"/>
              <a:lumOff val="80000"/>
            </a:schemeClr>
          </a:solidFill>
        </p:spPr>
        <p:txBody>
          <a:bodyPr>
            <a:normAutofit/>
          </a:bodyPr>
          <a:lstStyle/>
          <a:p>
            <a:pPr>
              <a:lnSpc>
                <a:spcPct val="150000"/>
              </a:lnSpc>
            </a:pPr>
            <a:r>
              <a:rPr lang="lo" sz="2800" dirty="0">
                <a:latin typeface="Phetsarath OT" panose="02000500000000000000" pitchFamily="2" charset="77"/>
                <a:cs typeface="Phetsarath OT" panose="02000500000000000000" pitchFamily="2" charset="77"/>
              </a:rPr>
              <a:t>HFIAS ໄດ້ຖືກພັດທະນາໂດຍໂຄງການ FANTA (ການຊ່ວຍເຫຼືອດ້ານວິຊາການດ້ານອາຫານ ແລະ ໂພຊະນາການ) ທີ່ໄດ້ຮັບທຶນຈາກ USAID.</a:t>
            </a:r>
          </a:p>
          <a:p>
            <a:pPr>
              <a:lnSpc>
                <a:spcPct val="150000"/>
              </a:lnSpc>
            </a:pPr>
            <a:r>
              <a:rPr lang="lo" sz="2800" dirty="0">
                <a:latin typeface="Phetsarath OT" panose="02000500000000000000" pitchFamily="2" charset="77"/>
                <a:cs typeface="Phetsarath OT" panose="02000500000000000000" pitchFamily="2" charset="77"/>
              </a:rPr>
              <a:t>ມັນເປັນແບບສອບຖາມທີ່ວັດແທກດ້ານຈິດໃຈ ແລະ ພຶດຕິກຳຂອງຄວາມບໍ່ໝັ້ນຄົງດ້ານອາຫານ, ເຊັ່ນ: ການກັງວົນກ່ຽວກັບການໝົດອາຫານ ຫຼື ການຫຼຸດຜ່ອນຈຳນວນຄາບອາຫານ.</a:t>
            </a:r>
            <a:endParaRPr lang="en-LA" sz="28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86758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C07F-B042-85DF-68D2-B9544F4678C0}"/>
              </a:ext>
            </a:extLst>
          </p:cNvPr>
          <p:cNvSpPr>
            <a:spLocks noGrp="1"/>
          </p:cNvSpPr>
          <p:nvPr>
            <p:ph type="title"/>
          </p:nvPr>
        </p:nvSpPr>
        <p:spPr>
          <a:xfrm>
            <a:off x="745958" y="484632"/>
            <a:ext cx="10382290" cy="971189"/>
          </a:xfrm>
        </p:spPr>
        <p:txBody>
          <a:bodyPr/>
          <a:lstStyle/>
          <a:p>
            <a:r>
              <a:rPr lang="lo" b="1" dirty="0">
                <a:latin typeface="Phetsarath OT" panose="02000500000000000000" pitchFamily="2" charset="77"/>
                <a:cs typeface="Phetsarath OT" panose="02000500000000000000" pitchFamily="2" charset="77"/>
              </a:rPr>
              <a:t>4.2. ວິທີການວັດແທກ HFIAS</a:t>
            </a:r>
            <a:endParaRPr lang="en-LA"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D4526B5A-1F66-AADD-1004-B1A0175D108B}"/>
              </a:ext>
            </a:extLst>
          </p:cNvPr>
          <p:cNvSpPr>
            <a:spLocks noGrp="1"/>
          </p:cNvSpPr>
          <p:nvPr>
            <p:ph idx="1"/>
          </p:nvPr>
        </p:nvSpPr>
        <p:spPr>
          <a:xfrm>
            <a:off x="594827" y="1688271"/>
            <a:ext cx="11002346" cy="4050792"/>
          </a:xfrm>
          <a:solidFill>
            <a:schemeClr val="accent4">
              <a:lumMod val="20000"/>
              <a:lumOff val="80000"/>
            </a:schemeClr>
          </a:solidFill>
        </p:spPr>
        <p:txBody>
          <a:bodyPr>
            <a:normAutofit/>
          </a:bodyPr>
          <a:lstStyle/>
          <a:p>
            <a:pPr>
              <a:lnSpc>
                <a:spcPct val="150000"/>
              </a:lnSpc>
            </a:pPr>
            <a:r>
              <a:rPr lang="lo" sz="2800" dirty="0">
                <a:latin typeface="Phetsarath OT" panose="02000500000000000000" pitchFamily="2" charset="77"/>
                <a:cs typeface="Phetsarath OT" panose="02000500000000000000" pitchFamily="2" charset="77"/>
              </a:rPr>
              <a:t>ການປະເມີນ HFIAS ດຳເນີນໂດຍການສໍາພາດຜູ້ກະກຽມອາຫານຫຼັກໃນຄົວເຮືອນ. ແບບສອບຖາມຖາມກ່ຽວກັບປະສົບການຂອງຄົວເຮືອນໃນໄລຍະ 4 ອາທິດຜ່ານມາ (30 ມື້).</a:t>
            </a:r>
          </a:p>
          <a:p>
            <a:pPr>
              <a:lnSpc>
                <a:spcPct val="150000"/>
              </a:lnSpc>
            </a:pPr>
            <a:r>
              <a:rPr lang="lo" sz="2800" dirty="0">
                <a:latin typeface="Phetsarath OT" panose="02000500000000000000" pitchFamily="2" charset="77"/>
                <a:cs typeface="Phetsarath OT" panose="02000500000000000000" pitchFamily="2" charset="77"/>
              </a:rPr>
              <a:t>HFIAS </a:t>
            </a:r>
            <a:r>
              <a:rPr lang="lo" sz="2800" b="1" dirty="0">
                <a:solidFill>
                  <a:srgbClr val="FF0000"/>
                </a:solidFill>
                <a:latin typeface="Phetsarath OT" panose="02000500000000000000" pitchFamily="2" charset="77"/>
                <a:cs typeface="Phetsarath OT" panose="02000500000000000000" pitchFamily="2" charset="77"/>
              </a:rPr>
              <a:t>ປະກອບດ້ວຍຄຳຖາມ 9 ຂໍ້ </a:t>
            </a:r>
            <a:r>
              <a:rPr lang="lo" sz="2800" dirty="0">
                <a:latin typeface="Phetsarath OT" panose="02000500000000000000" pitchFamily="2" charset="77"/>
                <a:cs typeface="Phetsarath OT" panose="02000500000000000000" pitchFamily="2" charset="77"/>
              </a:rPr>
              <a:t>ທີ່ສະແດງເຖິງຄວາມຮຸນແຮງຂອງຄວາມບໍ່ໝັ້ນຄົງດ້ານສະບຽງອາຫານ, ພ້ອມກັບຄຳຖາມຄວາມຖີ່ຂອງການເກີດຂຶ້ນ 9 ຂໍ້ທີ່ຖາມກ່ຽວກັບຄວາມຖີ່ຂອງການເກີດຂຶ້ນ.</a:t>
            </a:r>
            <a:endParaRPr lang="en-LA" sz="2800"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187730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3F8F-1860-CAE2-2FFB-E9AC9890729A}"/>
              </a:ext>
            </a:extLst>
          </p:cNvPr>
          <p:cNvSpPr>
            <a:spLocks noGrp="1"/>
          </p:cNvSpPr>
          <p:nvPr>
            <p:ph type="title"/>
          </p:nvPr>
        </p:nvSpPr>
        <p:spPr>
          <a:xfrm>
            <a:off x="1069848" y="484632"/>
            <a:ext cx="10058400" cy="1067442"/>
          </a:xfrm>
        </p:spPr>
        <p:txBody>
          <a:bodyPr/>
          <a:lstStyle/>
          <a:p>
            <a:r>
              <a:rPr lang="lo" b="1" dirty="0">
                <a:solidFill>
                  <a:srgbClr val="C00000"/>
                </a:solidFill>
                <a:latin typeface="Phetsarath OT" panose="02000500000000000000" pitchFamily="2" charset="77"/>
                <a:cs typeface="Phetsarath OT" panose="02000500000000000000" pitchFamily="2" charset="77"/>
              </a:rPr>
              <a:t>ຜົນໄດ້ຮັບຈາກການຮຽນຮູ້</a:t>
            </a:r>
          </a:p>
        </p:txBody>
      </p:sp>
      <p:sp>
        <p:nvSpPr>
          <p:cNvPr id="3" name="Content Placeholder 2">
            <a:extLst>
              <a:ext uri="{FF2B5EF4-FFF2-40B4-BE49-F238E27FC236}">
                <a16:creationId xmlns:a16="http://schemas.microsoft.com/office/drawing/2014/main" id="{265FA85B-B586-7B95-1D60-38418F4972EC}"/>
              </a:ext>
            </a:extLst>
          </p:cNvPr>
          <p:cNvSpPr>
            <a:spLocks noGrp="1"/>
          </p:cNvSpPr>
          <p:nvPr>
            <p:ph idx="1"/>
          </p:nvPr>
        </p:nvSpPr>
        <p:spPr>
          <a:solidFill>
            <a:schemeClr val="accent1">
              <a:lumMod val="20000"/>
              <a:lumOff val="80000"/>
            </a:schemeClr>
          </a:solidFill>
        </p:spPr>
        <p:txBody>
          <a:bodyPr>
            <a:normAutofit/>
          </a:bodyPr>
          <a:lstStyle/>
          <a:p>
            <a:pPr marL="0" indent="0">
              <a:buNone/>
            </a:pPr>
            <a:r>
              <a:rPr lang="lo" sz="2400" b="1" dirty="0">
                <a:latin typeface="Phetsarath OT" panose="02000500000000000000" pitchFamily="2" charset="77"/>
                <a:cs typeface="Phetsarath OT" panose="02000500000000000000" pitchFamily="2" charset="77"/>
              </a:rPr>
              <a:t>ຫຼັງຈາກຮຽນຈົບບົດຮຽນນີ້ແລ້ວ, ນັກຮຽນຈະສາມາດ:</a:t>
            </a:r>
          </a:p>
          <a:p>
            <a:pPr marL="0" indent="0">
              <a:lnSpc>
                <a:spcPct val="150000"/>
              </a:lnSpc>
              <a:buNone/>
            </a:pPr>
            <a:r>
              <a:rPr lang="lo" sz="2400" dirty="0">
                <a:latin typeface="Phetsarath OT" panose="02000500000000000000" pitchFamily="2" charset="77"/>
                <a:cs typeface="Phetsarath OT" panose="02000500000000000000" pitchFamily="2" charset="77"/>
              </a:rPr>
              <a:t>- ເຂົ້າໃຈວິທີການຕ່າງໆໃນການປະເມີນຄວາມໝັ້ນຄົງດ້ານອາຫານ ແລະ ໂພຊະນາການຂອງຄົວເຮືອນ, ແມ່ຍິງ ແລະ ເດັກນ້ອຍ.</a:t>
            </a:r>
          </a:p>
          <a:p>
            <a:pPr marL="0" indent="0">
              <a:lnSpc>
                <a:spcPct val="150000"/>
              </a:lnSpc>
              <a:buNone/>
            </a:pPr>
            <a:r>
              <a:rPr lang="lo" sz="2400" dirty="0">
                <a:latin typeface="Phetsarath OT" panose="02000500000000000000" pitchFamily="2" charset="77"/>
                <a:cs typeface="Phetsarath OT" panose="02000500000000000000" pitchFamily="2" charset="77"/>
              </a:rPr>
              <a:t>- ເຂົ້າໃຈຄວາມສໍາຄັນຂອງແຕ່ລະວິທີການ ແລະ ນ</a:t>
            </a:r>
            <a:r>
              <a:rPr lang="lo-LA" sz="2400" dirty="0">
                <a:latin typeface="Phetsarath OT" panose="02000500000000000000" pitchFamily="2" charset="77"/>
                <a:cs typeface="Phetsarath OT" panose="02000500000000000000" pitchFamily="2" charset="77"/>
              </a:rPr>
              <a:t>ໍາ</a:t>
            </a:r>
            <a:r>
              <a:rPr lang="lo" sz="2400" dirty="0">
                <a:latin typeface="Phetsarath OT" panose="02000500000000000000" pitchFamily="2" charset="77"/>
                <a:cs typeface="Phetsarath OT" panose="02000500000000000000" pitchFamily="2" charset="77"/>
              </a:rPr>
              <a:t>ໃຊ້ຜົນໄດ້ຮັບເພື່ອອອກແບບ, ຕິດຕາມກວດກາ ແລະ ປະເມີນຄວາມໝັ້ນຄົງດ້ານອາຫານໃນກຸ່ມເປົ້າໝາຍທີ່ໜ້າເຄົາລົບນັບຖື.</a:t>
            </a:r>
          </a:p>
        </p:txBody>
      </p:sp>
      <p:sp>
        <p:nvSpPr>
          <p:cNvPr id="4" name="Slide Number Placeholder 3">
            <a:extLst>
              <a:ext uri="{FF2B5EF4-FFF2-40B4-BE49-F238E27FC236}">
                <a16:creationId xmlns:a16="http://schemas.microsoft.com/office/drawing/2014/main" id="{9CCEDF13-BC08-3E4F-426B-E20DC5B84A2F}"/>
              </a:ext>
            </a:extLst>
          </p:cNvPr>
          <p:cNvSpPr>
            <a:spLocks noGrp="1"/>
          </p:cNvSpPr>
          <p:nvPr>
            <p:ph type="sldNum" sz="quarter" idx="12"/>
          </p:nvPr>
        </p:nvSpPr>
        <p:spPr/>
        <p:txBody>
          <a:bodyPr/>
          <a:lstStyle/>
          <a:p>
            <a:fld id="{BB7217B5-ED1B-4422-BB90-71357A4EBF56}" type="slidenum">
              <a:rPr lang="en-US" smtClean="0"/>
              <a:pPr/>
              <a:t>3</a:t>
            </a:fld>
            <a:endParaRPr lang="en-US"/>
          </a:p>
        </p:txBody>
      </p:sp>
    </p:spTree>
    <p:extLst>
      <p:ext uri="{BB962C8B-B14F-4D97-AF65-F5344CB8AC3E}">
        <p14:creationId xmlns:p14="http://schemas.microsoft.com/office/powerpoint/2010/main" val="1655611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A7F6-10C0-4C58-7795-667A99D3B2A2}"/>
              </a:ext>
            </a:extLst>
          </p:cNvPr>
          <p:cNvSpPr>
            <a:spLocks noGrp="1"/>
          </p:cNvSpPr>
          <p:nvPr>
            <p:ph type="title"/>
          </p:nvPr>
        </p:nvSpPr>
        <p:spPr>
          <a:xfrm>
            <a:off x="1069848" y="484632"/>
            <a:ext cx="10058400" cy="397684"/>
          </a:xfrm>
        </p:spPr>
        <p:txBody>
          <a:bodyPr>
            <a:noAutofit/>
          </a:bodyPr>
          <a:lstStyle/>
          <a:p>
            <a:r>
              <a:rPr lang="lo" sz="4400" dirty="0">
                <a:latin typeface="Phetsarath OT" panose="02000500000000000000" pitchFamily="2" charset="77"/>
                <a:cs typeface="Phetsarath OT" panose="02000500000000000000" pitchFamily="2" charset="77"/>
              </a:rPr>
              <a:t>4.3. 9 ຄໍາຖາມກ່ຽວກັບການເກີດຂຶ້ນ:</a:t>
            </a:r>
            <a:endParaRPr lang="en-LA" sz="4400"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C63F8B09-3EC8-37A8-EA57-19ACB279EB04}"/>
              </a:ext>
            </a:extLst>
          </p:cNvPr>
          <p:cNvSpPr>
            <a:spLocks noGrp="1"/>
          </p:cNvSpPr>
          <p:nvPr>
            <p:ph idx="1"/>
          </p:nvPr>
        </p:nvSpPr>
        <p:spPr>
          <a:xfrm>
            <a:off x="1069848" y="1155032"/>
            <a:ext cx="10058400" cy="5017168"/>
          </a:xfrm>
          <a:solidFill>
            <a:schemeClr val="accent4">
              <a:lumMod val="20000"/>
              <a:lumOff val="80000"/>
            </a:schemeClr>
          </a:solidFill>
        </p:spPr>
        <p:txBody>
          <a:bodyPr>
            <a:normAutofit/>
          </a:bodyPr>
          <a:lstStyle/>
          <a:p>
            <a:r>
              <a:rPr lang="lo" dirty="0">
                <a:latin typeface="Phetsarath OT" panose="02000500000000000000" pitchFamily="2" charset="77"/>
                <a:cs typeface="Phetsarath OT" panose="02000500000000000000" pitchFamily="2" charset="77"/>
              </a:rPr>
              <a:t>ຄຳຖາມເຫຼົ່ານີ້ຖາມວ່າເຫດການຕໍ່ໄປນີ້ໄດ້ເກີດຂຶ້ນໃນ 4 ອາທິດຜ່ານມາຫຼືບໍ່ (ຄຳຕອບ: ແມ່ນ/ບໍ່). ຖ້າຄຳຕອບແມ່ນ "ແມ່ນ", ຄໍາຖາມຕິດຕາມ (ຄວາມຖີ່) ຈະຖືກຖາມ.</a:t>
            </a:r>
          </a:p>
          <a:p>
            <a:pPr marL="0" indent="0">
              <a:buNone/>
            </a:pPr>
            <a:r>
              <a:rPr lang="lo" b="1" dirty="0">
                <a:solidFill>
                  <a:srgbClr val="C00000"/>
                </a:solidFill>
                <a:latin typeface="Phetsarath OT" panose="02000500000000000000" pitchFamily="2" charset="77"/>
                <a:cs typeface="Phetsarath OT" panose="02000500000000000000" pitchFamily="2" charset="77"/>
              </a:rPr>
              <a:t>ໝວດທີ 1: ຄວາມກັງວົນ ແລະ ຄວາມບໍ່ແນ່ນອນກ່ຽວກັບການສະໜອງອາຫານໃນຄົວເຮືອນ</a:t>
            </a:r>
          </a:p>
          <a:p>
            <a:r>
              <a:rPr lang="lo" dirty="0">
                <a:latin typeface="Phetsarath OT" panose="02000500000000000000" pitchFamily="2" charset="77"/>
                <a:cs typeface="Phetsarath OT" panose="02000500000000000000" pitchFamily="2" charset="77"/>
              </a:rPr>
              <a:t>1. ໃນສີ່ອາທິດຜ່ານມາ, ທ່ານເຄີຍກັງວົນບໍ່ວ່າຄົວເຮືອນຂອງທ່ານຈະບໍ່ມີອາຫານພຽງພໍ?</a:t>
            </a:r>
          </a:p>
          <a:p>
            <a:pPr marL="0" indent="0">
              <a:buNone/>
            </a:pPr>
            <a:r>
              <a:rPr lang="lo" b="1" dirty="0">
                <a:solidFill>
                  <a:srgbClr val="C00000"/>
                </a:solidFill>
                <a:latin typeface="Phetsarath OT" panose="02000500000000000000" pitchFamily="2" charset="77"/>
                <a:cs typeface="Phetsarath OT" panose="02000500000000000000" pitchFamily="2" charset="77"/>
              </a:rPr>
              <a:t>ປະເພດທີ 2: ຄຸນນະພາບອາຫານບໍ່ພຽງພໍ (ລວມທັງຄວາມຫຼາກຫຼາຍ ແລະ ຄວາມມັກ)</a:t>
            </a:r>
          </a:p>
          <a:p>
            <a:r>
              <a:rPr lang="lo" dirty="0">
                <a:latin typeface="Phetsarath OT" panose="02000500000000000000" pitchFamily="2" charset="77"/>
                <a:cs typeface="Phetsarath OT" panose="02000500000000000000" pitchFamily="2" charset="77"/>
              </a:rPr>
              <a:t>2. ໃນສີ່ອາທິດຜ່ານມາ, ທ່ານ ຫຼື ສະມາຊິກໃນຄົວເຮືອນຄົນໃດຄົນໜຶ່ງບໍ່ສາມາດກິນອາຫານທີ່ທ່ານມັກໄດ້ ເນື່ອງຈາກຂາດແຄນຊັບພະຍາກອນບໍ?</a:t>
            </a:r>
          </a:p>
          <a:p>
            <a:r>
              <a:rPr lang="lo" dirty="0">
                <a:latin typeface="Phetsarath OT" panose="02000500000000000000" pitchFamily="2" charset="77"/>
                <a:cs typeface="Phetsarath OT" panose="02000500000000000000" pitchFamily="2" charset="77"/>
              </a:rPr>
              <a:t>3. ໃນສີ່ອາທິດຜ່ານມາ, ທ່ານ ຫຼື ສະມາຊິກໃນຄົວເຮືອນຄົນໃດຄົນໜຶ່ງຕ້ອງກິນອາຫານຫຼາກຫຼາຍຊະນິດຍ້ອນຂາດແຄນຊັບພະຍາກອນບໍ?</a:t>
            </a:r>
          </a:p>
          <a:p>
            <a:r>
              <a:rPr lang="lo" dirty="0">
                <a:latin typeface="Phetsarath OT" panose="02000500000000000000" pitchFamily="2" charset="77"/>
                <a:cs typeface="Phetsarath OT" panose="02000500000000000000" pitchFamily="2" charset="77"/>
              </a:rPr>
              <a:t>4. ໃນສີ່ອາທິດຜ່ານມາ, ທ່ານ ຫຼື ສະມາຊິກໃນຄົວເຮືອນຄົນໃດຄົນໜຶ່ງຕ້ອງກິນອາຫານທີ່ທ່ານບໍ່ຢາກກິນ ຍ້ອນຂາດແຄນຊັບພະຍາກອນເພື່ອຊື້ອາຫານປະເພດອື່ນໆບໍ?</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9209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B5C7-5952-3251-4752-59DE69F807E2}"/>
              </a:ext>
            </a:extLst>
          </p:cNvPr>
          <p:cNvSpPr>
            <a:spLocks noGrp="1"/>
          </p:cNvSpPr>
          <p:nvPr>
            <p:ph type="title"/>
          </p:nvPr>
        </p:nvSpPr>
        <p:spPr>
          <a:xfrm>
            <a:off x="1069848" y="144379"/>
            <a:ext cx="10058400" cy="541421"/>
          </a:xfrm>
        </p:spPr>
        <p:txBody>
          <a:bodyPr>
            <a:noAutofit/>
          </a:bodyPr>
          <a:lstStyle/>
          <a:p>
            <a:r>
              <a:rPr lang="lo" sz="3200" dirty="0">
                <a:latin typeface="Phetsarath OT" panose="02000500000000000000" pitchFamily="2" charset="77"/>
                <a:cs typeface="Phetsarath OT" panose="02000500000000000000" pitchFamily="2" charset="77"/>
              </a:rPr>
              <a:t>9 ຄໍາຖາມກ່ຽວກັບການເກີດຂຶ້ນ</a:t>
            </a:r>
            <a:endParaRPr lang="en-LA" sz="3200"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19975DD4-7DE9-1782-C600-9C97B7854D1B}"/>
              </a:ext>
            </a:extLst>
          </p:cNvPr>
          <p:cNvSpPr>
            <a:spLocks noGrp="1"/>
          </p:cNvSpPr>
          <p:nvPr>
            <p:ph idx="1"/>
          </p:nvPr>
        </p:nvSpPr>
        <p:spPr>
          <a:xfrm>
            <a:off x="1069848" y="1134318"/>
            <a:ext cx="10058400" cy="5037881"/>
          </a:xfrm>
          <a:solidFill>
            <a:schemeClr val="accent4">
              <a:lumMod val="20000"/>
              <a:lumOff val="80000"/>
            </a:schemeClr>
          </a:solidFill>
        </p:spPr>
        <p:txBody>
          <a:bodyPr/>
          <a:lstStyle/>
          <a:p>
            <a:pPr marL="0" indent="0">
              <a:buNone/>
            </a:pPr>
            <a:r>
              <a:rPr lang="lo" sz="2400" b="1" dirty="0">
                <a:solidFill>
                  <a:srgbClr val="C00000"/>
                </a:solidFill>
                <a:latin typeface="Phetsarath OT" panose="02000500000000000000" pitchFamily="2" charset="77"/>
                <a:cs typeface="Phetsarath OT" panose="02000500000000000000" pitchFamily="2" charset="77"/>
              </a:rPr>
              <a:t>ໝວດທີ 3: ປະລິມານອາຫານບໍ່ພຽງພໍ ແລະ ຜົນກະທົບທາງກາຍະພາບ</a:t>
            </a:r>
          </a:p>
          <a:p>
            <a:r>
              <a:rPr lang="lo" dirty="0">
                <a:latin typeface="Phetsarath OT" panose="02000500000000000000" pitchFamily="2" charset="77"/>
                <a:cs typeface="Phetsarath OT" panose="02000500000000000000" pitchFamily="2" charset="77"/>
              </a:rPr>
              <a:t>5. ໃນສີ່ອາທິດຜ່ານມາ, ທ່ານ ຫຼື ສະມາຊິກໃນຄົວເຮືອນຄົນໃດຄົນໜຶ່ງຕ້ອງກິນອາຫານໜ້ອຍກວ່າທີ່ທ່ານຮູ້ສຶກວ່າທ່ານຕ້ອງການ ເນື່ອງຈາກອາຫານບໍ່ພຽງພໍບໍ?</a:t>
            </a:r>
          </a:p>
          <a:p>
            <a:r>
              <a:rPr lang="lo" dirty="0">
                <a:latin typeface="Phetsarath OT" panose="02000500000000000000" pitchFamily="2" charset="77"/>
                <a:cs typeface="Phetsarath OT" panose="02000500000000000000" pitchFamily="2" charset="77"/>
              </a:rPr>
              <a:t>6. ໃນສີ່ອາທິດຜ່ານມາ, ທ່ານ ຫຼື ສະມາຊິກໃນຄົວເຮືອນຄົນໃດຄົນໜຶ່ງຕ້ອງກິນອາຫານໜ້ອຍລົງໃນມື້ໜຶ່ງ ເນື່ອງຈາກອາຫານບໍ່ພຽງພໍບໍ?</a:t>
            </a:r>
          </a:p>
          <a:p>
            <a:r>
              <a:rPr lang="lo" dirty="0">
                <a:latin typeface="Phetsarath OT" panose="02000500000000000000" pitchFamily="2" charset="77"/>
                <a:cs typeface="Phetsarath OT" panose="02000500000000000000" pitchFamily="2" charset="77"/>
              </a:rPr>
              <a:t>7. ໃນສີ່ອາທິດຜ່ານມາ, ທ່ານເຄີຍໝົດອາຫານໃນຄົວເຮືອນຂອງທ່ານຍ້ອນຂາດແຄນຊັບພະຍາກອນໃນການຫາອາຫານບໍ?</a:t>
            </a:r>
          </a:p>
          <a:p>
            <a:r>
              <a:rPr lang="lo" dirty="0">
                <a:latin typeface="Phetsarath OT" panose="02000500000000000000" pitchFamily="2" charset="77"/>
                <a:cs typeface="Phetsarath OT" panose="02000500000000000000" pitchFamily="2" charset="77"/>
              </a:rPr>
              <a:t>8. ໃນສີ່ອາທິດຜ່ານມາ, ທ່ານ ຫຼື ສະມາຊິກໃນຄອບຄົວຄົນໃດເຄີຍເຂົ້ານອນຍ້ອນຫິວອາຫານໃນຕອນກາງຄືນຍ້ອນອາຫານບໍ່ພຽງພໍບໍ?</a:t>
            </a:r>
          </a:p>
          <a:p>
            <a:r>
              <a:rPr lang="lo" dirty="0">
                <a:latin typeface="Phetsarath OT" panose="02000500000000000000" pitchFamily="2" charset="77"/>
                <a:cs typeface="Phetsarath OT" panose="02000500000000000000" pitchFamily="2" charset="77"/>
              </a:rPr>
              <a:t>9. ໃນສີ່ອາທິດຜ່ານມາ, ທ່ານ ຫຼື ສະມາຊິກໃນຄອບຄົວຄົນໃດຄົນໜຶ່ງເຄີຍຮູ້ສຶກອຶດຫິວທັງກາງເວັນ ແລະ ກາງຄືນ ຍ້ອນອາຫານບໍ່ພຽງພໍບໍ?</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2304628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C76C-AF4D-7E41-515F-90D76C1609EB}"/>
              </a:ext>
            </a:extLst>
          </p:cNvPr>
          <p:cNvSpPr>
            <a:spLocks noGrp="1"/>
          </p:cNvSpPr>
          <p:nvPr>
            <p:ph type="title"/>
          </p:nvPr>
        </p:nvSpPr>
        <p:spPr>
          <a:xfrm>
            <a:off x="1069848" y="240632"/>
            <a:ext cx="10058400" cy="753980"/>
          </a:xfrm>
        </p:spPr>
        <p:txBody>
          <a:bodyPr>
            <a:noAutofit/>
          </a:bodyPr>
          <a:lstStyle/>
          <a:p>
            <a:r>
              <a:rPr lang="lo" sz="4000" dirty="0">
                <a:latin typeface="Phetsarath OT" panose="02000500000000000000" pitchFamily="2" charset="77"/>
                <a:cs typeface="Phetsarath OT" panose="02000500000000000000" pitchFamily="2" charset="77"/>
              </a:rPr>
              <a:t>4.4. ການຄິດໄລ່ຄະແນນ HFIAS</a:t>
            </a:r>
            <a:endParaRPr lang="en-LA" sz="4000"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FB626FC5-0CCB-A28B-BF43-50437022FFEB}"/>
              </a:ext>
            </a:extLst>
          </p:cNvPr>
          <p:cNvSpPr>
            <a:spLocks noGrp="1"/>
          </p:cNvSpPr>
          <p:nvPr>
            <p:ph idx="1"/>
          </p:nvPr>
        </p:nvSpPr>
        <p:spPr>
          <a:xfrm>
            <a:off x="1069848" y="994612"/>
            <a:ext cx="10058400" cy="5177588"/>
          </a:xfrm>
          <a:solidFill>
            <a:schemeClr val="accent4">
              <a:lumMod val="20000"/>
              <a:lumOff val="80000"/>
            </a:schemeClr>
          </a:solidFill>
        </p:spPr>
        <p:txBody>
          <a:bodyPr>
            <a:normAutofit/>
          </a:bodyPr>
          <a:lstStyle/>
          <a:p>
            <a:r>
              <a:rPr lang="lo" dirty="0">
                <a:latin typeface="Phetsarath OT" panose="02000500000000000000" pitchFamily="2" charset="77"/>
                <a:cs typeface="Phetsarath OT" panose="02000500000000000000" pitchFamily="2" charset="77"/>
              </a:rPr>
              <a:t>ມີສອງວິທີຫຼັກໃນການຄິດໄລ່ ແລະ ຕີຄວາມໝາຍ HFIAS:</a:t>
            </a:r>
          </a:p>
          <a:p>
            <a:r>
              <a:rPr lang="lo" dirty="0">
                <a:latin typeface="Phetsarath OT" panose="02000500000000000000" pitchFamily="2" charset="77"/>
                <a:cs typeface="Phetsarath OT" panose="02000500000000000000" pitchFamily="2" charset="77"/>
              </a:rPr>
              <a:t>1. </a:t>
            </a:r>
            <a:r>
              <a:rPr lang="lo" b="1" dirty="0">
                <a:latin typeface="Phetsarath OT" panose="02000500000000000000" pitchFamily="2" charset="77"/>
                <a:cs typeface="Phetsarath OT" panose="02000500000000000000" pitchFamily="2" charset="77"/>
              </a:rPr>
              <a:t>ຄະແນນ HFIAS ຢ່າງຕໍ່ເນື່ອງ:</a:t>
            </a:r>
          </a:p>
          <a:p>
            <a:pPr lvl="1"/>
            <a:r>
              <a:rPr lang="lo" dirty="0">
                <a:latin typeface="Phetsarath OT" panose="02000500000000000000" pitchFamily="2" charset="77"/>
                <a:cs typeface="Phetsarath OT" panose="02000500000000000000" pitchFamily="2" charset="77"/>
              </a:rPr>
              <a:t>ແຕ່ລະຄຳຖາມທີ່ມີຄວາມຖີ່ຂອງການເກີດຂຶ້ນແມ່ນໄດ້ຮັບການໃຫ້ຄະແນນດັ່ງຕໍ່ໄປນີ້:</a:t>
            </a:r>
          </a:p>
          <a:p>
            <a:pPr lvl="1"/>
            <a:r>
              <a:rPr lang="lo" dirty="0">
                <a:latin typeface="Phetsarath OT" panose="02000500000000000000" pitchFamily="2" charset="77"/>
                <a:cs typeface="Phetsarath OT" panose="02000500000000000000" pitchFamily="2" charset="77"/>
              </a:rPr>
              <a:t>“ບໍ່” (ຕໍ່ຄໍາຖາມຫຼັກ) = 0 ຄະແນນ</a:t>
            </a:r>
          </a:p>
          <a:p>
            <a:pPr lvl="1"/>
            <a:r>
              <a:rPr lang="lo" dirty="0">
                <a:latin typeface="Phetsarath OT" panose="02000500000000000000" pitchFamily="2" charset="77"/>
                <a:cs typeface="Phetsarath OT" panose="02000500000000000000" pitchFamily="2" charset="77"/>
              </a:rPr>
              <a:t>“ບໍ່ຄ່ອຍເກີດ” = 1 ຄະແນນ</a:t>
            </a:r>
          </a:p>
          <a:p>
            <a:pPr lvl="1"/>
            <a:r>
              <a:rPr lang="lo" dirty="0">
                <a:latin typeface="Phetsarath OT" panose="02000500000000000000" pitchFamily="2" charset="77"/>
                <a:cs typeface="Phetsarath OT" panose="02000500000000000000" pitchFamily="2" charset="77"/>
              </a:rPr>
              <a:t>“ບາງຄັ້ງ” = 2 ຄະແນນ</a:t>
            </a:r>
          </a:p>
          <a:p>
            <a:pPr lvl="1"/>
            <a:r>
              <a:rPr lang="lo" dirty="0">
                <a:latin typeface="Phetsarath OT" panose="02000500000000000000" pitchFamily="2" charset="77"/>
                <a:cs typeface="Phetsarath OT" panose="02000500000000000000" pitchFamily="2" charset="77"/>
              </a:rPr>
              <a:t>“ເລື້ອຍໆ” = 3 ຄະແນນ</a:t>
            </a:r>
          </a:p>
          <a:p>
            <a:r>
              <a:rPr lang="lo" dirty="0">
                <a:latin typeface="Phetsarath OT" panose="02000500000000000000" pitchFamily="2" charset="77"/>
                <a:cs typeface="Phetsarath OT" panose="02000500000000000000" pitchFamily="2" charset="77"/>
              </a:rPr>
              <a:t>o ຄະແນນ HFIAS ທັງໝົດສຳລັບຄົວເຮືອນແມ່ນໄດ້ມາຈາກການລວມຄະແນນສຳລັບຄຳຖາມຕິດຕາມທັງ 9 ຂໍ້.</a:t>
            </a:r>
          </a:p>
          <a:p>
            <a:pPr marL="822960" lvl="3" indent="0">
              <a:buNone/>
            </a:pPr>
            <a:r>
              <a:rPr lang="lo" dirty="0">
                <a:latin typeface="Phetsarath OT" panose="02000500000000000000" pitchFamily="2" charset="77"/>
                <a:cs typeface="Phetsarath OT" panose="02000500000000000000" pitchFamily="2" charset="77"/>
              </a:rPr>
              <a:t>ຄະແນນລວມສາມາດຢູ່ໃນລະຫວ່າງ 0 ຫາ 27.</a:t>
            </a:r>
          </a:p>
          <a:p>
            <a:pPr marL="822960" lvl="3" indent="0">
              <a:buNone/>
            </a:pPr>
            <a:r>
              <a:rPr lang="lo" dirty="0">
                <a:latin typeface="Phetsarath OT" panose="02000500000000000000" pitchFamily="2" charset="77"/>
                <a:cs typeface="Phetsarath OT" panose="02000500000000000000" pitchFamily="2" charset="77"/>
              </a:rPr>
              <a:t>o ຄະແນນຕ່ຳກວ່າຊີ້ບອກເຖິງຄວາມໝັ້ນຄົງດ້ານອາຫານທີ່ດີຂຶ້ນ.</a:t>
            </a:r>
          </a:p>
          <a:p>
            <a:pPr marL="822960" lvl="3" indent="0">
              <a:buNone/>
            </a:pPr>
            <a:r>
              <a:rPr lang="lo" dirty="0">
                <a:latin typeface="Phetsarath OT" panose="02000500000000000000" pitchFamily="2" charset="77"/>
                <a:cs typeface="Phetsarath OT" panose="02000500000000000000" pitchFamily="2" charset="77"/>
              </a:rPr>
              <a:t>o ຄະແນນທີ່ສູງກວ່າຊີ້ບອກເຖິງຄວາມບໍ່ໝັ້ນຄົງດ້ານສະບຽງອາຫານທີ່ຮ້າຍແຮງກວ່າເກົ່າ. ວິທີການນີ້ມີຄວາມອ່ອນໄຫວຕໍ່ການປ່ຽນແປງເລັກນ້ອຍຕາມການເວລາ.</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1783860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5F77-88E0-3DC3-9A00-731777F8E647}"/>
              </a:ext>
            </a:extLst>
          </p:cNvPr>
          <p:cNvSpPr>
            <a:spLocks noGrp="1"/>
          </p:cNvSpPr>
          <p:nvPr>
            <p:ph type="title"/>
          </p:nvPr>
        </p:nvSpPr>
        <p:spPr>
          <a:xfrm>
            <a:off x="1069848" y="484632"/>
            <a:ext cx="10058400" cy="397684"/>
          </a:xfrm>
        </p:spPr>
        <p:txBody>
          <a:bodyPr>
            <a:noAutofit/>
          </a:bodyPr>
          <a:lstStyle/>
          <a:p>
            <a:r>
              <a:rPr lang="lo" sz="3600" dirty="0">
                <a:latin typeface="Phetsarath OT" panose="02000500000000000000" pitchFamily="2" charset="77"/>
                <a:cs typeface="Phetsarath OT" panose="02000500000000000000" pitchFamily="2" charset="77"/>
              </a:rPr>
              <a:t>4.4. 2. ສະຖານະພາບ HFIAS ແບບແບ່ງປະເພດ:</a:t>
            </a:r>
            <a:endParaRPr lang="en-LA" sz="3600"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E21CD706-A8C8-A5DB-ECB0-936F8567DB79}"/>
              </a:ext>
            </a:extLst>
          </p:cNvPr>
          <p:cNvSpPr>
            <a:spLocks noGrp="1"/>
          </p:cNvSpPr>
          <p:nvPr>
            <p:ph idx="1"/>
          </p:nvPr>
        </p:nvSpPr>
        <p:spPr>
          <a:xfrm>
            <a:off x="1069848" y="1171074"/>
            <a:ext cx="10058400" cy="5001126"/>
          </a:xfrm>
          <a:solidFill>
            <a:schemeClr val="accent4">
              <a:lumMod val="20000"/>
              <a:lumOff val="80000"/>
            </a:schemeClr>
          </a:solidFill>
        </p:spPr>
        <p:txBody>
          <a:bodyPr>
            <a:normAutofit/>
          </a:bodyPr>
          <a:lstStyle/>
          <a:p>
            <a:r>
              <a:rPr lang="lo" dirty="0">
                <a:latin typeface="Phetsarath OT" panose="02000500000000000000" pitchFamily="2" charset="77"/>
                <a:cs typeface="Phetsarath OT" panose="02000500000000000000" pitchFamily="2" charset="77"/>
              </a:rPr>
              <a:t>ນອກເໜືອໄປຈາກຄະແນນຕໍ່ເນື່ອງແລ້ວ, HFIAS ຍັງສາມາດໃຊ້ເພື່ອຈັດປະເພດຄົວເຮືອນ </a:t>
            </a:r>
            <a:r>
              <a:rPr lang="lo" b="1" dirty="0">
                <a:solidFill>
                  <a:schemeClr val="accent2"/>
                </a:solidFill>
                <a:latin typeface="Phetsarath OT" panose="02000500000000000000" pitchFamily="2" charset="77"/>
                <a:cs typeface="Phetsarath OT" panose="02000500000000000000" pitchFamily="2" charset="77"/>
              </a:rPr>
              <a:t>ອອກເປັນ 4 ລະດັບຂອງຄວາມບໍ່ໝັ້ນຄົງດ້ານສະບຽງອາຫານ </a:t>
            </a:r>
            <a:r>
              <a:rPr lang="lo" dirty="0">
                <a:latin typeface="Phetsarath OT" panose="02000500000000000000" pitchFamily="2" charset="77"/>
                <a:cs typeface="Phetsarath OT" panose="02000500000000000000" pitchFamily="2" charset="77"/>
              </a:rPr>
              <a:t>ຄື:</a:t>
            </a:r>
          </a:p>
          <a:p>
            <a:pPr lvl="1">
              <a:lnSpc>
                <a:spcPct val="150000"/>
              </a:lnSpc>
            </a:pPr>
            <a:r>
              <a:rPr lang="lo" b="1" dirty="0">
                <a:latin typeface="Phetsarath OT" panose="02000500000000000000" pitchFamily="2" charset="77"/>
                <a:cs typeface="Phetsarath OT" panose="02000500000000000000" pitchFamily="2" charset="77"/>
              </a:rPr>
              <a:t>ຄວາມປອດໄພດ້ານອາຫານ </a:t>
            </a:r>
            <a:r>
              <a:rPr lang="lo" dirty="0">
                <a:latin typeface="Phetsarath OT" panose="02000500000000000000" pitchFamily="2" charset="77"/>
                <a:cs typeface="Phetsarath OT" panose="02000500000000000000" pitchFamily="2" charset="77"/>
              </a:rPr>
              <a:t>: ບໍ່ມີປະສົບການ ຫຼື ມີຄວາມກັງວົນດ້ານອາຫານໜ້ອຍທີ່ສຸດ (ບາງຄັ້ງກໍ່ບໍ່ເປັນ).</a:t>
            </a:r>
          </a:p>
          <a:p>
            <a:pPr lvl="1">
              <a:lnSpc>
                <a:spcPct val="150000"/>
              </a:lnSpc>
            </a:pPr>
            <a:r>
              <a:rPr lang="lo" b="1" dirty="0">
                <a:latin typeface="Phetsarath OT" panose="02000500000000000000" pitchFamily="2" charset="77"/>
                <a:cs typeface="Phetsarath OT" panose="02000500000000000000" pitchFamily="2" charset="77"/>
              </a:rPr>
              <a:t>ຄວາມບໍ່ໝັ້ນຄົງດ້ານອາຫານເລັກນ້ອຍ </a:t>
            </a:r>
            <a:r>
              <a:rPr lang="lo" dirty="0">
                <a:latin typeface="Phetsarath OT" panose="02000500000000000000" pitchFamily="2" charset="77"/>
                <a:cs typeface="Phetsarath OT" panose="02000500000000000000" pitchFamily="2" charset="77"/>
              </a:rPr>
              <a:t>: ມີຄວາມກັງວົນກ່ຽວກັບອາຫານເລື້ອຍໆ, ແລະ/ຫຼື ປະສົບກັບຄຸນນະພາບອາຫານທີ່ບໍ່ພຽງພໍ (ຕົວຢ່າງ, </a:t>
            </a:r>
            <a:r>
              <a:rPr lang="lo" b="1" i="1" dirty="0">
                <a:solidFill>
                  <a:srgbClr val="FF0000"/>
                </a:solidFill>
                <a:latin typeface="Phetsarath OT" panose="02000500000000000000" pitchFamily="2" charset="77"/>
                <a:cs typeface="Phetsarath OT" panose="02000500000000000000" pitchFamily="2" charset="77"/>
              </a:rPr>
              <a:t>ບໍ່ສາມາດກິນອາຫານທີ່ມັກ, ກິນອາຫານຫຼາກຫຼາຍຊະນິດ, ກິນອາຫານທີ່ບໍ່ຕ້ອງການ </a:t>
            </a:r>
            <a:r>
              <a:rPr lang="lo" dirty="0">
                <a:latin typeface="Phetsarath OT" panose="02000500000000000000" pitchFamily="2" charset="77"/>
                <a:cs typeface="Phetsarath OT" panose="02000500000000000000" pitchFamily="2" charset="77"/>
              </a:rPr>
              <a:t>) ບາງຄັ້ງ ຫຼື ບາງຄັ້ງຄາວ.</a:t>
            </a:r>
          </a:p>
          <a:p>
            <a:pPr lvl="1">
              <a:lnSpc>
                <a:spcPct val="150000"/>
              </a:lnSpc>
            </a:pPr>
            <a:r>
              <a:rPr lang="lo" b="1" dirty="0">
                <a:latin typeface="Phetsarath OT" panose="02000500000000000000" pitchFamily="2" charset="77"/>
                <a:cs typeface="Phetsarath OT" panose="02000500000000000000" pitchFamily="2" charset="77"/>
              </a:rPr>
              <a:t>ຄວາມບໍ່ໝັ້ນຄົງດ້ານອາຫານປານກາງ </a:t>
            </a:r>
            <a:r>
              <a:rPr lang="lo" dirty="0">
                <a:latin typeface="Phetsarath OT" panose="02000500000000000000" pitchFamily="2" charset="77"/>
                <a:cs typeface="Phetsarath OT" panose="02000500000000000000" pitchFamily="2" charset="77"/>
              </a:rPr>
              <a:t>: ມີຄວາມກັງວົນກ່ຽວກັບອາຫານເລື້ອຍໆ, ແລະ/ຫຼື ປະສົບກັບຄຸນນະພາບອາຫານທີ່ບໍ່ພຽງພໍເລື້ອຍໆ, ແລະ/ຫຼື ເລີ່ມປະສົບກັບປະລິມານອາຫານທີ່ບໍ່ພຽງພໍ (ຕົວຢ່າງ, </a:t>
            </a:r>
            <a:r>
              <a:rPr lang="lo" b="1" i="1" dirty="0">
                <a:solidFill>
                  <a:srgbClr val="FF0000"/>
                </a:solidFill>
                <a:latin typeface="Phetsarath OT" panose="02000500000000000000" pitchFamily="2" charset="77"/>
                <a:cs typeface="Phetsarath OT" panose="02000500000000000000" pitchFamily="2" charset="77"/>
              </a:rPr>
              <a:t>ກິນອາຫານໜ້ອຍກວ່າທີ່ຕ້ອງການ, ກິນອາຫານໜ້ອຍລົງ </a:t>
            </a:r>
            <a:r>
              <a:rPr lang="lo" dirty="0">
                <a:latin typeface="Phetsarath OT" panose="02000500000000000000" pitchFamily="2" charset="77"/>
                <a:cs typeface="Phetsarath OT" panose="02000500000000000000" pitchFamily="2" charset="77"/>
              </a:rPr>
              <a:t>) ບາງຄັ້ງ ຫຼື ບາງຄັ້ງຄາວ.</a:t>
            </a:r>
          </a:p>
          <a:p>
            <a:pPr lvl="1">
              <a:lnSpc>
                <a:spcPct val="150000"/>
              </a:lnSpc>
            </a:pPr>
            <a:r>
              <a:rPr lang="lo" b="1" dirty="0">
                <a:latin typeface="Phetsarath OT" panose="02000500000000000000" pitchFamily="2" charset="77"/>
                <a:cs typeface="Phetsarath OT" panose="02000500000000000000" pitchFamily="2" charset="77"/>
              </a:rPr>
              <a:t>ຄວາມບໍ່ໝັ້ນຄົງດ້ານອາຫານຢ່າງຮຸນແຮງ </a:t>
            </a:r>
            <a:r>
              <a:rPr lang="lo" dirty="0">
                <a:latin typeface="Phetsarath OT" panose="02000500000000000000" pitchFamily="2" charset="77"/>
                <a:cs typeface="Phetsarath OT" panose="02000500000000000000" pitchFamily="2" charset="77"/>
              </a:rPr>
              <a:t>: ປະສົບກັບຄວາມບໍ່ໝັ້ນຄົງດ້ານອາຫານເລື້ອຍໆ, ຫຼື ປະສົບການທີ່ຮ້າຍແຮງ (ເຊັ່ນ: </a:t>
            </a:r>
            <a:r>
              <a:rPr lang="lo" b="1" i="1" dirty="0">
                <a:solidFill>
                  <a:srgbClr val="FF0000"/>
                </a:solidFill>
                <a:latin typeface="Phetsarath OT" panose="02000500000000000000" pitchFamily="2" charset="77"/>
                <a:cs typeface="Phetsarath OT" panose="02000500000000000000" pitchFamily="2" charset="77"/>
              </a:rPr>
              <a:t>ອາຫານໝົດ, ເຂົ້ານອນຍ້ອນຫິວ, ຫິວໝົດມື້ </a:t>
            </a:r>
            <a:r>
              <a:rPr lang="lo" dirty="0">
                <a:latin typeface="Phetsarath OT" panose="02000500000000000000" pitchFamily="2" charset="77"/>
                <a:cs typeface="Phetsarath OT" panose="02000500000000000000" pitchFamily="2" charset="77"/>
              </a:rPr>
              <a:t>) ເຖິງແມ່ນວ່າມັນຈະເກີດຂຶ້ນບໍ່ເລື້ອຍໆກໍຕາມ.</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1782838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5BD3-0115-6FBA-17FF-A902A023E56E}"/>
              </a:ext>
            </a:extLst>
          </p:cNvPr>
          <p:cNvSpPr>
            <a:spLocks noGrp="1"/>
          </p:cNvSpPr>
          <p:nvPr>
            <p:ph type="title"/>
          </p:nvPr>
        </p:nvSpPr>
        <p:spPr>
          <a:xfrm>
            <a:off x="1069848" y="484632"/>
            <a:ext cx="10058400" cy="493936"/>
          </a:xfrm>
        </p:spPr>
        <p:txBody>
          <a:bodyPr>
            <a:normAutofit fontScale="90000"/>
          </a:bodyPr>
          <a:lstStyle/>
          <a:p>
            <a:r>
              <a:rPr lang="lo" b="1" dirty="0">
                <a:latin typeface="Phetsarath OT" panose="02000500000000000000" pitchFamily="2" charset="77"/>
                <a:cs typeface="Phetsarath OT" panose="02000500000000000000" pitchFamily="2" charset="77"/>
              </a:rPr>
              <a:t>4.5. ຄວາມສໍາຄັນຂອງ HFIAS</a:t>
            </a:r>
            <a:endParaRPr lang="en-LA"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97F58AFF-FE45-6EB6-D264-57EDC232FB5C}"/>
              </a:ext>
            </a:extLst>
          </p:cNvPr>
          <p:cNvSpPr>
            <a:spLocks noGrp="1"/>
          </p:cNvSpPr>
          <p:nvPr>
            <p:ph idx="1"/>
          </p:nvPr>
        </p:nvSpPr>
        <p:spPr>
          <a:xfrm>
            <a:off x="1069848" y="1379621"/>
            <a:ext cx="10058400" cy="4792579"/>
          </a:xfrm>
          <a:solidFill>
            <a:schemeClr val="accent4">
              <a:lumMod val="20000"/>
              <a:lumOff val="80000"/>
            </a:schemeClr>
          </a:solidFill>
        </p:spPr>
        <p:txBody>
          <a:bodyPr/>
          <a:lstStyle/>
          <a:p>
            <a:r>
              <a:rPr lang="lo" dirty="0">
                <a:latin typeface="Phetsarath OT" panose="02000500000000000000" pitchFamily="2" charset="77"/>
                <a:cs typeface="Phetsarath OT" panose="02000500000000000000" pitchFamily="2" charset="77"/>
              </a:rPr>
              <a:t>• </a:t>
            </a:r>
            <a:r>
              <a:rPr lang="lo" b="1" dirty="0">
                <a:latin typeface="Phetsarath OT" panose="02000500000000000000" pitchFamily="2" charset="77"/>
                <a:cs typeface="Phetsarath OT" panose="02000500000000000000" pitchFamily="2" charset="77"/>
              </a:rPr>
              <a:t>ການວັດແທກປະສົບການ </a:t>
            </a:r>
            <a:r>
              <a:rPr lang="lo" dirty="0">
                <a:latin typeface="Phetsarath OT" panose="02000500000000000000" pitchFamily="2" charset="77"/>
                <a:cs typeface="Phetsarath OT" panose="02000500000000000000" pitchFamily="2" charset="77"/>
              </a:rPr>
              <a:t>: HFIAS ເປັນເຄື່ອງມືພິເສດທີ່ວັດແທກປະສົບການໂດຍກົງຂອງຄົວເຮືອນກ່ຽວກັບຄວາມບໍ່ໝັ້ນຄົງດ້ານອາຫານ.</a:t>
            </a:r>
          </a:p>
          <a:p>
            <a:r>
              <a:rPr lang="lo" dirty="0">
                <a:latin typeface="Phetsarath OT" panose="02000500000000000000" pitchFamily="2" charset="77"/>
                <a:cs typeface="Phetsarath OT" panose="02000500000000000000" pitchFamily="2" charset="77"/>
              </a:rPr>
              <a:t>• </a:t>
            </a:r>
            <a:r>
              <a:rPr lang="lo" b="1" dirty="0">
                <a:latin typeface="Phetsarath OT" panose="02000500000000000000" pitchFamily="2" charset="77"/>
                <a:cs typeface="Phetsarath OT" panose="02000500000000000000" pitchFamily="2" charset="77"/>
              </a:rPr>
              <a:t>ການກວດຫາຄວາມຮຸນແຮງ </a:t>
            </a:r>
            <a:r>
              <a:rPr lang="lo" dirty="0">
                <a:latin typeface="Phetsarath OT" panose="02000500000000000000" pitchFamily="2" charset="77"/>
                <a:cs typeface="Phetsarath OT" panose="02000500000000000000" pitchFamily="2" charset="77"/>
              </a:rPr>
              <a:t>: ມັນສາມາດກວດຫາຄວາມບໍ່ໝັ້ນຄົງດ້ານສະບຽງອາຫານໄດ້ຫຼາຍລະດັບ, ຕັ້ງແຕ່ເບົາບາງຫາຮຸນແຮງ.</a:t>
            </a:r>
          </a:p>
          <a:p>
            <a:r>
              <a:rPr lang="lo" dirty="0">
                <a:latin typeface="Phetsarath OT" panose="02000500000000000000" pitchFamily="2" charset="77"/>
                <a:cs typeface="Phetsarath OT" panose="02000500000000000000" pitchFamily="2" charset="77"/>
              </a:rPr>
              <a:t>• </a:t>
            </a:r>
            <a:r>
              <a:rPr lang="lo" b="1" dirty="0">
                <a:latin typeface="Phetsarath OT" panose="02000500000000000000" pitchFamily="2" charset="77"/>
                <a:cs typeface="Phetsarath OT" panose="02000500000000000000" pitchFamily="2" charset="77"/>
              </a:rPr>
              <a:t>ການວາງແຜນ ແລະ ການຕິດຕາມກວດກາ </a:t>
            </a:r>
            <a:r>
              <a:rPr lang="lo" dirty="0">
                <a:latin typeface="Phetsarath OT" panose="02000500000000000000" pitchFamily="2" charset="77"/>
                <a:cs typeface="Phetsarath OT" panose="02000500000000000000" pitchFamily="2" charset="77"/>
              </a:rPr>
              <a:t>: ມັນໃຫ້ຂໍ້ມູນທີ່ສໍາຄັນສໍາລັບການວາງແຜນໂຄງການ, ການກຳນົດເປົ້າໝາຍ ແລະ ການຕິດຕາມກວດກາການປ່ຽນແປງສະຖານະພາບຄວາມໝັ້ນຄົງດ້ານອາຫານຕາມການເວລາ.</a:t>
            </a:r>
          </a:p>
          <a:p>
            <a:r>
              <a:rPr lang="lo" dirty="0">
                <a:latin typeface="Phetsarath OT" panose="02000500000000000000" pitchFamily="2" charset="77"/>
                <a:cs typeface="Phetsarath OT" panose="02000500000000000000" pitchFamily="2" charset="77"/>
              </a:rPr>
              <a:t>• </a:t>
            </a:r>
            <a:r>
              <a:rPr lang="lo" b="1" dirty="0">
                <a:latin typeface="Phetsarath OT" panose="02000500000000000000" pitchFamily="2" charset="77"/>
                <a:cs typeface="Phetsarath OT" panose="02000500000000000000" pitchFamily="2" charset="77"/>
              </a:rPr>
              <a:t>ຄວາມຍືດຫຍຸ່ນ </a:t>
            </a:r>
            <a:r>
              <a:rPr lang="lo" dirty="0">
                <a:latin typeface="Phetsarath OT" panose="02000500000000000000" pitchFamily="2" charset="77"/>
                <a:cs typeface="Phetsarath OT" panose="02000500000000000000" pitchFamily="2" charset="77"/>
              </a:rPr>
              <a:t>: ມັນສາມາດຖືກນໍາໃຊ້ທັງໃນສະພາບການທີ່ມີການປ່ຽນແປງຢ່າງໄວວາ (ຄວາມບໍ່ໝັ້ນຄົງຊົ່ວຄາວ) ແລະສະຖານະການທີ່ໝັ້ນຄົງ (ຄວາມບໍ່ໝັ້ນຄົງຊໍາເຮື້ອ).</a:t>
            </a:r>
          </a:p>
          <a:p>
            <a:r>
              <a:rPr lang="lo" b="1" dirty="0">
                <a:solidFill>
                  <a:srgbClr val="C00000"/>
                </a:solidFill>
                <a:latin typeface="Phetsarath OT" panose="02000500000000000000" pitchFamily="2" charset="77"/>
                <a:cs typeface="Phetsarath OT" panose="02000500000000000000" pitchFamily="2" charset="77"/>
              </a:rPr>
              <a:t>ຂໍ້ຄວນລະວັງ </a:t>
            </a:r>
            <a:r>
              <a:rPr lang="lo" dirty="0">
                <a:latin typeface="Phetsarath OT" panose="02000500000000000000" pitchFamily="2" charset="77"/>
                <a:cs typeface="Phetsarath OT" panose="02000500000000000000" pitchFamily="2" charset="77"/>
              </a:rPr>
              <a:t>: ຂໍ້ມູນ HFIAS ສາມາດປ່ຽນແປງໄດ້ຕາມລະດູການ. ດັ່ງນັ້ນ, ຖ້າມັນຖືກນໍາໃຊ້ເພື່ອປະເມີນຜົນກະທົບຂອງການແຊກແຊງ, ແນະນໍາໃຫ້ເກັບກຳຂໍ້ມູນໃນເວລາດຽວກັນຂອງປີ.</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2579524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E2AF-C1A7-52DA-2693-E9FA62A9B301}"/>
              </a:ext>
            </a:extLst>
          </p:cNvPr>
          <p:cNvSpPr>
            <a:spLocks noGrp="1"/>
          </p:cNvSpPr>
          <p:nvPr>
            <p:ph type="title"/>
          </p:nvPr>
        </p:nvSpPr>
        <p:spPr>
          <a:xfrm>
            <a:off x="1069848" y="484632"/>
            <a:ext cx="10058400" cy="959157"/>
          </a:xfrm>
        </p:spPr>
        <p:txBody>
          <a:bodyPr>
            <a:normAutofit/>
          </a:bodyPr>
          <a:lstStyle/>
          <a:p>
            <a:r>
              <a:rPr lang="lo" sz="3600" b="1" dirty="0">
                <a:latin typeface="Phetsarath OT" panose="02000500000000000000" pitchFamily="2" charset="77"/>
                <a:cs typeface="Phetsarath OT" panose="02000500000000000000" pitchFamily="2" charset="77"/>
              </a:rPr>
              <a:t>V. ການຄິດໄລ່ຄະແນນການບໍລິໂພກອາຫານ (FCS)</a:t>
            </a:r>
            <a:endParaRPr lang="en-LA" sz="3600"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4A9C0A6D-0B51-C43E-6197-9F8071603EB5}"/>
              </a:ext>
            </a:extLst>
          </p:cNvPr>
          <p:cNvSpPr>
            <a:spLocks noGrp="1"/>
          </p:cNvSpPr>
          <p:nvPr>
            <p:ph idx="1"/>
          </p:nvPr>
        </p:nvSpPr>
        <p:spPr>
          <a:solidFill>
            <a:schemeClr val="accent4">
              <a:lumMod val="20000"/>
              <a:lumOff val="80000"/>
            </a:schemeClr>
          </a:solidFill>
        </p:spPr>
        <p:txBody>
          <a:bodyPr/>
          <a:lstStyle/>
          <a:p>
            <a:pPr>
              <a:lnSpc>
                <a:spcPct val="150000"/>
              </a:lnSpc>
            </a:pPr>
            <a:r>
              <a:rPr lang="lo" dirty="0">
                <a:latin typeface="Phetsarath OT" panose="02000500000000000000" pitchFamily="2" charset="77"/>
                <a:cs typeface="Phetsarath OT" panose="02000500000000000000" pitchFamily="2" charset="77"/>
              </a:rPr>
              <a:t>ຄະ </a:t>
            </a:r>
            <a:r>
              <a:rPr lang="lo" b="1" dirty="0">
                <a:latin typeface="Phetsarath OT" panose="02000500000000000000" pitchFamily="2" charset="77"/>
                <a:cs typeface="Phetsarath OT" panose="02000500000000000000" pitchFamily="2" charset="77"/>
              </a:rPr>
              <a:t>ແນນການບໍລິໂພກອາຫານ (FCS) </a:t>
            </a:r>
            <a:r>
              <a:rPr lang="lo" dirty="0">
                <a:latin typeface="Phetsarath OT" panose="02000500000000000000" pitchFamily="2" charset="77"/>
                <a:cs typeface="Phetsarath OT" panose="02000500000000000000" pitchFamily="2" charset="77"/>
              </a:rPr>
              <a:t>ເປັນຕົວຊີ້ວັດຄວາມໝັ້ນຄົງດ້ານອາຫານທີ່ຖືກນຳໃຊ້ຢ່າງກວ້າງຂວາງ, ໂດຍສະເພາະໂດຍ </a:t>
            </a:r>
            <a:r>
              <a:rPr lang="lo" dirty="0" err="1">
                <a:latin typeface="Phetsarath OT" panose="02000500000000000000" pitchFamily="2" charset="77"/>
                <a:cs typeface="Phetsarath OT" panose="02000500000000000000" pitchFamily="2" charset="77"/>
              </a:rPr>
              <a:t>ໂຄງການ ອາຫານໂລກ </a:t>
            </a:r>
            <a:r>
              <a:rPr lang="lo" dirty="0">
                <a:latin typeface="Phetsarath OT" panose="02000500000000000000" pitchFamily="2" charset="77"/>
                <a:cs typeface="Phetsarath OT" panose="02000500000000000000" pitchFamily="2" charset="77"/>
              </a:rPr>
              <a:t>(WFP). ມັນເປັນຄະແນນປະສົມໂດຍອີງໃສ່ຄວາມຫຼາກຫຼາຍຂອງອາຫານ, ຄວາມຖີ່ຂອງການບໍລິໂພກອາຫານ, ແລະ ຄຸນຄ່າທາງໂພຊະນາການທີ່ກ່ຽວຂ້ອງຂອງກຸ່ມອາຫານທີ່ແຕກຕ່າງກັນ. FCS ຖືກໃຊ້ເປັນຕົວຊີ້ວັດຕົວແທນສຳລັບຄວາມພ້ອມຂອງແຄລໍຣີໃນລະດັບຄົວເຮືອນ.</a:t>
            </a:r>
            <a:endParaRPr lang="en-LA" dirty="0">
              <a:latin typeface="Phetsarath OT" panose="02000500000000000000" pitchFamily="2" charset="77"/>
              <a:cs typeface="Phetsarath OT" panose="02000500000000000000" pitchFamily="2" charset="77"/>
            </a:endParaRPr>
          </a:p>
          <a:p>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3195079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5F1F-3DEE-7B1E-5F0B-01373E9B5723}"/>
              </a:ext>
            </a:extLst>
          </p:cNvPr>
          <p:cNvSpPr>
            <a:spLocks noGrp="1"/>
          </p:cNvSpPr>
          <p:nvPr>
            <p:ph type="title"/>
          </p:nvPr>
        </p:nvSpPr>
        <p:spPr>
          <a:xfrm>
            <a:off x="1069848" y="484632"/>
            <a:ext cx="10058400" cy="670400"/>
          </a:xfrm>
        </p:spPr>
        <p:txBody>
          <a:bodyPr>
            <a:noAutofit/>
          </a:bodyPr>
          <a:lstStyle/>
          <a:p>
            <a:r>
              <a:rPr lang="lo" sz="4000" dirty="0">
                <a:latin typeface="Phetsarath OT" panose="02000500000000000000" pitchFamily="2" charset="77"/>
                <a:cs typeface="Phetsarath OT" panose="02000500000000000000" pitchFamily="2" charset="77"/>
              </a:rPr>
              <a:t>5.1. FCS ແມ່ນຫຍັງ?</a:t>
            </a:r>
            <a:endParaRPr lang="en-LA" sz="4000"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95A1BD7E-874A-0A15-849C-F4AFC534D1AE}"/>
              </a:ext>
            </a:extLst>
          </p:cNvPr>
          <p:cNvSpPr>
            <a:spLocks noGrp="1"/>
          </p:cNvSpPr>
          <p:nvPr>
            <p:ph idx="1"/>
          </p:nvPr>
        </p:nvSpPr>
        <p:spPr>
          <a:xfrm>
            <a:off x="1069847" y="1395662"/>
            <a:ext cx="10689015" cy="4776537"/>
          </a:xfrm>
          <a:solidFill>
            <a:schemeClr val="accent4">
              <a:lumMod val="20000"/>
              <a:lumOff val="80000"/>
            </a:schemeClr>
          </a:solidFill>
        </p:spPr>
        <p:txBody>
          <a:bodyPr/>
          <a:lstStyle/>
          <a:p>
            <a:r>
              <a:rPr lang="lo" dirty="0">
                <a:latin typeface="Phetsarath OT" panose="02000500000000000000" pitchFamily="2" charset="77"/>
                <a:cs typeface="Phetsarath OT" panose="02000500000000000000" pitchFamily="2" charset="77"/>
              </a:rPr>
              <a:t>FCS ສະທ້ອນໃຫ້ເຫັນຮູບແບບການບໍລິໂພກອາຫານທົ່ວໄປຂອງຄົວເຮືອນໃນໄລຍະເວລາ 7 ມື້. ມັນຊ່ວຍໃນການຈັດປະເພດຄົວເຮືອນອອກເປັນກຸ່ມຕ່າງໆ: </a:t>
            </a:r>
            <a:r>
              <a:rPr lang="lo" b="1" dirty="0">
                <a:latin typeface="Phetsarath OT" panose="02000500000000000000" pitchFamily="2" charset="77"/>
                <a:cs typeface="Phetsarath OT" panose="02000500000000000000" pitchFamily="2" charset="77"/>
              </a:rPr>
              <a:t>ທຸກຍາກ, ທຸກຍາກ, ຫຼື ການບໍລິໂພກອາຫານທີ່ຍອມຮັບໄດ້.</a:t>
            </a:r>
          </a:p>
          <a:p>
            <a:r>
              <a:rPr lang="lo" dirty="0">
                <a:latin typeface="Phetsarath OT" panose="02000500000000000000" pitchFamily="2" charset="77"/>
                <a:cs typeface="Phetsarath OT" panose="02000500000000000000" pitchFamily="2" charset="77"/>
              </a:rPr>
              <a:t>ວິທີການວັດແທກ ແລະ ຄິດໄລ່ FCS</a:t>
            </a:r>
          </a:p>
          <a:p>
            <a:r>
              <a:rPr lang="lo" b="1" dirty="0">
                <a:latin typeface="Phetsarath OT" panose="02000500000000000000" pitchFamily="2" charset="77"/>
                <a:cs typeface="Phetsarath OT" panose="02000500000000000000" pitchFamily="2" charset="77"/>
              </a:rPr>
              <a:t>ການຄິດໄລ່ FCS ປະກອບມີຂັ້ນຕອນຕໍ່ໄປນີ້:</a:t>
            </a:r>
          </a:p>
          <a:p>
            <a:pPr marL="0" indent="0">
              <a:buNone/>
            </a:pPr>
            <a:endParaRPr lang="lo-LA" dirty="0">
              <a:latin typeface="Phetsarath OT" panose="02000500000000000000" pitchFamily="2" charset="77"/>
              <a:cs typeface="Phetsarath OT" panose="02000500000000000000" pitchFamily="2" charset="77"/>
            </a:endParaRPr>
          </a:p>
          <a:p>
            <a:pPr marL="0" indent="0">
              <a:buNone/>
            </a:pPr>
            <a:r>
              <a:rPr lang="lo" b="1" dirty="0">
                <a:solidFill>
                  <a:srgbClr val="FF0000"/>
                </a:solidFill>
                <a:latin typeface="Phetsarath OT" panose="02000500000000000000" pitchFamily="2" charset="77"/>
                <a:cs typeface="Phetsarath OT" panose="02000500000000000000" pitchFamily="2" charset="77"/>
              </a:rPr>
              <a:t>ຂັ້ນຕອນທີ 1: ເກັບກຳຂໍ້ມູນຄວາມຖີ່ຂອງອາຫານ</a:t>
            </a:r>
          </a:p>
          <a:p>
            <a:r>
              <a:rPr lang="lo" dirty="0">
                <a:latin typeface="Phetsarath OT" panose="02000500000000000000" pitchFamily="2" charset="77"/>
                <a:cs typeface="Phetsarath OT" panose="02000500000000000000" pitchFamily="2" charset="77"/>
              </a:rPr>
              <a:t>ສຳພາດຜູ້ທີ່ຮັບຜິດຊອບຫຼັກໃນການກະກຽມອາຫານໃນຄົວເຮືອນ.</a:t>
            </a:r>
          </a:p>
          <a:p>
            <a:r>
              <a:rPr lang="lo" dirty="0">
                <a:latin typeface="Phetsarath OT" panose="02000500000000000000" pitchFamily="2" charset="77"/>
                <a:cs typeface="Phetsarath OT" panose="02000500000000000000" pitchFamily="2" charset="77"/>
              </a:rPr>
              <a:t>ຖາມຄົວເຮືອນວ່າຄົວເຮືອນໄດ້ບໍລິໂພກອາຫານແຕ່ລະຊະນິດຈັກມື້ໃນ 7 ມື້ຜ່ານມາ.</a:t>
            </a:r>
          </a:p>
          <a:p>
            <a:r>
              <a:rPr lang="lo" dirty="0">
                <a:latin typeface="Phetsarath OT" panose="02000500000000000000" pitchFamily="2" charset="77"/>
                <a:cs typeface="Phetsarath OT" panose="02000500000000000000" pitchFamily="2" charset="77"/>
              </a:rPr>
              <a:t>ໂດຍປົກກະຕິແລ້ວຈະມີ 8 ກຸ່ມອາຫານຫຼັກ (ບວກກັບອາຫານຂ້າງຄຽງ). ລາຍການອາຫານຍ່ອຍພາຍໃນແຕ່ລະກຸ່ມຄວນໄດ້ຮັບການປັບປຸງໃຫ້ສອດຄ່ອງກັບຮູບແບບການກິນອາຫານໃນທ້ອງຖິ່ນ.</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2483158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E6F0-7D4F-8FE8-7F6C-13C1CB73F0E9}"/>
              </a:ext>
            </a:extLst>
          </p:cNvPr>
          <p:cNvSpPr>
            <a:spLocks noGrp="1"/>
          </p:cNvSpPr>
          <p:nvPr>
            <p:ph type="title"/>
          </p:nvPr>
        </p:nvSpPr>
        <p:spPr>
          <a:xfrm>
            <a:off x="732962" y="260043"/>
            <a:ext cx="10945893" cy="558105"/>
          </a:xfrm>
        </p:spPr>
        <p:txBody>
          <a:bodyPr>
            <a:normAutofit fontScale="90000"/>
          </a:bodyPr>
          <a:lstStyle/>
          <a:p>
            <a:r>
              <a:rPr lang="lo" sz="2800" b="1" dirty="0">
                <a:latin typeface="Phetsarath OT" panose="02000500000000000000" pitchFamily="2" charset="77"/>
                <a:cs typeface="Phetsarath OT" panose="02000500000000000000" pitchFamily="2" charset="77"/>
              </a:rPr>
              <a:t>5.2. ກຸ່ມອາຫານຫຼັກ ແລະ ຕົວຢ່າງ (ອາດຈະມີການປັບປ່ຽນຕາມສະຖານະການ):</a:t>
            </a:r>
            <a:endParaRPr lang="en-LA" sz="2800"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C8279AF9-6E82-043C-FC72-71C223E0471C}"/>
              </a:ext>
            </a:extLst>
          </p:cNvPr>
          <p:cNvSpPr>
            <a:spLocks noGrp="1"/>
          </p:cNvSpPr>
          <p:nvPr>
            <p:ph idx="1"/>
          </p:nvPr>
        </p:nvSpPr>
        <p:spPr>
          <a:xfrm>
            <a:off x="732963" y="1042737"/>
            <a:ext cx="10395285" cy="5129463"/>
          </a:xfrm>
          <a:solidFill>
            <a:schemeClr val="accent4">
              <a:lumMod val="20000"/>
              <a:lumOff val="80000"/>
            </a:schemeClr>
          </a:solidFill>
        </p:spPr>
        <p:txBody>
          <a:bodyPr/>
          <a:lstStyle/>
          <a:p>
            <a:r>
              <a:rPr lang="lo" dirty="0">
                <a:latin typeface="Phetsarath OT" panose="02000500000000000000" pitchFamily="2" charset="77"/>
                <a:cs typeface="Phetsarath OT" panose="02000500000000000000" pitchFamily="2" charset="77"/>
              </a:rPr>
              <a:t>1. </a:t>
            </a:r>
            <a:r>
              <a:rPr lang="lo" b="1" dirty="0">
                <a:latin typeface="Phetsarath OT" panose="02000500000000000000" pitchFamily="2" charset="77"/>
                <a:cs typeface="Phetsarath OT" panose="02000500000000000000" pitchFamily="2" charset="77"/>
              </a:rPr>
              <a:t>ເມັດພືດ, ພືດຫົວ, ມັນຕົ້ນ, ແລະ ກ້ວຍດິບ: </a:t>
            </a:r>
            <a:r>
              <a:rPr lang="lo" dirty="0">
                <a:latin typeface="Phetsarath OT" panose="02000500000000000000" pitchFamily="2" charset="77"/>
                <a:cs typeface="Phetsarath OT" panose="02000500000000000000" pitchFamily="2" charset="77"/>
              </a:rPr>
              <a:t>ເຂົ້າ, ມັນດ້າງ, ມັນຕົ້ນ, ກ້ວຍດິບ, ເຂົ້າປຽກ, ເສັ້ນ, ເຂົ້າໜົມປັງ, ເຂົ້າຈີ່.</a:t>
            </a:r>
          </a:p>
          <a:p>
            <a:r>
              <a:rPr lang="lo" dirty="0">
                <a:latin typeface="Phetsarath OT" panose="02000500000000000000" pitchFamily="2" charset="77"/>
                <a:cs typeface="Phetsarath OT" panose="02000500000000000000" pitchFamily="2" charset="77"/>
              </a:rPr>
              <a:t>2. </a:t>
            </a:r>
            <a:r>
              <a:rPr lang="lo" b="1" dirty="0">
                <a:latin typeface="Phetsarath OT" panose="02000500000000000000" pitchFamily="2" charset="77"/>
                <a:cs typeface="Phetsarath OT" panose="02000500000000000000" pitchFamily="2" charset="77"/>
              </a:rPr>
              <a:t>ຖົ່ວ, ໝາກໄມ້ແຫ້ງເປືອກແຂງ ແລະ ແກ່ນພືດ </a:t>
            </a:r>
            <a:r>
              <a:rPr lang="lo" dirty="0">
                <a:latin typeface="Phetsarath OT" panose="02000500000000000000" pitchFamily="2" charset="77"/>
                <a:cs typeface="Phetsarath OT" panose="02000500000000000000" pitchFamily="2" charset="77"/>
              </a:rPr>
              <a:t>: ຖົ່ວດິນ, ຖົ່ວເຫຼືອງ, ຖົ່ວຂຽວ, ຖົ່ວເຫຼືອງ, ຖົ່ວດິນ, ເມັດງາ.</a:t>
            </a:r>
          </a:p>
          <a:p>
            <a:r>
              <a:rPr lang="lo" dirty="0">
                <a:latin typeface="Phetsarath OT" panose="02000500000000000000" pitchFamily="2" charset="77"/>
                <a:cs typeface="Phetsarath OT" panose="02000500000000000000" pitchFamily="2" charset="77"/>
              </a:rPr>
              <a:t>3. </a:t>
            </a:r>
            <a:r>
              <a:rPr lang="lo" b="1" dirty="0">
                <a:latin typeface="Phetsarath OT" panose="02000500000000000000" pitchFamily="2" charset="77"/>
                <a:cs typeface="Phetsarath OT" panose="02000500000000000000" pitchFamily="2" charset="77"/>
              </a:rPr>
              <a:t>ຜັກ </a:t>
            </a:r>
            <a:r>
              <a:rPr lang="lo" dirty="0">
                <a:latin typeface="Phetsarath OT" panose="02000500000000000000" pitchFamily="2" charset="77"/>
                <a:cs typeface="Phetsarath OT" panose="02000500000000000000" pitchFamily="2" charset="77"/>
              </a:rPr>
              <a:t>: ຜັກໃບຂຽວ, ຜັກອື່ນໆ, ຜັກຫົມ, ໝາກແຕງ, ກະລໍ່າປີ.</a:t>
            </a:r>
          </a:p>
          <a:p>
            <a:r>
              <a:rPr lang="lo" dirty="0">
                <a:latin typeface="Phetsarath OT" panose="02000500000000000000" pitchFamily="2" charset="77"/>
                <a:cs typeface="Phetsarath OT" panose="02000500000000000000" pitchFamily="2" charset="77"/>
              </a:rPr>
              <a:t>4. </a:t>
            </a:r>
            <a:r>
              <a:rPr lang="lo" b="1" dirty="0">
                <a:latin typeface="Phetsarath OT" panose="02000500000000000000" pitchFamily="2" charset="77"/>
                <a:cs typeface="Phetsarath OT" panose="02000500000000000000" pitchFamily="2" charset="77"/>
              </a:rPr>
              <a:t>ໝາກໄມ້ </a:t>
            </a:r>
            <a:r>
              <a:rPr lang="lo" dirty="0">
                <a:latin typeface="Phetsarath OT" panose="02000500000000000000" pitchFamily="2" charset="77"/>
                <a:cs typeface="Phetsarath OT" panose="02000500000000000000" pitchFamily="2" charset="77"/>
              </a:rPr>
              <a:t>: ໝາກກ້ວຍ, ໝາກມ່ວງ, ໝາກຫຸ່ງ, ໝາກໂມ, ໝາກນັດ.</a:t>
            </a:r>
          </a:p>
          <a:p>
            <a:r>
              <a:rPr lang="lo" dirty="0">
                <a:latin typeface="Phetsarath OT" panose="02000500000000000000" pitchFamily="2" charset="77"/>
                <a:cs typeface="Phetsarath OT" panose="02000500000000000000" pitchFamily="2" charset="77"/>
              </a:rPr>
              <a:t>5. </a:t>
            </a:r>
            <a:r>
              <a:rPr lang="lo" b="1" dirty="0">
                <a:latin typeface="Phetsarath OT" panose="02000500000000000000" pitchFamily="2" charset="77"/>
                <a:cs typeface="Phetsarath OT" panose="02000500000000000000" pitchFamily="2" charset="77"/>
              </a:rPr>
              <a:t>ຊີ້ນ, ປາ, ສັດປີກ, ແລະ ໄຂ່ </a:t>
            </a:r>
            <a:r>
              <a:rPr lang="lo" dirty="0">
                <a:latin typeface="Phetsarath OT" panose="02000500000000000000" pitchFamily="2" charset="77"/>
                <a:cs typeface="Phetsarath OT" panose="02000500000000000000" pitchFamily="2" charset="77"/>
              </a:rPr>
              <a:t>: ຊີ້ນງົວ, ຊີ້ນໝູ, ຊີ້ນໄກ່, ເປັດ, ປາທຸກຊະນິດ, ໄຂ່.</a:t>
            </a:r>
          </a:p>
          <a:p>
            <a:r>
              <a:rPr lang="lo" dirty="0">
                <a:latin typeface="Phetsarath OT" panose="02000500000000000000" pitchFamily="2" charset="77"/>
                <a:cs typeface="Phetsarath OT" panose="02000500000000000000" pitchFamily="2" charset="77"/>
              </a:rPr>
              <a:t>6. </a:t>
            </a:r>
            <a:r>
              <a:rPr lang="lo" b="1" dirty="0">
                <a:latin typeface="Phetsarath OT" panose="02000500000000000000" pitchFamily="2" charset="77"/>
                <a:cs typeface="Phetsarath OT" panose="02000500000000000000" pitchFamily="2" charset="77"/>
              </a:rPr>
              <a:t>ນົມ ແລະ ຜະລິດຕະພັນນົມ </a:t>
            </a:r>
            <a:r>
              <a:rPr lang="lo" dirty="0">
                <a:latin typeface="Phetsarath OT" panose="02000500000000000000" pitchFamily="2" charset="77"/>
                <a:cs typeface="Phetsarath OT" panose="02000500000000000000" pitchFamily="2" charset="77"/>
              </a:rPr>
              <a:t>: ນົມສົດ, ນົມຂົ້ນຫວານ, ນົມຜົງ, ນົມສົ້ມ, ເນີຍແຂງ.</a:t>
            </a:r>
          </a:p>
          <a:p>
            <a:r>
              <a:rPr lang="lo" dirty="0">
                <a:latin typeface="Phetsarath OT" panose="02000500000000000000" pitchFamily="2" charset="77"/>
                <a:cs typeface="Phetsarath OT" panose="02000500000000000000" pitchFamily="2" charset="77"/>
              </a:rPr>
              <a:t>7. </a:t>
            </a:r>
            <a:r>
              <a:rPr lang="lo" b="1" dirty="0">
                <a:latin typeface="Phetsarath OT" panose="02000500000000000000" pitchFamily="2" charset="77"/>
                <a:cs typeface="Phetsarath OT" panose="02000500000000000000" pitchFamily="2" charset="77"/>
              </a:rPr>
              <a:t>ນ້ຳມັນ ແລະ ໄຂມັນ </a:t>
            </a:r>
            <a:r>
              <a:rPr lang="lo" dirty="0">
                <a:latin typeface="Phetsarath OT" panose="02000500000000000000" pitchFamily="2" charset="77"/>
                <a:cs typeface="Phetsarath OT" panose="02000500000000000000" pitchFamily="2" charset="77"/>
              </a:rPr>
              <a:t>: ນໍ້າມັນພືດ, ນ້ໍາມັນໝູ, ເນີຍ.</a:t>
            </a:r>
          </a:p>
          <a:p>
            <a:r>
              <a:rPr lang="lo" dirty="0">
                <a:latin typeface="Phetsarath OT" panose="02000500000000000000" pitchFamily="2" charset="77"/>
                <a:cs typeface="Phetsarath OT" panose="02000500000000000000" pitchFamily="2" charset="77"/>
              </a:rPr>
              <a:t>8. </a:t>
            </a:r>
            <a:r>
              <a:rPr lang="lo" b="1" dirty="0">
                <a:latin typeface="Phetsarath OT" panose="02000500000000000000" pitchFamily="2" charset="77"/>
                <a:cs typeface="Phetsarath OT" panose="02000500000000000000" pitchFamily="2" charset="77"/>
              </a:rPr>
              <a:t>ນ້ຳຕານ ແລະ ຂອງຫວານ </a:t>
            </a:r>
            <a:r>
              <a:rPr lang="lo" dirty="0">
                <a:latin typeface="Phetsarath OT" panose="02000500000000000000" pitchFamily="2" charset="77"/>
                <a:cs typeface="Phetsarath OT" panose="02000500000000000000" pitchFamily="2" charset="77"/>
              </a:rPr>
              <a:t>: ນໍ້າຕານ, ຂອງຫວານ, ເຄື່ອງດື່ມທີ່ບໍ່ມີທາດເຫຼົ້າ.</a:t>
            </a:r>
          </a:p>
          <a:p>
            <a:r>
              <a:rPr lang="lo" dirty="0">
                <a:latin typeface="Phetsarath OT" panose="02000500000000000000" pitchFamily="2" charset="77"/>
                <a:cs typeface="Phetsarath OT" panose="02000500000000000000" pitchFamily="2" charset="77"/>
              </a:rPr>
              <a:t>9. </a:t>
            </a:r>
            <a:r>
              <a:rPr lang="lo" b="1" dirty="0">
                <a:latin typeface="Phetsarath OT" panose="02000500000000000000" pitchFamily="2" charset="77"/>
                <a:cs typeface="Phetsarath OT" panose="02000500000000000000" pitchFamily="2" charset="77"/>
              </a:rPr>
              <a:t>ເຄື່ອງປຸງ </a:t>
            </a:r>
            <a:r>
              <a:rPr lang="lo" dirty="0">
                <a:latin typeface="Phetsarath OT" panose="02000500000000000000" pitchFamily="2" charset="77"/>
                <a:cs typeface="Phetsarath OT" panose="02000500000000000000" pitchFamily="2" charset="77"/>
              </a:rPr>
              <a:t>: ເກືອ, ນໍ້າປາ, ນໍ້າໝາກນາວ, ສະໝຸນໄພ, ເຄື່ອງເທດ (ບາງຄັ້ງບໍ່ໄດ້ລວມຢູ່ໃນຄະແນນ).</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4248423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4B40-A0AD-8499-3A0B-4AC9EBFAD824}"/>
              </a:ext>
            </a:extLst>
          </p:cNvPr>
          <p:cNvSpPr>
            <a:spLocks noGrp="1"/>
          </p:cNvSpPr>
          <p:nvPr>
            <p:ph type="title"/>
          </p:nvPr>
        </p:nvSpPr>
        <p:spPr>
          <a:xfrm>
            <a:off x="1069848" y="484632"/>
            <a:ext cx="10865478" cy="1211821"/>
          </a:xfrm>
        </p:spPr>
        <p:txBody>
          <a:bodyPr>
            <a:normAutofit/>
          </a:bodyPr>
          <a:lstStyle/>
          <a:p>
            <a:r>
              <a:rPr lang="lo" sz="3600" b="1" dirty="0">
                <a:latin typeface="Phetsarath OT" panose="02000500000000000000" pitchFamily="2" charset="77"/>
                <a:cs typeface="Phetsarath OT" panose="02000500000000000000" pitchFamily="2" charset="77"/>
              </a:rPr>
              <a:t>5.3. ຂັ້ນຕອນທີ 2: ຈັດກຸ່ມອາຫານ ແລະ ກໍານົດຄວາມຖີ່ສູງສຸດ</a:t>
            </a:r>
            <a:endParaRPr lang="en-LA" sz="3600"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06AF7B74-2C93-BF4F-8855-46A3097DB5FA}"/>
              </a:ext>
            </a:extLst>
          </p:cNvPr>
          <p:cNvSpPr>
            <a:spLocks noGrp="1"/>
          </p:cNvSpPr>
          <p:nvPr>
            <p:ph idx="1"/>
          </p:nvPr>
        </p:nvSpPr>
        <p:spPr>
          <a:xfrm>
            <a:off x="469233" y="2121408"/>
            <a:ext cx="11105146" cy="4050792"/>
          </a:xfrm>
          <a:solidFill>
            <a:schemeClr val="accent4">
              <a:lumMod val="20000"/>
              <a:lumOff val="80000"/>
            </a:schemeClr>
          </a:solidFill>
        </p:spPr>
        <p:txBody>
          <a:bodyPr/>
          <a:lstStyle/>
          <a:p>
            <a:pPr algn="l" rtl="0">
              <a:lnSpc>
                <a:spcPct val="150000"/>
              </a:lnSpc>
            </a:pPr>
            <a:r>
              <a:rPr lang="lo" sz="2400" dirty="0">
                <a:solidFill>
                  <a:srgbClr val="3C4043"/>
                </a:solidFill>
                <a:effectLst/>
                <a:latin typeface="Phetsarath OT" panose="02000500000000000000" pitchFamily="2" charset="77"/>
                <a:cs typeface="Phetsarath OT" panose="02000500000000000000" pitchFamily="2" charset="77"/>
              </a:rPr>
              <a:t>ຜົນບວກຂອງຄວາມຖີ່ຂອງການບໍລິໂພກອາຫານທີ່ຢູ່ໃນກຸ່ມອາຫານດຽວກັນ. • ກໍານົດຄ່າສູງສຸດ (ບັນທຶກ):</a:t>
            </a:r>
          </a:p>
          <a:p>
            <a:pPr algn="l" rtl="0">
              <a:lnSpc>
                <a:spcPct val="150000"/>
              </a:lnSpc>
            </a:pPr>
            <a:r>
              <a:rPr lang="lo" sz="2400" dirty="0">
                <a:solidFill>
                  <a:srgbClr val="3C4043"/>
                </a:solidFill>
                <a:effectLst/>
                <a:latin typeface="Phetsarath OT" panose="02000500000000000000" pitchFamily="2" charset="77"/>
                <a:cs typeface="Phetsarath OT" panose="02000500000000000000" pitchFamily="2" charset="77"/>
              </a:rPr>
              <a:t>ຖ້າຄວາມຖີ່ທັງໝົດຂອງກຸ່ມອາຫານເກີນ 7 ມື້ (ຕົວຢ່າງ, ກິນເຂົ້າທຸກໆມື້ + ເຂົ້າປຽກຈີນທຸກໆມື້ = 14 ມື້), ໃຫ້ປ່ຽນຄ່າເປັນ 7.</a:t>
            </a:r>
            <a:endParaRPr lang="lo-LA" sz="2400" dirty="0">
              <a:solidFill>
                <a:srgbClr val="3C4043"/>
              </a:solidFill>
              <a:effectLst/>
              <a:latin typeface="Phetsarath OT" panose="02000500000000000000" pitchFamily="2" charset="77"/>
              <a:cs typeface="Phetsarath OT" panose="02000500000000000000" pitchFamily="2" charset="77"/>
            </a:endParaRPr>
          </a:p>
          <a:p>
            <a:pPr algn="l" rtl="0">
              <a:lnSpc>
                <a:spcPct val="150000"/>
              </a:lnSpc>
            </a:pPr>
            <a:r>
              <a:rPr lang="lo" sz="2400" dirty="0">
                <a:solidFill>
                  <a:srgbClr val="3C4043"/>
                </a:solidFill>
                <a:effectLst/>
                <a:latin typeface="Phetsarath OT" panose="02000500000000000000" pitchFamily="2" charset="77"/>
                <a:cs typeface="Phetsarath OT" panose="02000500000000000000" pitchFamily="2" charset="77"/>
              </a:rPr>
              <a:t>ສິ່ງນີ້ປ້ອງກັນບໍ່ໃຫ້ກຸ່ມອາຫານໃດໜຶ່ງມີອິດທິພົນຫຼາຍເກີນໄປ.</a:t>
            </a:r>
          </a:p>
          <a:p>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924363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B88A-955D-6C54-DC47-58EDD30036CD}"/>
              </a:ext>
            </a:extLst>
          </p:cNvPr>
          <p:cNvSpPr>
            <a:spLocks noGrp="1"/>
          </p:cNvSpPr>
          <p:nvPr>
            <p:ph type="title"/>
          </p:nvPr>
        </p:nvSpPr>
        <p:spPr>
          <a:xfrm>
            <a:off x="934452" y="484632"/>
            <a:ext cx="10903659" cy="734568"/>
          </a:xfrm>
        </p:spPr>
        <p:txBody>
          <a:bodyPr>
            <a:noAutofit/>
          </a:bodyPr>
          <a:lstStyle/>
          <a:p>
            <a:r>
              <a:rPr lang="lo" sz="3600" b="1" dirty="0">
                <a:latin typeface="Phetsarath OT" panose="02000500000000000000" pitchFamily="2" charset="77"/>
                <a:cs typeface="Phetsarath OT" panose="02000500000000000000" pitchFamily="2" charset="77"/>
              </a:rPr>
              <a:t>5.4. ຂັ້ນຕອນທີ 3: ຄູນນໍ້າໜັກຂອງແຕ່ລະກຸ່ມອາຫານ</a:t>
            </a:r>
            <a:endParaRPr lang="en-LA" sz="3600"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EB20E242-A4E1-58D9-8365-8007FDA6F593}"/>
              </a:ext>
            </a:extLst>
          </p:cNvPr>
          <p:cNvSpPr>
            <a:spLocks noGrp="1"/>
          </p:cNvSpPr>
          <p:nvPr>
            <p:ph idx="1"/>
          </p:nvPr>
        </p:nvSpPr>
        <p:spPr>
          <a:xfrm>
            <a:off x="1069848" y="1475874"/>
            <a:ext cx="10058400" cy="4696326"/>
          </a:xfrm>
          <a:solidFill>
            <a:schemeClr val="accent4">
              <a:lumMod val="20000"/>
              <a:lumOff val="80000"/>
            </a:schemeClr>
          </a:solidFill>
        </p:spPr>
        <p:txBody>
          <a:bodyPr>
            <a:normAutofit/>
          </a:bodyPr>
          <a:lstStyle/>
          <a:p>
            <a:r>
              <a:rPr lang="lo" dirty="0">
                <a:latin typeface="Phetsarath OT" panose="02000500000000000000" pitchFamily="2" charset="77"/>
                <a:cs typeface="Phetsarath OT" panose="02000500000000000000" pitchFamily="2" charset="77"/>
              </a:rPr>
              <a:t>ແຕ່ລະກຸ່ມອາຫານມີນ້ຳໜັກທີ່ແຕກຕ່າງກັນໂດຍອີງໃສ່ຄວາມໜາແໜ້ນຂອງສານອາຫານ. ນ້ຳໜັກເຫຼົ່ານີ້ແມ່ນໄດ້ມາດຕະຖານໂດຍ WFP:</a:t>
            </a:r>
          </a:p>
          <a:p>
            <a:r>
              <a:rPr lang="lo" dirty="0">
                <a:latin typeface="Phetsarath OT" panose="02000500000000000000" pitchFamily="2" charset="77"/>
                <a:cs typeface="Phetsarath OT" panose="02000500000000000000" pitchFamily="2" charset="77"/>
              </a:rPr>
              <a:t>ເມັດພືດ, ພືດຕະກຸນຖົ່ວ: 2</a:t>
            </a:r>
          </a:p>
          <a:p>
            <a:r>
              <a:rPr lang="lo" dirty="0">
                <a:latin typeface="Phetsarath OT" panose="02000500000000000000" pitchFamily="2" charset="77"/>
                <a:cs typeface="Phetsarath OT" panose="02000500000000000000" pitchFamily="2" charset="77"/>
              </a:rPr>
              <a:t>ຖົ່ວ, ໝາກໄມ້ແຫ້ງເປືອກແຂງ, ແກ່ນ: 3</a:t>
            </a:r>
          </a:p>
          <a:p>
            <a:r>
              <a:rPr lang="lo" dirty="0">
                <a:latin typeface="Phetsarath OT" panose="02000500000000000000" pitchFamily="2" charset="77"/>
                <a:cs typeface="Phetsarath OT" panose="02000500000000000000" pitchFamily="2" charset="77"/>
              </a:rPr>
              <a:t>ຜັກ: 1</a:t>
            </a:r>
          </a:p>
          <a:p>
            <a:r>
              <a:rPr lang="lo" dirty="0">
                <a:latin typeface="Phetsarath OT" panose="02000500000000000000" pitchFamily="2" charset="77"/>
                <a:cs typeface="Phetsarath OT" panose="02000500000000000000" pitchFamily="2" charset="77"/>
              </a:rPr>
              <a:t>ໝາກໄມ້: 1</a:t>
            </a:r>
          </a:p>
          <a:p>
            <a:r>
              <a:rPr lang="lo" dirty="0">
                <a:latin typeface="Phetsarath OT" panose="02000500000000000000" pitchFamily="2" charset="77"/>
                <a:cs typeface="Phetsarath OT" panose="02000500000000000000" pitchFamily="2" charset="77"/>
              </a:rPr>
              <a:t>ຊີ້ນ, ປາ, ສັດປີກ, ໄຂ່: 4</a:t>
            </a:r>
          </a:p>
          <a:p>
            <a:r>
              <a:rPr lang="lo" dirty="0">
                <a:latin typeface="Phetsarath OT" panose="02000500000000000000" pitchFamily="2" charset="77"/>
                <a:cs typeface="Phetsarath OT" panose="02000500000000000000" pitchFamily="2" charset="77"/>
              </a:rPr>
              <a:t>ນົມ ແລະ ຜະລິດຕະພັນນົມ: 4</a:t>
            </a:r>
          </a:p>
          <a:p>
            <a:r>
              <a:rPr lang="lo" dirty="0">
                <a:latin typeface="Phetsarath OT" panose="02000500000000000000" pitchFamily="2" charset="77"/>
                <a:cs typeface="Phetsarath OT" panose="02000500000000000000" pitchFamily="2" charset="77"/>
              </a:rPr>
              <a:t>ນ້ຳມັນ ແລະ ໄຂມັນ: 0.5</a:t>
            </a:r>
          </a:p>
          <a:p>
            <a:r>
              <a:rPr lang="lo" dirty="0">
                <a:latin typeface="Phetsarath OT" panose="02000500000000000000" pitchFamily="2" charset="77"/>
                <a:cs typeface="Phetsarath OT" panose="02000500000000000000" pitchFamily="2" charset="77"/>
              </a:rPr>
              <a:t>ນ້ຳຕານ ແລະ ສານໃຫ້ຄວາມຫວານ: 0.5</a:t>
            </a:r>
          </a:p>
          <a:p>
            <a:r>
              <a:rPr lang="lo" dirty="0">
                <a:latin typeface="Phetsarath OT" panose="02000500000000000000" pitchFamily="2" charset="77"/>
                <a:cs typeface="Phetsarath OT" panose="02000500000000000000" pitchFamily="2" charset="77"/>
              </a:rPr>
              <a:t>ເຄື່ອງປຸງ: 0 (ບໍ່ມີນ້ຳໜັກ, ບໍ່ນັບລວມໃນຄະແນນລວມ)</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252798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3F8F-1860-CAE2-2FFB-E9AC9890729A}"/>
              </a:ext>
            </a:extLst>
          </p:cNvPr>
          <p:cNvSpPr>
            <a:spLocks noGrp="1"/>
          </p:cNvSpPr>
          <p:nvPr>
            <p:ph type="title"/>
          </p:nvPr>
        </p:nvSpPr>
        <p:spPr>
          <a:xfrm>
            <a:off x="838200" y="343860"/>
            <a:ext cx="10515600" cy="582572"/>
          </a:xfrm>
        </p:spPr>
        <p:txBody>
          <a:bodyPr>
            <a:noAutofit/>
          </a:bodyPr>
          <a:lstStyle/>
          <a:p>
            <a:r>
              <a:rPr lang="lo" sz="3600" dirty="0">
                <a:solidFill>
                  <a:srgbClr val="C00000"/>
                </a:solidFill>
                <a:latin typeface="Phetsarath OT" panose="02000500000000000000" pitchFamily="2" charset="77"/>
                <a:cs typeface="Phetsarath OT" panose="02000500000000000000" pitchFamily="2" charset="77"/>
              </a:rPr>
              <a:t>ພາບລວມຂອງບົດຮຽນ (ນີ້ແມ່ນໂຄງຮ່າງຂອງບົດຮຽນນີ້)</a:t>
            </a:r>
          </a:p>
        </p:txBody>
      </p:sp>
      <p:sp>
        <p:nvSpPr>
          <p:cNvPr id="3" name="Content Placeholder 2">
            <a:extLst>
              <a:ext uri="{FF2B5EF4-FFF2-40B4-BE49-F238E27FC236}">
                <a16:creationId xmlns:a16="http://schemas.microsoft.com/office/drawing/2014/main" id="{265FA85B-B586-7B95-1D60-38418F4972EC}"/>
              </a:ext>
            </a:extLst>
          </p:cNvPr>
          <p:cNvSpPr>
            <a:spLocks noGrp="1"/>
          </p:cNvSpPr>
          <p:nvPr>
            <p:ph idx="1"/>
          </p:nvPr>
        </p:nvSpPr>
        <p:spPr>
          <a:xfrm>
            <a:off x="795528" y="1155365"/>
            <a:ext cx="10515600" cy="582572"/>
          </a:xfrm>
        </p:spPr>
        <p:txBody>
          <a:bodyPr/>
          <a:lstStyle/>
          <a:p>
            <a:pPr marL="0" indent="0">
              <a:buNone/>
            </a:pPr>
            <a:r>
              <a:rPr lang="lo" sz="2800" dirty="0">
                <a:latin typeface="Phetsarath OT" panose="02000500000000000000" pitchFamily="2" charset="77"/>
                <a:cs typeface="Phetsarath OT" panose="02000500000000000000" pitchFamily="2" charset="77"/>
              </a:rPr>
              <a:t>ໃນບົດຮຽນນີ້, ຜູ້ຮຽນຈະໄດ້ຮຽນຮູ້ກ່ຽວກັບ:</a:t>
            </a:r>
          </a:p>
          <a:p>
            <a:pPr marL="0" indent="0">
              <a:buNone/>
            </a:pPr>
            <a:endParaRPr lang="en-US" dirty="0">
              <a:latin typeface="Phetsarath OT" panose="02000500000000000000" pitchFamily="2" charset="77"/>
              <a:cs typeface="Phetsarath OT" panose="02000500000000000000" pitchFamily="2" charset="77"/>
            </a:endParaRPr>
          </a:p>
        </p:txBody>
      </p:sp>
      <p:sp>
        <p:nvSpPr>
          <p:cNvPr id="4" name="Slide Number Placeholder 3">
            <a:extLst>
              <a:ext uri="{FF2B5EF4-FFF2-40B4-BE49-F238E27FC236}">
                <a16:creationId xmlns:a16="http://schemas.microsoft.com/office/drawing/2014/main" id="{9CCEDF13-BC08-3E4F-426B-E20DC5B84A2F}"/>
              </a:ext>
            </a:extLst>
          </p:cNvPr>
          <p:cNvSpPr>
            <a:spLocks noGrp="1"/>
          </p:cNvSpPr>
          <p:nvPr>
            <p:ph type="sldNum" sz="quarter" idx="12"/>
          </p:nvPr>
        </p:nvSpPr>
        <p:spPr/>
        <p:txBody>
          <a:bodyPr/>
          <a:lstStyle/>
          <a:p>
            <a:fld id="{BB7217B5-ED1B-4422-BB90-71357A4EBF56}" type="slidenum">
              <a:rPr lang="en-US" smtClean="0"/>
              <a:pPr/>
              <a:t>4</a:t>
            </a:fld>
            <a:endParaRPr lang="en-US"/>
          </a:p>
        </p:txBody>
      </p:sp>
      <p:sp>
        <p:nvSpPr>
          <p:cNvPr id="5" name="Content Placeholder 2">
            <a:extLst>
              <a:ext uri="{FF2B5EF4-FFF2-40B4-BE49-F238E27FC236}">
                <a16:creationId xmlns:a16="http://schemas.microsoft.com/office/drawing/2014/main" id="{76B5650F-20FF-8476-5A3C-CC6306F06646}"/>
              </a:ext>
            </a:extLst>
          </p:cNvPr>
          <p:cNvSpPr txBox="1">
            <a:spLocks/>
          </p:cNvSpPr>
          <p:nvPr/>
        </p:nvSpPr>
        <p:spPr>
          <a:xfrm>
            <a:off x="838200" y="1744294"/>
            <a:ext cx="10515600" cy="4893574"/>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50000"/>
              </a:lnSpc>
              <a:buFont typeface="+mj-lt"/>
              <a:buAutoNum type="arabicPeriod"/>
            </a:pPr>
            <a:r>
              <a:rPr lang="lo" sz="2800" b="1" dirty="0">
                <a:effectLst/>
                <a:latin typeface="Phetsarath OT" panose="02000500000000000000" pitchFamily="2" charset="77"/>
                <a:ea typeface="Times New Roman" panose="02020603050405020304" pitchFamily="18" charset="0"/>
                <a:cs typeface="Phetsarath OT" panose="02000500000000000000" pitchFamily="2" charset="77"/>
              </a:rPr>
              <a:t> </a:t>
            </a:r>
            <a:r>
              <a:rPr lang="lo" sz="2800" b="1" dirty="0">
                <a:latin typeface="Phetsarath OT" panose="02000500000000000000" pitchFamily="2" charset="77"/>
                <a:ea typeface="Times New Roman" panose="02020603050405020304" pitchFamily="18" charset="0"/>
                <a:cs typeface="Phetsarath OT" panose="02000500000000000000" pitchFamily="2" charset="77"/>
              </a:rPr>
              <a:t>ວິທີການປະເມີນການຄໍ້າປະກັນຄວາມໝັ້ນຄົງອາຫານ ແລະ ໂພຊະນາການ ແລະ </a:t>
            </a:r>
            <a:r>
              <a:rPr lang="lo" sz="2800" b="1" dirty="0">
                <a:effectLst/>
                <a:latin typeface="Phetsarath OT" panose="02000500000000000000" pitchFamily="2" charset="77"/>
                <a:ea typeface="Times New Roman" panose="02020603050405020304" pitchFamily="18" charset="0"/>
                <a:cs typeface="Phetsarath OT" panose="02000500000000000000" pitchFamily="2" charset="77"/>
              </a:rPr>
              <a:t>ຄວາມສໍາຄັນ ຂອງມັນ</a:t>
            </a:r>
          </a:p>
          <a:p>
            <a:pPr marL="514350" indent="-514350">
              <a:lnSpc>
                <a:spcPct val="150000"/>
              </a:lnSpc>
              <a:buFont typeface="+mj-lt"/>
              <a:buAutoNum type="arabicPeriod"/>
            </a:pPr>
            <a:r>
              <a:rPr lang="lo" sz="2800" b="1" kern="0" dirty="0">
                <a:latin typeface="Phetsarath OT" panose="02000500000000000000" pitchFamily="2" charset="77"/>
                <a:ea typeface="Times New Roman" panose="02020603050405020304" pitchFamily="18" charset="0"/>
                <a:cs typeface="Phetsarath OT" panose="02000500000000000000" pitchFamily="2" charset="77"/>
              </a:rPr>
              <a:t>ເຂົ້າໃຈຂໍ້ຈຳກັດ ແລະ ປະໂຫຍດຈາກວິທີການປະເມີນຜົນເພື່ອອອກແບບກິດຈະກໍາສົ່ງເສີມ</a:t>
            </a:r>
            <a:endParaRPr lang="lo-LA" sz="2800" b="1"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2423066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1BBF-9874-04C4-5D6F-4B6E7894EA55}"/>
              </a:ext>
            </a:extLst>
          </p:cNvPr>
          <p:cNvSpPr>
            <a:spLocks noGrp="1"/>
          </p:cNvSpPr>
          <p:nvPr>
            <p:ph type="title"/>
          </p:nvPr>
        </p:nvSpPr>
        <p:spPr/>
        <p:txBody>
          <a:bodyPr/>
          <a:lstStyle/>
          <a:p>
            <a:r>
              <a:rPr lang="lo" dirty="0">
                <a:latin typeface="Phetsarath OT" panose="02000500000000000000" pitchFamily="2" charset="77"/>
                <a:cs typeface="Phetsarath OT" panose="02000500000000000000" pitchFamily="2" charset="77"/>
              </a:rPr>
              <a:t>5.5. ຕົວຢ່າງການຄິດໄລ່:</a:t>
            </a:r>
            <a:endParaRPr lang="en-LA" dirty="0">
              <a:latin typeface="Phetsarath OT" panose="02000500000000000000" pitchFamily="2" charset="77"/>
              <a:cs typeface="Phetsarath OT" panose="02000500000000000000" pitchFamily="2" charset="77"/>
            </a:endParaRPr>
          </a:p>
        </p:txBody>
      </p:sp>
      <p:graphicFrame>
        <p:nvGraphicFramePr>
          <p:cNvPr id="4" name="Content Placeholder 3">
            <a:extLst>
              <a:ext uri="{FF2B5EF4-FFF2-40B4-BE49-F238E27FC236}">
                <a16:creationId xmlns:a16="http://schemas.microsoft.com/office/drawing/2014/main" id="{9B8B2E28-047A-64D8-F0A6-B1FD494A6DB4}"/>
              </a:ext>
            </a:extLst>
          </p:cNvPr>
          <p:cNvGraphicFramePr>
            <a:graphicFrameLocks noGrp="1"/>
          </p:cNvGraphicFramePr>
          <p:nvPr>
            <p:ph idx="1"/>
            <p:extLst>
              <p:ext uri="{D42A27DB-BD31-4B8C-83A1-F6EECF244321}">
                <p14:modId xmlns:p14="http://schemas.microsoft.com/office/powerpoint/2010/main" val="16855695"/>
              </p:ext>
            </p:extLst>
          </p:nvPr>
        </p:nvGraphicFramePr>
        <p:xfrm>
          <a:off x="657726" y="2006226"/>
          <a:ext cx="10299033" cy="4202436"/>
        </p:xfrm>
        <a:graphic>
          <a:graphicData uri="http://schemas.openxmlformats.org/drawingml/2006/table">
            <a:tbl>
              <a:tblPr firstRow="1" firstCol="1" bandRow="1">
                <a:tableStyleId>{5C22544A-7EE6-4342-B048-85BDC9FD1C3A}</a:tableStyleId>
              </a:tblPr>
              <a:tblGrid>
                <a:gridCol w="2389769">
                  <a:extLst>
                    <a:ext uri="{9D8B030D-6E8A-4147-A177-3AD203B41FA5}">
                      <a16:colId xmlns:a16="http://schemas.microsoft.com/office/drawing/2014/main" val="2759335239"/>
                    </a:ext>
                  </a:extLst>
                </a:gridCol>
                <a:gridCol w="2389769">
                  <a:extLst>
                    <a:ext uri="{9D8B030D-6E8A-4147-A177-3AD203B41FA5}">
                      <a16:colId xmlns:a16="http://schemas.microsoft.com/office/drawing/2014/main" val="735597176"/>
                    </a:ext>
                  </a:extLst>
                </a:gridCol>
                <a:gridCol w="1965020">
                  <a:extLst>
                    <a:ext uri="{9D8B030D-6E8A-4147-A177-3AD203B41FA5}">
                      <a16:colId xmlns:a16="http://schemas.microsoft.com/office/drawing/2014/main" val="3452178742"/>
                    </a:ext>
                  </a:extLst>
                </a:gridCol>
                <a:gridCol w="3554475">
                  <a:extLst>
                    <a:ext uri="{9D8B030D-6E8A-4147-A177-3AD203B41FA5}">
                      <a16:colId xmlns:a16="http://schemas.microsoft.com/office/drawing/2014/main" val="2735652674"/>
                    </a:ext>
                  </a:extLst>
                </a:gridCol>
              </a:tblGrid>
              <a:tr h="927854">
                <a:tc>
                  <a:txBody>
                    <a:bodyPr/>
                    <a:lstStyle/>
                    <a:p>
                      <a:pPr algn="ctr"/>
                      <a:r>
                        <a:rPr lang="lo" sz="2000" kern="100" dirty="0">
                          <a:effectLst/>
                          <a:latin typeface="Phetsarath OT" panose="02000500000000000000" pitchFamily="2" charset="77"/>
                          <a:ea typeface="Times New Roman" panose="02020603050405020304" pitchFamily="18" charset="0"/>
                          <a:cs typeface="Phetsarath OT" panose="02000500000000000000" pitchFamily="2" charset="77"/>
                        </a:rPr>
                        <a:t>ກຸ່ມອາຫານ</a:t>
                      </a:r>
                      <a:endParaRPr lang="en-LA" sz="200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dirty="0">
                          <a:effectLst/>
                          <a:latin typeface="Phetsarath OT" panose="02000500000000000000" pitchFamily="2" charset="77"/>
                          <a:cs typeface="Phetsarath OT" panose="02000500000000000000" pitchFamily="2" charset="77"/>
                        </a:rPr>
                        <a:t>ຄວາມຖີ່ຂອງການບໍລິໂພກອາຫານ (ຍິງ)</a:t>
                      </a:r>
                      <a:endParaRPr lang="en-LA" sz="2000" kern="100" dirty="0">
                        <a:effectLst/>
                        <a:latin typeface="Phetsarath OT" panose="02000500000000000000" pitchFamily="2" charset="77"/>
                        <a:cs typeface="Phetsarath OT" panose="02000500000000000000" pitchFamily="2" charset="77"/>
                      </a:endParaRPr>
                    </a:p>
                    <a:p>
                      <a:pPr algn="ctr"/>
                      <a:r>
                        <a:rPr lang="lo" sz="2000" kern="100" dirty="0">
                          <a:effectLst/>
                          <a:latin typeface="Phetsarath OT" panose="02000500000000000000" pitchFamily="2" charset="77"/>
                          <a:cs typeface="Phetsarath OT" panose="02000500000000000000" pitchFamily="2" charset="77"/>
                        </a:rPr>
                        <a:t>( ໃນ 7 ມື້ )</a:t>
                      </a:r>
                      <a:endParaRPr lang="en-LA" sz="200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dirty="0">
                          <a:effectLst/>
                          <a:latin typeface="Phetsarath OT" panose="02000500000000000000" pitchFamily="2" charset="77"/>
                          <a:ea typeface="Times New Roman" panose="02020603050405020304" pitchFamily="18" charset="0"/>
                          <a:cs typeface="Phetsarath OT" panose="02000500000000000000" pitchFamily="2" charset="77"/>
                        </a:rPr>
                        <a:t>ນ້ຳໜັກ (W)</a:t>
                      </a:r>
                      <a:endParaRPr lang="en-LA" sz="200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dirty="0">
                          <a:effectLst/>
                          <a:latin typeface="Phetsarath OT" panose="02000500000000000000" pitchFamily="2" charset="77"/>
                          <a:cs typeface="Phetsarath OT" panose="02000500000000000000" pitchFamily="2" charset="77"/>
                        </a:rPr>
                        <a:t>ຄະແນນ</a:t>
                      </a:r>
                      <a:endParaRPr lang="en-LA" sz="2000" kern="100" dirty="0">
                        <a:effectLst/>
                        <a:latin typeface="Phetsarath OT" panose="02000500000000000000" pitchFamily="2" charset="77"/>
                        <a:cs typeface="Phetsarath OT" panose="02000500000000000000" pitchFamily="2" charset="77"/>
                      </a:endParaRPr>
                    </a:p>
                    <a:p>
                      <a:pPr algn="ctr"/>
                      <a:r>
                        <a:rPr lang="lo" sz="2000" kern="100" dirty="0">
                          <a:effectLst/>
                          <a:latin typeface="Phetsarath OT" panose="02000500000000000000" pitchFamily="2" charset="77"/>
                          <a:cs typeface="Phetsarath OT" panose="02000500000000000000" pitchFamily="2" charset="77"/>
                        </a:rPr>
                        <a:t>( ຟ x ກ )</a:t>
                      </a:r>
                      <a:endParaRPr lang="en-LA" sz="200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extLst>
                  <a:ext uri="{0D108BD9-81ED-4DB2-BD59-A6C34878D82A}">
                    <a16:rowId xmlns:a16="http://schemas.microsoft.com/office/drawing/2014/main" val="1007995786"/>
                  </a:ext>
                </a:extLst>
              </a:tr>
              <a:tr h="330042">
                <a:tc>
                  <a:txBody>
                    <a:bodyPr/>
                    <a:lstStyle/>
                    <a:p>
                      <a:pPr algn="ctr"/>
                      <a:r>
                        <a:rPr lang="lo" sz="2000" b="0" dirty="0">
                          <a:latin typeface="Phetsarath OT" panose="02000500000000000000" pitchFamily="2" charset="77"/>
                          <a:cs typeface="Phetsarath OT" panose="02000500000000000000" pitchFamily="2" charset="77"/>
                        </a:rPr>
                        <a:t>ເມັດພືດ, ພືດຕະກຸນຖົ່ວ</a:t>
                      </a:r>
                      <a:endParaRPr lang="en-LA" sz="2000" b="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dirty="0">
                          <a:effectLst/>
                          <a:latin typeface="Phetsarath OT" panose="02000500000000000000" pitchFamily="2" charset="77"/>
                          <a:cs typeface="Phetsarath OT" panose="02000500000000000000" pitchFamily="2" charset="77"/>
                        </a:rPr>
                        <a:t>7</a:t>
                      </a:r>
                      <a:endParaRPr lang="en-LA" sz="200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2</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7 × 2 = 1 4</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extLst>
                  <a:ext uri="{0D108BD9-81ED-4DB2-BD59-A6C34878D82A}">
                    <a16:rowId xmlns:a16="http://schemas.microsoft.com/office/drawing/2014/main" val="486817167"/>
                  </a:ext>
                </a:extLst>
              </a:tr>
              <a:tr h="330042">
                <a:tc>
                  <a:txBody>
                    <a:bodyPr/>
                    <a:lstStyle/>
                    <a:p>
                      <a:pPr algn="ctr"/>
                      <a:r>
                        <a:rPr lang="lo" sz="2000" b="0" dirty="0">
                          <a:latin typeface="Phetsarath OT" panose="02000500000000000000" pitchFamily="2" charset="77"/>
                          <a:cs typeface="Phetsarath OT" panose="02000500000000000000" pitchFamily="2" charset="77"/>
                        </a:rPr>
                        <a:t>ຖົ່ວ, ໝາກໄມ້ແຫ້ງເປືອກແຂງ, ແກ່ນ</a:t>
                      </a:r>
                      <a:endParaRPr lang="en-LA" sz="2000" b="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3</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3</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3 × 3 = 9</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extLst>
                  <a:ext uri="{0D108BD9-81ED-4DB2-BD59-A6C34878D82A}">
                    <a16:rowId xmlns:a16="http://schemas.microsoft.com/office/drawing/2014/main" val="943802384"/>
                  </a:ext>
                </a:extLst>
              </a:tr>
              <a:tr h="330042">
                <a:tc>
                  <a:txBody>
                    <a:bodyPr/>
                    <a:lstStyle/>
                    <a:p>
                      <a:pPr algn="ctr"/>
                      <a:r>
                        <a:rPr lang="lo" sz="2000" b="0" kern="100" dirty="0">
                          <a:effectLst/>
                          <a:latin typeface="Phetsarath OT" panose="02000500000000000000" pitchFamily="2" charset="77"/>
                          <a:ea typeface="Times New Roman" panose="02020603050405020304" pitchFamily="18" charset="0"/>
                          <a:cs typeface="Phetsarath OT" panose="02000500000000000000" pitchFamily="2" charset="77"/>
                        </a:rPr>
                        <a:t>ຜັກ</a:t>
                      </a:r>
                      <a:endParaRPr lang="en-LA" sz="2000" b="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dirty="0">
                          <a:effectLst/>
                          <a:latin typeface="Phetsarath OT" panose="02000500000000000000" pitchFamily="2" charset="77"/>
                          <a:cs typeface="Phetsarath OT" panose="02000500000000000000" pitchFamily="2" charset="77"/>
                        </a:rPr>
                        <a:t>5</a:t>
                      </a:r>
                      <a:endParaRPr lang="en-LA" sz="200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1</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5 × 1 = 5</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extLst>
                  <a:ext uri="{0D108BD9-81ED-4DB2-BD59-A6C34878D82A}">
                    <a16:rowId xmlns:a16="http://schemas.microsoft.com/office/drawing/2014/main" val="343054907"/>
                  </a:ext>
                </a:extLst>
              </a:tr>
              <a:tr h="330042">
                <a:tc>
                  <a:txBody>
                    <a:bodyPr/>
                    <a:lstStyle/>
                    <a:p>
                      <a:pPr algn="ctr"/>
                      <a:r>
                        <a:rPr lang="lo" sz="2000" b="0" kern="100" dirty="0">
                          <a:effectLst/>
                          <a:latin typeface="Phetsarath OT" panose="02000500000000000000" pitchFamily="2" charset="77"/>
                          <a:ea typeface="Times New Roman" panose="02020603050405020304" pitchFamily="18" charset="0"/>
                          <a:cs typeface="Phetsarath OT" panose="02000500000000000000" pitchFamily="2" charset="77"/>
                        </a:rPr>
                        <a:t>ໝາກໄມ້</a:t>
                      </a:r>
                      <a:endParaRPr lang="en-LA" sz="2000" b="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2</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1</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2 × 1 = 2</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extLst>
                  <a:ext uri="{0D108BD9-81ED-4DB2-BD59-A6C34878D82A}">
                    <a16:rowId xmlns:a16="http://schemas.microsoft.com/office/drawing/2014/main" val="3292246584"/>
                  </a:ext>
                </a:extLst>
              </a:tr>
              <a:tr h="330042">
                <a:tc>
                  <a:txBody>
                    <a:bodyPr/>
                    <a:lstStyle/>
                    <a:p>
                      <a:pPr algn="ctr"/>
                      <a:r>
                        <a:rPr lang="lo" sz="2000" b="0" kern="100" dirty="0">
                          <a:effectLst/>
                          <a:latin typeface="Phetsarath OT" panose="02000500000000000000" pitchFamily="2" charset="77"/>
                          <a:cs typeface="Phetsarath OT" panose="02000500000000000000" pitchFamily="2" charset="77"/>
                        </a:rPr>
                        <a:t>ຊີ້ນ / ປາ / ໄຂ່</a:t>
                      </a:r>
                      <a:endParaRPr lang="en-LA" sz="2000" b="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4</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4</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4×4=16</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extLst>
                  <a:ext uri="{0D108BD9-81ED-4DB2-BD59-A6C34878D82A}">
                    <a16:rowId xmlns:a16="http://schemas.microsoft.com/office/drawing/2014/main" val="1541034095"/>
                  </a:ext>
                </a:extLst>
              </a:tr>
              <a:tr h="330042">
                <a:tc>
                  <a:txBody>
                    <a:bodyPr/>
                    <a:lstStyle/>
                    <a:p>
                      <a:pPr algn="ctr"/>
                      <a:r>
                        <a:rPr lang="lo" sz="2000" b="0" kern="100" dirty="0">
                          <a:effectLst/>
                          <a:latin typeface="Phetsarath OT" panose="02000500000000000000" pitchFamily="2" charset="77"/>
                          <a:ea typeface="Times New Roman" panose="02020603050405020304" pitchFamily="18" charset="0"/>
                          <a:cs typeface="Phetsarath OT" panose="02000500000000000000" pitchFamily="2" charset="77"/>
                        </a:rPr>
                        <a:t>ນົມ</a:t>
                      </a:r>
                      <a:endParaRPr lang="en-LA" sz="2000" b="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1</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4</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1 × 4 = 4</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extLst>
                  <a:ext uri="{0D108BD9-81ED-4DB2-BD59-A6C34878D82A}">
                    <a16:rowId xmlns:a16="http://schemas.microsoft.com/office/drawing/2014/main" val="2663797818"/>
                  </a:ext>
                </a:extLst>
              </a:tr>
              <a:tr h="330042">
                <a:tc>
                  <a:txBody>
                    <a:bodyPr/>
                    <a:lstStyle/>
                    <a:p>
                      <a:pPr algn="ctr"/>
                      <a:r>
                        <a:rPr lang="lo" sz="2000" b="0" kern="100" dirty="0">
                          <a:effectLst/>
                          <a:latin typeface="Phetsarath OT" panose="02000500000000000000" pitchFamily="2" charset="77"/>
                          <a:ea typeface="Times New Roman" panose="02020603050405020304" pitchFamily="18" charset="0"/>
                          <a:cs typeface="Phetsarath OT" panose="02000500000000000000" pitchFamily="2" charset="77"/>
                        </a:rPr>
                        <a:t>ນ້ຳມັນ</a:t>
                      </a:r>
                      <a:endParaRPr lang="en-LA" sz="2000" b="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dirty="0">
                          <a:effectLst/>
                          <a:latin typeface="Phetsarath OT" panose="02000500000000000000" pitchFamily="2" charset="77"/>
                          <a:cs typeface="Phetsarath OT" panose="02000500000000000000" pitchFamily="2" charset="77"/>
                        </a:rPr>
                        <a:t>7</a:t>
                      </a:r>
                      <a:endParaRPr lang="en-LA" sz="200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0.5</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7 × 0.5 = 3.5</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extLst>
                  <a:ext uri="{0D108BD9-81ED-4DB2-BD59-A6C34878D82A}">
                    <a16:rowId xmlns:a16="http://schemas.microsoft.com/office/drawing/2014/main" val="4154197525"/>
                  </a:ext>
                </a:extLst>
              </a:tr>
              <a:tr h="330042">
                <a:tc>
                  <a:txBody>
                    <a:bodyPr/>
                    <a:lstStyle/>
                    <a:p>
                      <a:pPr algn="ctr"/>
                      <a:r>
                        <a:rPr lang="lo" sz="2000" b="0" kern="100" dirty="0">
                          <a:effectLst/>
                          <a:latin typeface="Phetsarath OT" panose="02000500000000000000" pitchFamily="2" charset="77"/>
                          <a:ea typeface="Times New Roman" panose="02020603050405020304" pitchFamily="18" charset="0"/>
                          <a:cs typeface="Phetsarath OT" panose="02000500000000000000" pitchFamily="2" charset="77"/>
                        </a:rPr>
                        <a:t>ນ້ຳຕານ</a:t>
                      </a:r>
                      <a:endParaRPr lang="en-LA" sz="2000" b="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dirty="0">
                          <a:effectLst/>
                          <a:latin typeface="Phetsarath OT" panose="02000500000000000000" pitchFamily="2" charset="77"/>
                          <a:cs typeface="Phetsarath OT" panose="02000500000000000000" pitchFamily="2" charset="77"/>
                        </a:rPr>
                        <a:t>2</a:t>
                      </a:r>
                      <a:endParaRPr lang="en-LA" sz="200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0.5</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r>
                        <a:rPr lang="lo" sz="2000" kern="100">
                          <a:effectLst/>
                          <a:latin typeface="Phetsarath OT" panose="02000500000000000000" pitchFamily="2" charset="77"/>
                          <a:cs typeface="Phetsarath OT" panose="02000500000000000000" pitchFamily="2" charset="77"/>
                        </a:rPr>
                        <a:t>2 × 0.5 = 1</a:t>
                      </a:r>
                      <a:endParaRPr lang="en-LA" sz="2000" kern="10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extLst>
                  <a:ext uri="{0D108BD9-81ED-4DB2-BD59-A6C34878D82A}">
                    <a16:rowId xmlns:a16="http://schemas.microsoft.com/office/drawing/2014/main" val="961504540"/>
                  </a:ext>
                </a:extLst>
              </a:tr>
              <a:tr h="330042">
                <a:tc>
                  <a:txBody>
                    <a:bodyPr/>
                    <a:lstStyle/>
                    <a:p>
                      <a:pPr algn="ctr"/>
                      <a:r>
                        <a:rPr lang="lo" sz="2000" b="0" kern="100" dirty="0">
                          <a:effectLst/>
                          <a:latin typeface="Phetsarath OT" panose="02000500000000000000" pitchFamily="2" charset="77"/>
                          <a:cs typeface="Phetsarath OT" panose="02000500000000000000" pitchFamily="2" charset="77"/>
                        </a:rPr>
                        <a:t>ລວມ FCS</a:t>
                      </a:r>
                      <a:endParaRPr lang="en-LA" sz="2000" b="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tc>
                  <a:txBody>
                    <a:bodyPr/>
                    <a:lstStyle/>
                    <a:p>
                      <a:pPr algn="ctr"/>
                      <a:endParaRPr lang="en-LA" sz="2000" kern="100">
                        <a:effectLst/>
                        <a:latin typeface="Phetsarath OT" panose="02000500000000000000" pitchFamily="2" charset="77"/>
                        <a:cs typeface="Phetsarath OT" panose="02000500000000000000" pitchFamily="2" charset="77"/>
                      </a:endParaRPr>
                    </a:p>
                  </a:txBody>
                  <a:tcPr marL="9525" marR="9525" marT="9525" marB="9525" anchor="ctr"/>
                </a:tc>
                <a:tc>
                  <a:txBody>
                    <a:bodyPr/>
                    <a:lstStyle/>
                    <a:p>
                      <a:pPr algn="ctr"/>
                      <a:endParaRPr lang="en-LA" sz="2000" kern="100">
                        <a:effectLst/>
                        <a:latin typeface="Phetsarath OT" panose="02000500000000000000" pitchFamily="2" charset="77"/>
                        <a:cs typeface="Phetsarath OT" panose="02000500000000000000" pitchFamily="2" charset="77"/>
                      </a:endParaRPr>
                    </a:p>
                  </a:txBody>
                  <a:tcPr marL="9525" marR="9525" marT="9525" marB="9525" anchor="ctr"/>
                </a:tc>
                <a:tc>
                  <a:txBody>
                    <a:bodyPr/>
                    <a:lstStyle/>
                    <a:p>
                      <a:pPr algn="ctr"/>
                      <a:r>
                        <a:rPr lang="lo" sz="2000" kern="100" dirty="0">
                          <a:effectLst/>
                          <a:latin typeface="Phetsarath OT" panose="02000500000000000000" pitchFamily="2" charset="77"/>
                          <a:cs typeface="Phetsarath OT" panose="02000500000000000000" pitchFamily="2" charset="77"/>
                        </a:rPr>
                        <a:t>54.5</a:t>
                      </a:r>
                      <a:endParaRPr lang="en-LA" sz="2000" kern="100" dirty="0">
                        <a:effectLst/>
                        <a:latin typeface="Phetsarath OT" panose="02000500000000000000" pitchFamily="2" charset="77"/>
                        <a:ea typeface="Times New Roman" panose="02020603050405020304" pitchFamily="18" charset="0"/>
                        <a:cs typeface="Phetsarath OT" panose="02000500000000000000" pitchFamily="2" charset="77"/>
                      </a:endParaRPr>
                    </a:p>
                  </a:txBody>
                  <a:tcPr marL="9525" marR="9525" marT="9525" marB="9525" anchor="ctr"/>
                </a:tc>
                <a:extLst>
                  <a:ext uri="{0D108BD9-81ED-4DB2-BD59-A6C34878D82A}">
                    <a16:rowId xmlns:a16="http://schemas.microsoft.com/office/drawing/2014/main" val="1857452364"/>
                  </a:ext>
                </a:extLst>
              </a:tr>
            </a:tbl>
          </a:graphicData>
        </a:graphic>
      </p:graphicFrame>
    </p:spTree>
    <p:extLst>
      <p:ext uri="{BB962C8B-B14F-4D97-AF65-F5344CB8AC3E}">
        <p14:creationId xmlns:p14="http://schemas.microsoft.com/office/powerpoint/2010/main" val="3524012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BBBD-529D-B94D-911F-3613344C4F0E}"/>
              </a:ext>
            </a:extLst>
          </p:cNvPr>
          <p:cNvSpPr>
            <a:spLocks noGrp="1"/>
          </p:cNvSpPr>
          <p:nvPr>
            <p:ph type="title"/>
          </p:nvPr>
        </p:nvSpPr>
        <p:spPr>
          <a:xfrm>
            <a:off x="557213" y="484632"/>
            <a:ext cx="11272837" cy="606231"/>
          </a:xfrm>
        </p:spPr>
        <p:txBody>
          <a:bodyPr>
            <a:noAutofit/>
          </a:bodyPr>
          <a:lstStyle/>
          <a:p>
            <a:r>
              <a:rPr lang="lo" sz="2800" b="1" dirty="0">
                <a:latin typeface="Phetsarath OT" panose="02000500000000000000" pitchFamily="2" charset="77"/>
                <a:cs typeface="Phetsarath OT" panose="02000500000000000000" pitchFamily="2" charset="77"/>
              </a:rPr>
              <a:t>5.6. ຂັ້ນຕອນທີ 4: ບວກຄະແນນທີ່ມີນໍ້າໜັກເພື່ອໃຫ້ໄດ້ FCS ສຸດທ້າຍ</a:t>
            </a:r>
            <a:endParaRPr lang="en-LA" sz="2800" b="1"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90F0815C-F6C0-599F-18EF-8E75E94E90B3}"/>
              </a:ext>
            </a:extLst>
          </p:cNvPr>
          <p:cNvSpPr>
            <a:spLocks noGrp="1"/>
          </p:cNvSpPr>
          <p:nvPr>
            <p:ph idx="1"/>
          </p:nvPr>
        </p:nvSpPr>
        <p:spPr>
          <a:xfrm>
            <a:off x="557213" y="1267326"/>
            <a:ext cx="11272837" cy="5304924"/>
          </a:xfrm>
          <a:solidFill>
            <a:schemeClr val="accent4">
              <a:lumMod val="20000"/>
              <a:lumOff val="80000"/>
            </a:schemeClr>
          </a:solidFill>
        </p:spPr>
        <p:txBody>
          <a:bodyPr>
            <a:normAutofit/>
          </a:bodyPr>
          <a:lstStyle/>
          <a:p>
            <a:r>
              <a:rPr lang="lo" dirty="0">
                <a:latin typeface="Phetsarath OT" panose="02000500000000000000" pitchFamily="2" charset="77"/>
                <a:cs typeface="Phetsarath OT" panose="02000500000000000000" pitchFamily="2" charset="77"/>
              </a:rPr>
              <a:t>ໃຫ້ເອົາຄະແນນທີ່ມີນ້ຳໜັກສຳລັບທຸກກຸ່ມອາຫານມາລວມກັນ. ຜົນບວກນີ້ແມ່ນຄະແນນ FCS ຂອງຄົວເຮືອນ.</a:t>
            </a:r>
          </a:p>
          <a:p>
            <a:pPr marL="0" indent="0">
              <a:buNone/>
            </a:pPr>
            <a:r>
              <a:rPr lang="lo" sz="2800" b="1" dirty="0">
                <a:solidFill>
                  <a:srgbClr val="C00000"/>
                </a:solidFill>
                <a:latin typeface="Phetsarath OT" panose="02000500000000000000" pitchFamily="2" charset="77"/>
                <a:cs typeface="Phetsarath OT" panose="02000500000000000000" pitchFamily="2" charset="77"/>
              </a:rPr>
              <a:t>ການຕີຄວາມໝາຍຂອງ FCS</a:t>
            </a:r>
          </a:p>
          <a:p>
            <a:pPr>
              <a:lnSpc>
                <a:spcPct val="150000"/>
              </a:lnSpc>
            </a:pPr>
            <a:r>
              <a:rPr lang="lo" dirty="0">
                <a:latin typeface="Phetsarath OT" panose="02000500000000000000" pitchFamily="2" charset="77"/>
                <a:cs typeface="Phetsarath OT" panose="02000500000000000000" pitchFamily="2" charset="77"/>
              </a:rPr>
              <a:t>WFP ແນະນຳຈຸດຕັດມາດຕະຖານເພື່ອຈັດປະເພດຄົວເຮືອນ:</a:t>
            </a:r>
          </a:p>
          <a:p>
            <a:pPr lvl="1">
              <a:lnSpc>
                <a:spcPct val="150000"/>
              </a:lnSpc>
            </a:pPr>
            <a:r>
              <a:rPr lang="lo" b="1" dirty="0">
                <a:solidFill>
                  <a:schemeClr val="accent2"/>
                </a:solidFill>
                <a:latin typeface="Phetsarath OT" panose="02000500000000000000" pitchFamily="2" charset="77"/>
                <a:cs typeface="Phetsarath OT" panose="02000500000000000000" pitchFamily="2" charset="77"/>
              </a:rPr>
              <a:t>0 – 21.0 </a:t>
            </a:r>
            <a:r>
              <a:rPr lang="lo" dirty="0">
                <a:latin typeface="Phetsarath OT" panose="02000500000000000000" pitchFamily="2" charset="77"/>
                <a:cs typeface="Phetsarath OT" panose="02000500000000000000" pitchFamily="2" charset="77"/>
              </a:rPr>
              <a:t>: </a:t>
            </a:r>
            <a:r>
              <a:rPr lang="lo" b="1" dirty="0">
                <a:latin typeface="Phetsarath OT" panose="02000500000000000000" pitchFamily="2" charset="77"/>
                <a:cs typeface="Phetsarath OT" panose="02000500000000000000" pitchFamily="2" charset="77"/>
              </a:rPr>
              <a:t>ການບໍລິໂພກອາຫານທີ່ບໍ່ດີ </a:t>
            </a:r>
            <a:r>
              <a:rPr lang="lo" dirty="0">
                <a:latin typeface="Phetsarath OT" panose="02000500000000000000" pitchFamily="2" charset="77"/>
                <a:cs typeface="Phetsarath OT" panose="02000500000000000000" pitchFamily="2" charset="77"/>
              </a:rPr>
              <a:t>: ຄົວເຮືອນ </a:t>
            </a:r>
            <a:r>
              <a:rPr lang="lo" dirty="0">
                <a:solidFill>
                  <a:srgbClr val="FF0000"/>
                </a:solidFill>
                <a:latin typeface="Phetsarath OT" panose="02000500000000000000" pitchFamily="2" charset="77"/>
                <a:cs typeface="Phetsarath OT" panose="02000500000000000000" pitchFamily="2" charset="77"/>
              </a:rPr>
              <a:t>ບໍ່ໄດ້ກິນອາຫານຫຼັກ </a:t>
            </a:r>
            <a:r>
              <a:rPr lang="lo" dirty="0">
                <a:latin typeface="Phetsarath OT" panose="02000500000000000000" pitchFamily="2" charset="77"/>
                <a:cs typeface="Phetsarath OT" panose="02000500000000000000" pitchFamily="2" charset="77"/>
              </a:rPr>
              <a:t>ແລະ </a:t>
            </a:r>
            <a:r>
              <a:rPr lang="lo" dirty="0">
                <a:solidFill>
                  <a:srgbClr val="FF0000"/>
                </a:solidFill>
                <a:latin typeface="Phetsarath OT" panose="02000500000000000000" pitchFamily="2" charset="77"/>
                <a:cs typeface="Phetsarath OT" panose="02000500000000000000" pitchFamily="2" charset="77"/>
              </a:rPr>
              <a:t>ຜັກ ພຽງພໍ </a:t>
            </a:r>
            <a:r>
              <a:rPr lang="lo" dirty="0">
                <a:latin typeface="Phetsarath OT" panose="02000500000000000000" pitchFamily="2" charset="77"/>
                <a:cs typeface="Phetsarath OT" panose="02000500000000000000" pitchFamily="2" charset="77"/>
              </a:rPr>
              <a:t>ທຸກໆມື້, ແລະ </a:t>
            </a:r>
            <a:r>
              <a:rPr lang="lo" dirty="0">
                <a:solidFill>
                  <a:srgbClr val="FF0000"/>
                </a:solidFill>
                <a:latin typeface="Phetsarath OT" panose="02000500000000000000" pitchFamily="2" charset="77"/>
                <a:cs typeface="Phetsarath OT" panose="02000500000000000000" pitchFamily="2" charset="77"/>
              </a:rPr>
              <a:t>ບໍ່ຄ່ອຍກິນອາຫານທີ່ມີໂປຣຕີນສູງ </a:t>
            </a:r>
            <a:r>
              <a:rPr lang="lo" dirty="0">
                <a:latin typeface="Phetsarath OT" panose="02000500000000000000" pitchFamily="2" charset="77"/>
                <a:cs typeface="Phetsarath OT" panose="02000500000000000000" pitchFamily="2" charset="77"/>
              </a:rPr>
              <a:t>(ເຊັ່ນ: ຊີ້ນ, ປາ, ຜະລິດຕະພັນນົມ).</a:t>
            </a:r>
          </a:p>
          <a:p>
            <a:pPr lvl="1">
              <a:lnSpc>
                <a:spcPct val="150000"/>
              </a:lnSpc>
            </a:pPr>
            <a:r>
              <a:rPr lang="lo" dirty="0">
                <a:solidFill>
                  <a:schemeClr val="accent2"/>
                </a:solidFill>
                <a:latin typeface="Phetsarath OT" panose="02000500000000000000" pitchFamily="2" charset="77"/>
                <a:cs typeface="Phetsarath OT" panose="02000500000000000000" pitchFamily="2" charset="77"/>
              </a:rPr>
              <a:t>21.5 – 35.0 </a:t>
            </a:r>
            <a:r>
              <a:rPr lang="lo" dirty="0">
                <a:latin typeface="Phetsarath OT" panose="02000500000000000000" pitchFamily="2" charset="77"/>
                <a:cs typeface="Phetsarath OT" panose="02000500000000000000" pitchFamily="2" charset="77"/>
              </a:rPr>
              <a:t>: </a:t>
            </a:r>
            <a:r>
              <a:rPr lang="lo" b="1" dirty="0">
                <a:latin typeface="Phetsarath OT" panose="02000500000000000000" pitchFamily="2" charset="77"/>
                <a:cs typeface="Phetsarath OT" panose="02000500000000000000" pitchFamily="2" charset="77"/>
              </a:rPr>
              <a:t>ການບໍລິໂພກອາຫານຕາມແນວຊາຍແດນ </a:t>
            </a:r>
            <a:r>
              <a:rPr lang="lo" dirty="0">
                <a:latin typeface="Phetsarath OT" panose="02000500000000000000" pitchFamily="2" charset="77"/>
                <a:cs typeface="Phetsarath OT" panose="02000500000000000000" pitchFamily="2" charset="77"/>
              </a:rPr>
              <a:t>: ຄົວເຮືອນ </a:t>
            </a:r>
            <a:r>
              <a:rPr lang="lo" dirty="0">
                <a:solidFill>
                  <a:srgbClr val="FF0000"/>
                </a:solidFill>
                <a:latin typeface="Phetsarath OT" panose="02000500000000000000" pitchFamily="2" charset="77"/>
                <a:cs typeface="Phetsarath OT" panose="02000500000000000000" pitchFamily="2" charset="77"/>
              </a:rPr>
              <a:t>ກິນອາຫານຫຼັກ ແລະ ຜັກ </a:t>
            </a:r>
            <a:r>
              <a:rPr lang="lo" dirty="0">
                <a:latin typeface="Phetsarath OT" panose="02000500000000000000" pitchFamily="2" charset="77"/>
                <a:cs typeface="Phetsarath OT" panose="02000500000000000000" pitchFamily="2" charset="77"/>
              </a:rPr>
              <a:t>ທຸກໆມື້, ແລະ </a:t>
            </a:r>
            <a:r>
              <a:rPr lang="lo" dirty="0">
                <a:solidFill>
                  <a:srgbClr val="FF0000"/>
                </a:solidFill>
                <a:latin typeface="Phetsarath OT" panose="02000500000000000000" pitchFamily="2" charset="77"/>
                <a:cs typeface="Phetsarath OT" panose="02000500000000000000" pitchFamily="2" charset="77"/>
              </a:rPr>
              <a:t>ບາງຄັ້ງກໍ່ກິນນ້ຳມັນ ແລະ ພືດຕະກຸນຖົ່ວ </a:t>
            </a:r>
            <a:r>
              <a:rPr lang="lo" dirty="0">
                <a:latin typeface="Phetsarath OT" panose="02000500000000000000" pitchFamily="2" charset="77"/>
                <a:cs typeface="Phetsarath OT" panose="02000500000000000000" pitchFamily="2" charset="77"/>
              </a:rPr>
              <a:t>.</a:t>
            </a:r>
          </a:p>
          <a:p>
            <a:pPr lvl="1">
              <a:lnSpc>
                <a:spcPct val="150000"/>
              </a:lnSpc>
            </a:pPr>
            <a:r>
              <a:rPr lang="lo" dirty="0">
                <a:solidFill>
                  <a:schemeClr val="accent2"/>
                </a:solidFill>
                <a:latin typeface="Phetsarath OT" panose="02000500000000000000" pitchFamily="2" charset="77"/>
                <a:cs typeface="Phetsarath OT" panose="02000500000000000000" pitchFamily="2" charset="77"/>
              </a:rPr>
              <a:t>&gt; 35.0 </a:t>
            </a:r>
            <a:r>
              <a:rPr lang="lo" dirty="0">
                <a:latin typeface="Phetsarath OT" panose="02000500000000000000" pitchFamily="2" charset="77"/>
                <a:cs typeface="Phetsarath OT" panose="02000500000000000000" pitchFamily="2" charset="77"/>
              </a:rPr>
              <a:t>: </a:t>
            </a:r>
            <a:r>
              <a:rPr lang="lo" b="1" dirty="0">
                <a:latin typeface="Phetsarath OT" panose="02000500000000000000" pitchFamily="2" charset="77"/>
                <a:cs typeface="Phetsarath OT" panose="02000500000000000000" pitchFamily="2" charset="77"/>
              </a:rPr>
              <a:t>ການບໍລິໂພກອາຫານທີ່ຍອມຮັບໄດ້ </a:t>
            </a:r>
            <a:r>
              <a:rPr lang="lo" dirty="0">
                <a:latin typeface="Phetsarath OT" panose="02000500000000000000" pitchFamily="2" charset="77"/>
                <a:cs typeface="Phetsarath OT" panose="02000500000000000000" pitchFamily="2" charset="77"/>
              </a:rPr>
              <a:t>: ຄົວເຮືອນກິນອາຫານຫຼັກ ແລະ ຜັກທຸກໆມື້, ແລະ ບາງຄັ້ງກໍ່ກິນນ້ຳມັນ ແລະ ພືດຕະກຸນຖົ່ວ, ແລະ </a:t>
            </a:r>
            <a:r>
              <a:rPr lang="lo" dirty="0">
                <a:solidFill>
                  <a:srgbClr val="FF0000"/>
                </a:solidFill>
                <a:latin typeface="Phetsarath OT" panose="02000500000000000000" pitchFamily="2" charset="77"/>
                <a:cs typeface="Phetsarath OT" panose="02000500000000000000" pitchFamily="2" charset="77"/>
              </a:rPr>
              <a:t>ບາງຄັ້ງກໍ່ກິນຊີ້ນ, ປາ ແລະ ຜະລິດຕະພັນນົມ </a:t>
            </a:r>
            <a:r>
              <a:rPr lang="lo" dirty="0">
                <a:latin typeface="Phetsarath OT" panose="02000500000000000000" pitchFamily="2" charset="77"/>
                <a:cs typeface="Phetsarath OT" panose="02000500000000000000" pitchFamily="2" charset="77"/>
              </a:rPr>
              <a:t>.</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2444913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9B5F-5C3B-21A3-9135-A0D1A4F3FF5C}"/>
              </a:ext>
            </a:extLst>
          </p:cNvPr>
          <p:cNvSpPr>
            <a:spLocks noGrp="1"/>
          </p:cNvSpPr>
          <p:nvPr>
            <p:ph type="title"/>
          </p:nvPr>
        </p:nvSpPr>
        <p:spPr>
          <a:xfrm>
            <a:off x="1069848" y="484632"/>
            <a:ext cx="10058400" cy="509979"/>
          </a:xfrm>
        </p:spPr>
        <p:txBody>
          <a:bodyPr>
            <a:normAutofit fontScale="90000"/>
          </a:bodyPr>
          <a:lstStyle/>
          <a:p>
            <a:r>
              <a:rPr lang="lo" dirty="0">
                <a:latin typeface="Phetsarath OT" panose="02000500000000000000" pitchFamily="2" charset="77"/>
                <a:cs typeface="Phetsarath OT" panose="02000500000000000000" pitchFamily="2" charset="77"/>
              </a:rPr>
              <a:t>5.7. ຄວາມສໍາຄັນ:</a:t>
            </a:r>
            <a:endParaRPr lang="en-LA"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F74272AD-12FB-0EA3-B52F-B1DFD76E79DA}"/>
              </a:ext>
            </a:extLst>
          </p:cNvPr>
          <p:cNvSpPr>
            <a:spLocks noGrp="1"/>
          </p:cNvSpPr>
          <p:nvPr>
            <p:ph idx="1"/>
          </p:nvPr>
        </p:nvSpPr>
        <p:spPr>
          <a:xfrm>
            <a:off x="1069848" y="1395663"/>
            <a:ext cx="10058400" cy="4776537"/>
          </a:xfrm>
          <a:solidFill>
            <a:schemeClr val="accent4">
              <a:lumMod val="20000"/>
              <a:lumOff val="80000"/>
            </a:schemeClr>
          </a:solidFill>
        </p:spPr>
        <p:txBody>
          <a:bodyPr>
            <a:normAutofit fontScale="92500" lnSpcReduction="10000"/>
          </a:bodyPr>
          <a:lstStyle/>
          <a:p>
            <a:r>
              <a:rPr lang="lo" dirty="0">
                <a:latin typeface="Phetsarath OT" panose="02000500000000000000" pitchFamily="2" charset="77"/>
                <a:cs typeface="Phetsarath OT" panose="02000500000000000000" pitchFamily="2" charset="77"/>
              </a:rPr>
              <a:t>ຈຸດຕັດເຫຼົ່ານີ້ອາດຈະຕ້ອງໄດ້ຮັບການປັບປຸງຕາມສະພາບການໃນທ້ອງຖິ່ນ ແລະ ຮູບແບບການກິນອາຫານຂອງກຸ່ມເປົ້າໝາຍ. ຄວນປຶກສາກັບຜູ້ຊ່ຽວຊານ ຫຼື ເອກະສານແນະນຳສະເພາະຂອງປະເທດ/ພື້ນທີ່.</a:t>
            </a:r>
          </a:p>
          <a:p>
            <a:pPr marL="0" indent="0">
              <a:buNone/>
            </a:pPr>
            <a:r>
              <a:rPr lang="lo" b="1" dirty="0">
                <a:solidFill>
                  <a:schemeClr val="accent2"/>
                </a:solidFill>
                <a:latin typeface="Phetsarath OT" panose="02000500000000000000" pitchFamily="2" charset="77"/>
                <a:cs typeface="Phetsarath OT" panose="02000500000000000000" pitchFamily="2" charset="77"/>
              </a:rPr>
              <a:t>ຄວາມສຳຄັນຂອງ FCS</a:t>
            </a:r>
          </a:p>
          <a:p>
            <a:r>
              <a:rPr lang="lo" b="1" dirty="0">
                <a:latin typeface="Phetsarath OT" panose="02000500000000000000" pitchFamily="2" charset="77"/>
                <a:cs typeface="Phetsarath OT" panose="02000500000000000000" pitchFamily="2" charset="77"/>
              </a:rPr>
              <a:t>ຕົວຊີ້ວັດການບໍລິໂພກອາຫານ </a:t>
            </a:r>
            <a:r>
              <a:rPr lang="lo" dirty="0">
                <a:latin typeface="Phetsarath OT" panose="02000500000000000000" pitchFamily="2" charset="77"/>
                <a:cs typeface="Phetsarath OT" panose="02000500000000000000" pitchFamily="2" charset="77"/>
              </a:rPr>
              <a:t>: ເປັນຕົວຊີ້ວັດທີ່ດີຂອງການບໍລິໂພກພະລັງງານ ແລະ ຄຸນນະພາບອາຫານໂດຍລວມໃນລະດັບຄົວເຮືອນ.</a:t>
            </a:r>
          </a:p>
          <a:p>
            <a:r>
              <a:rPr lang="lo" b="1" dirty="0">
                <a:latin typeface="Phetsarath OT" panose="02000500000000000000" pitchFamily="2" charset="77"/>
                <a:cs typeface="Phetsarath OT" panose="02000500000000000000" pitchFamily="2" charset="77"/>
              </a:rPr>
              <a:t>ການຕິດຕາມກວດກາ ແລະ ການປະເມີນຜົນ </a:t>
            </a:r>
            <a:r>
              <a:rPr lang="lo" dirty="0">
                <a:latin typeface="Phetsarath OT" panose="02000500000000000000" pitchFamily="2" charset="77"/>
                <a:cs typeface="Phetsarath OT" panose="02000500000000000000" pitchFamily="2" charset="77"/>
              </a:rPr>
              <a:t>: ໃຊ້ເພື່ອຕິດຕາມການປ່ຽນແປງຂອງຄວາມໝັ້ນຄົງດ້ານອາຫານຂອງຄົວເຮືອນໃນໄລຍະເວລາ.</a:t>
            </a:r>
          </a:p>
          <a:p>
            <a:r>
              <a:rPr lang="lo" b="1" dirty="0">
                <a:latin typeface="Phetsarath OT" panose="02000500000000000000" pitchFamily="2" charset="77"/>
                <a:cs typeface="Phetsarath OT" panose="02000500000000000000" pitchFamily="2" charset="77"/>
              </a:rPr>
              <a:t>ການແນໃສ່ເປົ້າໝາຍ </a:t>
            </a:r>
            <a:r>
              <a:rPr lang="lo" dirty="0">
                <a:latin typeface="Phetsarath OT" panose="02000500000000000000" pitchFamily="2" charset="77"/>
                <a:cs typeface="Phetsarath OT" panose="02000500000000000000" pitchFamily="2" charset="77"/>
              </a:rPr>
              <a:t>: ຊ່ວຍໃນການແຊກແຊງເພື່ອແນໃສ່ຄົວເຮືອນທີ່ມີຄວາມສ່ຽງສູງຕໍ່ຄວາມບໍ່ໝັ້ນຄົງດ້ານສະບຽງອາຫານ.</a:t>
            </a:r>
          </a:p>
          <a:p>
            <a:r>
              <a:rPr lang="lo" b="1" dirty="0">
                <a:latin typeface="Phetsarath OT" panose="02000500000000000000" pitchFamily="2" charset="77"/>
                <a:cs typeface="Phetsarath OT" panose="02000500000000000000" pitchFamily="2" charset="77"/>
              </a:rPr>
              <a:t>ການປຽບທຽບ </a:t>
            </a:r>
            <a:r>
              <a:rPr lang="lo" dirty="0">
                <a:latin typeface="Phetsarath OT" panose="02000500000000000000" pitchFamily="2" charset="77"/>
                <a:cs typeface="Phetsarath OT" panose="02000500000000000000" pitchFamily="2" charset="77"/>
              </a:rPr>
              <a:t>: ໃນຖານະເປັນວິທີການມາດຕະຖານ, ມັນສາມາດຖືກນໍາໃຊ້ເພື່ອປຽບທຽບສະຖານະການໃນທົ່ວພື້ນທີ່ ຫຼື ໃນໄລຍະເວລາ.</a:t>
            </a:r>
          </a:p>
          <a:p>
            <a:pPr marL="0" indent="0">
              <a:buNone/>
            </a:pPr>
            <a:endParaRPr lang="en-US" dirty="0">
              <a:latin typeface="Phetsarath OT" panose="02000500000000000000" pitchFamily="2" charset="77"/>
              <a:cs typeface="Phetsarath OT" panose="02000500000000000000" pitchFamily="2" charset="77"/>
            </a:endParaRPr>
          </a:p>
          <a:p>
            <a:r>
              <a:rPr lang="lo" sz="2200" b="1" dirty="0">
                <a:latin typeface="Phetsarath OT" panose="02000500000000000000" pitchFamily="2" charset="77"/>
                <a:cs typeface="Phetsarath OT" panose="02000500000000000000" pitchFamily="2" charset="77"/>
              </a:rPr>
              <a:t>ຂໍ້ຄວນລະວັງ: </a:t>
            </a:r>
            <a:r>
              <a:rPr lang="lo" dirty="0">
                <a:latin typeface="Phetsarath OT" panose="02000500000000000000" pitchFamily="2" charset="77"/>
                <a:cs typeface="Phetsarath OT" panose="02000500000000000000" pitchFamily="2" charset="77"/>
              </a:rPr>
              <a:t>FCS, ເຊັ່ນດຽວກັບ HDDS, ມີຄວາມອ່ອນໄຫວຕໍ່ການປ່ຽນແປງຕາມລະດູການ. ດັ່ງນັ້ນ, ຂໍ້ມູນຄວນໄດ້ຮັບການເກັບກຳໃນເວລາດຽວກັນຂອງປີ ໃນຂະນະທີ່ມີການຕິດຕາມກວດກາ.</a:t>
            </a:r>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2662333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B939-D09F-D63C-7C0A-230B5E6C97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E576C-92B7-6B35-0787-74FBECEA8B9D}"/>
              </a:ext>
            </a:extLst>
          </p:cNvPr>
          <p:cNvSpPr>
            <a:spLocks noGrp="1"/>
          </p:cNvSpPr>
          <p:nvPr>
            <p:ph idx="1"/>
          </p:nvPr>
        </p:nvSpPr>
        <p:spPr>
          <a:xfrm>
            <a:off x="869823" y="1764221"/>
            <a:ext cx="10058400" cy="4050792"/>
          </a:xfrm>
          <a:solidFill>
            <a:schemeClr val="accent1">
              <a:lumMod val="20000"/>
              <a:lumOff val="80000"/>
            </a:schemeClr>
          </a:solidFill>
        </p:spPr>
        <p:txBody>
          <a:bodyPr anchor="ctr">
            <a:normAutofit/>
          </a:bodyPr>
          <a:lstStyle/>
          <a:p>
            <a:pPr marL="0" indent="0" algn="ctr">
              <a:buNone/>
            </a:pPr>
            <a:r>
              <a:rPr lang="lo" sz="7200" b="1" dirty="0">
                <a:latin typeface="Phetsarath OT" panose="02000500000000000000" pitchFamily="2" charset="77"/>
                <a:cs typeface="Phetsarath OT" panose="02000500000000000000" pitchFamily="2" charset="77"/>
              </a:rPr>
              <a:t>ກິດຈະກຳຫຼັງການຮຽນຮູ້</a:t>
            </a:r>
          </a:p>
        </p:txBody>
      </p:sp>
      <p:sp>
        <p:nvSpPr>
          <p:cNvPr id="4" name="Slide Number Placeholder 3">
            <a:extLst>
              <a:ext uri="{FF2B5EF4-FFF2-40B4-BE49-F238E27FC236}">
                <a16:creationId xmlns:a16="http://schemas.microsoft.com/office/drawing/2014/main" id="{26AADD08-FAC2-D879-6D43-38A25FC80F3F}"/>
              </a:ext>
            </a:extLst>
          </p:cNvPr>
          <p:cNvSpPr>
            <a:spLocks noGrp="1"/>
          </p:cNvSpPr>
          <p:nvPr>
            <p:ph type="sldNum" sz="quarter" idx="12"/>
          </p:nvPr>
        </p:nvSpPr>
        <p:spPr/>
        <p:txBody>
          <a:bodyPr/>
          <a:lstStyle/>
          <a:p>
            <a:fld id="{BB7217B5-ED1B-4422-BB90-71357A4EBF56}" type="slidenum">
              <a:rPr lang="en-US" smtClean="0"/>
              <a:pPr/>
              <a:t>43</a:t>
            </a:fld>
            <a:endParaRPr lang="en-US"/>
          </a:p>
        </p:txBody>
      </p:sp>
    </p:spTree>
    <p:extLst>
      <p:ext uri="{BB962C8B-B14F-4D97-AF65-F5344CB8AC3E}">
        <p14:creationId xmlns:p14="http://schemas.microsoft.com/office/powerpoint/2010/main" val="3386080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8372" descr="Different types of vegetables">
            <a:extLst>
              <a:ext uri="{FF2B5EF4-FFF2-40B4-BE49-F238E27FC236}">
                <a16:creationId xmlns:a16="http://schemas.microsoft.com/office/drawing/2014/main" id="{75AA8CC5-7BA5-5A84-45DE-C1541D61E1B3}"/>
              </a:ext>
            </a:extLst>
          </p:cNvPr>
          <p:cNvPicPr>
            <a:picLocks noChangeAspect="1"/>
          </p:cNvPicPr>
          <p:nvPr/>
        </p:nvPicPr>
        <p:blipFill rotWithShape="1">
          <a:blip r:embed="rId3"/>
          <a:srcRect t="9010" b="3802"/>
          <a:stretch/>
        </p:blipFill>
        <p:spPr>
          <a:xfrm>
            <a:off x="103294" y="3273806"/>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2" name="Title 1"/>
          <p:cNvSpPr>
            <a:spLocks noGrp="1"/>
          </p:cNvSpPr>
          <p:nvPr>
            <p:ph type="title"/>
          </p:nvPr>
        </p:nvSpPr>
        <p:spPr>
          <a:xfrm>
            <a:off x="838200" y="188664"/>
            <a:ext cx="10515600" cy="923348"/>
          </a:xfrm>
          <a:solidFill>
            <a:schemeClr val="accent1">
              <a:lumMod val="20000"/>
              <a:lumOff val="80000"/>
            </a:schemeClr>
          </a:solidFill>
        </p:spPr>
        <p:txBody>
          <a:bodyPr>
            <a:normAutofit/>
          </a:bodyPr>
          <a:lstStyle/>
          <a:p>
            <a:r>
              <a:rPr lang="lo" dirty="0">
                <a:latin typeface="Phetsarath OT" panose="02000500000000000000" pitchFamily="2" charset="77"/>
                <a:cs typeface="Phetsarath OT" panose="02000500000000000000" pitchFamily="2" charset="77"/>
              </a:rPr>
              <a:t>ສະຫຼຸບ</a:t>
            </a:r>
          </a:p>
        </p:txBody>
      </p:sp>
      <p:sp>
        <p:nvSpPr>
          <p:cNvPr id="3" name="Content Placeholder 2"/>
          <p:cNvSpPr>
            <a:spLocks noGrp="1"/>
          </p:cNvSpPr>
          <p:nvPr>
            <p:ph idx="1"/>
          </p:nvPr>
        </p:nvSpPr>
        <p:spPr>
          <a:xfrm>
            <a:off x="838201" y="1684420"/>
            <a:ext cx="10983494" cy="4588364"/>
          </a:xfrm>
          <a:solidFill>
            <a:schemeClr val="accent4">
              <a:lumMod val="20000"/>
              <a:lumOff val="80000"/>
            </a:schemeClr>
          </a:solidFill>
        </p:spPr>
        <p:txBody>
          <a:bodyPr>
            <a:noAutofit/>
          </a:bodyPr>
          <a:lstStyle/>
          <a:p>
            <a:pPr>
              <a:lnSpc>
                <a:spcPct val="150000"/>
              </a:lnSpc>
              <a:buFont typeface="Wingdings" pitchFamily="2" charset="2"/>
              <a:buChar char="v"/>
            </a:pPr>
            <a:r>
              <a:rPr lang="lo" altLang="en-US" sz="1600" dirty="0">
                <a:latin typeface="Phetsarath OT" panose="02000500000000000000" pitchFamily="2" charset="77"/>
                <a:cs typeface="Phetsarath OT" panose="02000500000000000000" pitchFamily="2" charset="77"/>
              </a:rPr>
              <a:t> </a:t>
            </a:r>
            <a:r>
              <a:rPr lang="lo" altLang="en-US" dirty="0">
                <a:latin typeface="Phetsarath OT" panose="02000500000000000000" pitchFamily="2" charset="77"/>
                <a:cs typeface="Phetsarath OT" panose="02000500000000000000" pitchFamily="2" charset="77"/>
              </a:rPr>
              <a:t>ພວກເຮົາໄດ້ຮຽນຮູ້ວິທີການປະເມີນຜົນເພື່ອປະເມີນຄວາມຫຼາກຫຼາຍຂອງອາຫານສຳລັບຄົວເຮືອນ, ແມ່ຍິງ ແລະ ເດັກນ້ອຍໃນຄອບຄົວ</a:t>
            </a:r>
          </a:p>
          <a:p>
            <a:pPr>
              <a:lnSpc>
                <a:spcPct val="150000"/>
              </a:lnSpc>
              <a:buFont typeface="Wingdings" pitchFamily="2" charset="2"/>
              <a:buChar char="v"/>
            </a:pPr>
            <a:r>
              <a:rPr lang="lo" altLang="en-US" dirty="0">
                <a:latin typeface="Phetsarath OT" panose="02000500000000000000" pitchFamily="2" charset="77"/>
                <a:cs typeface="Phetsarath OT" panose="02000500000000000000" pitchFamily="2" charset="77"/>
              </a:rPr>
              <a:t> </a:t>
            </a:r>
            <a:r>
              <a:rPr lang="lo" dirty="0">
                <a:effectLst/>
                <a:latin typeface="Phetsarath OT" panose="02000500000000000000" pitchFamily="2" charset="77"/>
                <a:ea typeface="Calibri" panose="020F0502020204030204" pitchFamily="34" charset="0"/>
                <a:cs typeface="Phetsarath OT" panose="02000500000000000000" pitchFamily="2" charset="77"/>
              </a:rPr>
              <a:t>ມາດຕະການການເຂົ້າເຖິງຄວາມບໍ່ໝັ້ນຄົງດ້ານອາຫານຂອງຄົວເຮືອນສາມາດລະບຸສິ່ງທ້າທາຍດ້ານຄວາມໝັ້ນຄົງດ້ານອາຫານ, ຄວາມຍືດຫຍຸ່ນ, ການຕິດຕາມກວດກາ ແລະ ການແຊກແຊງໃນການອອກແບບ</a:t>
            </a:r>
          </a:p>
          <a:p>
            <a:pPr>
              <a:lnSpc>
                <a:spcPct val="150000"/>
              </a:lnSpc>
              <a:buFont typeface="Wingdings" pitchFamily="2" charset="2"/>
              <a:buChar char="v"/>
            </a:pPr>
            <a:r>
              <a:rPr lang="lo" altLang="en-US" dirty="0">
                <a:latin typeface="Phetsarath OT" panose="02000500000000000000" pitchFamily="2" charset="77"/>
                <a:cs typeface="Phetsarath OT" panose="02000500000000000000" pitchFamily="2" charset="77"/>
              </a:rPr>
              <a:t>ຄະແນນການບໍລິໂພກອາຫານສາມາດຊ່ວຍໃຫ້ພວກເຮົາລະບຸພະລັງງານ ແລະ ຄຸນນະພາບຂອງອາຫານທີ່ບໍລິໂພກໃນຄົວເຮືອນ ແລະ ພວກເຮົາສາມາດຊ່ວຍພວກເຮົາຈັດຕັ້ງປະຕິບັດການແຊກແຊງຕໍ່ປະຊາກອນເປົ້າໝາຍ ໂດຍສະເພາະຄົວເຮືອນທີ່ມີຄວາມສ່ຽງດ້ານຄວາມບໍ່ໝັ້ນຄົງດ້ານອາຫານ.</a:t>
            </a:r>
          </a:p>
          <a:p>
            <a:pPr>
              <a:lnSpc>
                <a:spcPct val="150000"/>
              </a:lnSpc>
              <a:buFont typeface="Wingdings" pitchFamily="2" charset="2"/>
              <a:buChar char="v"/>
            </a:pPr>
            <a:r>
              <a:rPr lang="lo" altLang="en-US" dirty="0">
                <a:latin typeface="Phetsarath OT" panose="02000500000000000000" pitchFamily="2" charset="77"/>
                <a:cs typeface="Phetsarath OT" panose="02000500000000000000" pitchFamily="2" charset="77"/>
              </a:rPr>
              <a:t>ລະດູການແມ່ນມີຄວາມສຳຄັນໃນລະຫວ່າງການປະເມີນຜົນ</a:t>
            </a:r>
            <a:endParaRPr lang="en-US" altLang="en-US" dirty="0">
              <a:latin typeface="Phetsarath OT" panose="02000500000000000000" pitchFamily="2" charset="77"/>
              <a:cs typeface="Phetsarath OT" panose="02000500000000000000" pitchFamily="2" charset="77"/>
            </a:endParaRPr>
          </a:p>
        </p:txBody>
      </p:sp>
      <p:sp>
        <p:nvSpPr>
          <p:cNvPr id="4" name="Slide Number Placeholder 3"/>
          <p:cNvSpPr>
            <a:spLocks noGrp="1"/>
          </p:cNvSpPr>
          <p:nvPr>
            <p:ph type="sldNum" sz="quarter" idx="12"/>
          </p:nvPr>
        </p:nvSpPr>
        <p:spPr/>
        <p:txBody>
          <a:bodyPr/>
          <a:lstStyle/>
          <a:p>
            <a:fld id="{BB7217B5-ED1B-4422-BB90-71357A4EBF56}" type="slidenum">
              <a:rPr lang="en-US" smtClean="0"/>
              <a:pPr/>
              <a:t>44</a:t>
            </a:fld>
            <a:endParaRPr lang="en-US"/>
          </a:p>
        </p:txBody>
      </p:sp>
    </p:spTree>
    <p:extLst>
      <p:ext uri="{BB962C8B-B14F-4D97-AF65-F5344CB8AC3E}">
        <p14:creationId xmlns:p14="http://schemas.microsoft.com/office/powerpoint/2010/main" val="621804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5A94-7907-5DA7-57F6-882F29537DA4}"/>
              </a:ext>
            </a:extLst>
          </p:cNvPr>
          <p:cNvSpPr>
            <a:spLocks noGrp="1"/>
          </p:cNvSpPr>
          <p:nvPr>
            <p:ph type="title"/>
          </p:nvPr>
        </p:nvSpPr>
        <p:spPr>
          <a:xfrm>
            <a:off x="795528" y="119995"/>
            <a:ext cx="10515600" cy="511175"/>
          </a:xfrm>
        </p:spPr>
        <p:txBody>
          <a:bodyPr>
            <a:noAutofit/>
          </a:bodyPr>
          <a:lstStyle/>
          <a:p>
            <a:r>
              <a:rPr lang="lo" sz="3200" dirty="0">
                <a:latin typeface="Phetsarath OT" panose="02000500000000000000" pitchFamily="2" charset="77"/>
                <a:cs typeface="Phetsarath OT" panose="02000500000000000000" pitchFamily="2" charset="77"/>
              </a:rPr>
              <a:t>ການທົດສອບການຮຽນ</a:t>
            </a:r>
          </a:p>
        </p:txBody>
      </p:sp>
      <p:sp>
        <p:nvSpPr>
          <p:cNvPr id="4" name="Slide Number Placeholder 3">
            <a:extLst>
              <a:ext uri="{FF2B5EF4-FFF2-40B4-BE49-F238E27FC236}">
                <a16:creationId xmlns:a16="http://schemas.microsoft.com/office/drawing/2014/main" id="{DD9F5B7E-BC30-7B42-D5AD-A6EA0A29D2A8}"/>
              </a:ext>
            </a:extLst>
          </p:cNvPr>
          <p:cNvSpPr>
            <a:spLocks noGrp="1"/>
          </p:cNvSpPr>
          <p:nvPr>
            <p:ph type="sldNum" sz="quarter" idx="12"/>
          </p:nvPr>
        </p:nvSpPr>
        <p:spPr/>
        <p:txBody>
          <a:bodyPr/>
          <a:lstStyle/>
          <a:p>
            <a:fld id="{BB7217B5-ED1B-4422-BB90-71357A4EBF56}" type="slidenum">
              <a:rPr lang="en-US" smtClean="0"/>
              <a:pPr/>
              <a:t>45</a:t>
            </a:fld>
            <a:endParaRPr lang="en-US"/>
          </a:p>
        </p:txBody>
      </p:sp>
      <p:graphicFrame>
        <p:nvGraphicFramePr>
          <p:cNvPr id="5" name="Table 4">
            <a:extLst>
              <a:ext uri="{FF2B5EF4-FFF2-40B4-BE49-F238E27FC236}">
                <a16:creationId xmlns:a16="http://schemas.microsoft.com/office/drawing/2014/main" id="{41302376-CA85-F9E6-5EA3-92D8B257391D}"/>
              </a:ext>
            </a:extLst>
          </p:cNvPr>
          <p:cNvGraphicFramePr>
            <a:graphicFrameLocks noGrp="1"/>
          </p:cNvGraphicFramePr>
          <p:nvPr>
            <p:extLst>
              <p:ext uri="{D42A27DB-BD31-4B8C-83A1-F6EECF244321}">
                <p14:modId xmlns:p14="http://schemas.microsoft.com/office/powerpoint/2010/main" val="3484442835"/>
              </p:ext>
            </p:extLst>
          </p:nvPr>
        </p:nvGraphicFramePr>
        <p:xfrm>
          <a:off x="384486" y="631170"/>
          <a:ext cx="11024018" cy="5913850"/>
        </p:xfrm>
        <a:graphic>
          <a:graphicData uri="http://schemas.openxmlformats.org/drawingml/2006/table">
            <a:tbl>
              <a:tblPr firstRow="1" bandRow="1">
                <a:tableStyleId>{5C22544A-7EE6-4342-B048-85BDC9FD1C3A}</a:tableStyleId>
              </a:tblPr>
              <a:tblGrid>
                <a:gridCol w="2824956">
                  <a:extLst>
                    <a:ext uri="{9D8B030D-6E8A-4147-A177-3AD203B41FA5}">
                      <a16:colId xmlns:a16="http://schemas.microsoft.com/office/drawing/2014/main" val="20000"/>
                    </a:ext>
                  </a:extLst>
                </a:gridCol>
                <a:gridCol w="4938088">
                  <a:extLst>
                    <a:ext uri="{9D8B030D-6E8A-4147-A177-3AD203B41FA5}">
                      <a16:colId xmlns:a16="http://schemas.microsoft.com/office/drawing/2014/main" val="20001"/>
                    </a:ext>
                  </a:extLst>
                </a:gridCol>
                <a:gridCol w="817163">
                  <a:extLst>
                    <a:ext uri="{9D8B030D-6E8A-4147-A177-3AD203B41FA5}">
                      <a16:colId xmlns:a16="http://schemas.microsoft.com/office/drawing/2014/main" val="20002"/>
                    </a:ext>
                  </a:extLst>
                </a:gridCol>
                <a:gridCol w="2443811">
                  <a:extLst>
                    <a:ext uri="{9D8B030D-6E8A-4147-A177-3AD203B41FA5}">
                      <a16:colId xmlns:a16="http://schemas.microsoft.com/office/drawing/2014/main" val="20003"/>
                    </a:ext>
                  </a:extLst>
                </a:gridCol>
              </a:tblGrid>
              <a:tr h="443690">
                <a:tc>
                  <a:txBody>
                    <a:bodyPr/>
                    <a:lstStyle/>
                    <a:p>
                      <a:r>
                        <a:rPr lang="lo" sz="1200" b="0" dirty="0">
                          <a:solidFill>
                            <a:schemeClr val="tx1"/>
                          </a:solidFill>
                          <a:latin typeface="Phetsarath OT" panose="02000500000000000000" pitchFamily="2" charset="77"/>
                          <a:cs typeface="Phetsarath OT" panose="02000500000000000000" pitchFamily="2" charset="77"/>
                        </a:rPr>
                        <a:t>ຄຳຖາມ</a:t>
                      </a:r>
                    </a:p>
                  </a:txBody>
                  <a:tcPr marT="42745" marB="42745"/>
                </a:tc>
                <a:tc>
                  <a:txBody>
                    <a:bodyPr/>
                    <a:lstStyle/>
                    <a:p>
                      <a:r>
                        <a:rPr lang="lo" sz="1200" b="0" dirty="0">
                          <a:solidFill>
                            <a:schemeClr val="tx1"/>
                          </a:solidFill>
                          <a:latin typeface="Phetsarath OT" panose="02000500000000000000" pitchFamily="2" charset="77"/>
                          <a:cs typeface="Phetsarath OT" panose="02000500000000000000" pitchFamily="2" charset="77"/>
                        </a:rPr>
                        <a:t>ຄຳຕອບທີ່ເປັນໄປໄດ້</a:t>
                      </a:r>
                    </a:p>
                  </a:txBody>
                  <a:tcPr marT="42745" marB="42745"/>
                </a:tc>
                <a:tc>
                  <a:txBody>
                    <a:bodyPr/>
                    <a:lstStyle/>
                    <a:p>
                      <a:r>
                        <a:rPr lang="lo" sz="1200" b="0" dirty="0">
                          <a:solidFill>
                            <a:schemeClr val="tx1"/>
                          </a:solidFill>
                          <a:latin typeface="Phetsarath OT" panose="02000500000000000000" pitchFamily="2" charset="77"/>
                          <a:cs typeface="Phetsarath OT" panose="02000500000000000000" pitchFamily="2" charset="77"/>
                        </a:rPr>
                        <a:t>ຄຳຕອບທີ່ຖືກຕ້ອງ</a:t>
                      </a:r>
                    </a:p>
                  </a:txBody>
                  <a:tcPr marT="42745" marB="42745"/>
                </a:tc>
                <a:tc>
                  <a:txBody>
                    <a:bodyPr/>
                    <a:lstStyle/>
                    <a:p>
                      <a:r>
                        <a:rPr lang="lo" sz="1200" b="0" dirty="0">
                          <a:solidFill>
                            <a:schemeClr val="tx1"/>
                          </a:solidFill>
                          <a:latin typeface="Phetsarath OT" panose="02000500000000000000" pitchFamily="2" charset="77"/>
                          <a:cs typeface="Phetsarath OT" panose="02000500000000000000" pitchFamily="2" charset="77"/>
                        </a:rPr>
                        <a:t>ຄຳຕິຊົມ</a:t>
                      </a:r>
                    </a:p>
                  </a:txBody>
                  <a:tcPr marT="42745" marB="42745"/>
                </a:tc>
                <a:extLst>
                  <a:ext uri="{0D108BD9-81ED-4DB2-BD59-A6C34878D82A}">
                    <a16:rowId xmlns:a16="http://schemas.microsoft.com/office/drawing/2014/main" val="10000"/>
                  </a:ext>
                </a:extLst>
              </a:tr>
              <a:tr h="1136695">
                <a:tc>
                  <a:txBody>
                    <a:bodyPr/>
                    <a:lstStyle/>
                    <a:p>
                      <a:r>
                        <a:rPr lang="lo" sz="1200" b="0" dirty="0">
                          <a:solidFill>
                            <a:schemeClr val="tx1"/>
                          </a:solidFill>
                          <a:latin typeface="Phetsarath OT" panose="02000500000000000000" pitchFamily="2" charset="77"/>
                          <a:cs typeface="Phetsarath OT" panose="02000500000000000000" pitchFamily="2" charset="77"/>
                        </a:rPr>
                        <a:t>ຄຳຖາມທີ 1:</a:t>
                      </a:r>
                      <a:r>
                        <a:rPr lang="lo" sz="1200" b="0" i="0" u="none" strike="noStrike" kern="1200" baseline="0" dirty="0">
                          <a:solidFill>
                            <a:schemeClr val="tx1"/>
                          </a:solidFill>
                          <a:latin typeface="Phetsarath OT" panose="02000500000000000000" pitchFamily="2" charset="77"/>
                          <a:ea typeface="+mn-ea"/>
                          <a:cs typeface="Phetsarath OT" panose="02000500000000000000" pitchFamily="2" charset="77"/>
                        </a:rPr>
                        <a:t> </a:t>
                      </a:r>
                      <a:r>
                        <a:rPr lang="lo" sz="1200" dirty="0">
                          <a:latin typeface="Phetsarath OT" panose="02000500000000000000" pitchFamily="2" charset="77"/>
                          <a:cs typeface="Phetsarath OT" panose="02000500000000000000" pitchFamily="2" charset="77"/>
                        </a:rPr>
                        <a:t>ກຸ່ມອາຫານໃດຕໍ່ໄປນີ້ໂດຍປົກກະຕິແລ້ວບໍ່ໄດ້ລວມຢູ່ໃນຄະແນນຄວາມຫຼາກຫຼາຍຂອງອາຫານໃນຄົວເຮືອນ (HDDS)?</a:t>
                      </a:r>
                      <a:endParaRPr lang="en-US" sz="1200" b="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ທັນຍາພືດ ແລະ ພືດຊະນິດຕ່າງໆ</a:t>
                      </a:r>
                    </a:p>
                    <a:p>
                      <a:pPr marL="228600" indent="-228600">
                        <a:buFont typeface="+mj-lt"/>
                        <a:buAutoNum type="alphaUcPeriod"/>
                      </a:pPr>
                      <a:r>
                        <a:rPr lang="lo" sz="1200" b="1" dirty="0">
                          <a:latin typeface="Phetsarath OT" panose="02000500000000000000" pitchFamily="2" charset="77"/>
                          <a:cs typeface="Phetsarath OT" panose="02000500000000000000" pitchFamily="2" charset="77"/>
                        </a:rPr>
                        <a:t>ເຄື່ອງເທດ, ເຄື່ອງປຸງ, ແລະ ເຄື່ອງດື່ມ</a:t>
                      </a:r>
                      <a:endParaRPr lang="en-US" sz="1200" dirty="0">
                        <a:latin typeface="Phetsarath OT" panose="02000500000000000000" pitchFamily="2" charset="77"/>
                        <a:cs typeface="Phetsarath OT" panose="02000500000000000000" pitchFamily="2" charset="77"/>
                      </a:endParaRPr>
                    </a:p>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ພືດຕະກຸນຖົ່ວ, ໝາກໄມ້ແຫ້ງເປືອກແຂງ ແລະ ແກ່ນພືດ</a:t>
                      </a:r>
                    </a:p>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ປາ ແລະ ອາຫານທະເລ</a:t>
                      </a:r>
                    </a:p>
                  </a:txBody>
                  <a:tcPr marT="42745" marB="42745"/>
                </a:tc>
                <a:tc>
                  <a:txBody>
                    <a:bodyPr/>
                    <a:lstStyle/>
                    <a:p>
                      <a:r>
                        <a:rPr lang="en-US" sz="1200" b="0" dirty="0">
                          <a:solidFill>
                            <a:schemeClr val="tx1"/>
                          </a:solidFill>
                          <a:latin typeface="Phetsarath OT" panose="02000500000000000000" pitchFamily="2" charset="77"/>
                          <a:cs typeface="Phetsarath OT" panose="02000500000000000000" pitchFamily="2" charset="77"/>
                        </a:rPr>
                        <a:t>B</a:t>
                      </a:r>
                      <a:endParaRPr lang="lo" sz="1200" b="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r>
                        <a:rPr lang="lo" sz="1200" dirty="0">
                          <a:latin typeface="Phetsarath OT" panose="02000500000000000000" pitchFamily="2" charset="77"/>
                          <a:cs typeface="Phetsarath OT" panose="02000500000000000000" pitchFamily="2" charset="77"/>
                        </a:rPr>
                        <a:t>HDDS ແມ່ນສຸມໃສ່ກຸ່ມອາຫານທີ່ປະກອບສ່ວນຢ່າງຫຼວງຫຼາຍຕໍ່ການໄດ້ຮັບສານອາຫານຂອງບຸກຄົນ. ເຄື່ອງເທດ, ເຄື່ອງປຸງ, ແລະ ເຄື່ອງດື່ມບໍ່ໄດ້ຖືກພິຈາລະນາເປັນແຫຼ່ງຫຼັກຂອງສານອາຫານມະຫາພາກ ຫຼື ຈຸລະພາກ, ສະນັ້ນພວກມັນຈຶ່ງຖືກຍົກເວັ້ນຈາກຄະແນນ.</a:t>
                      </a:r>
                      <a:endParaRPr lang="en-LA" sz="1200" b="0" kern="1200" dirty="0">
                        <a:solidFill>
                          <a:schemeClr val="dk1"/>
                        </a:solidFill>
                        <a:effectLst/>
                        <a:latin typeface="Phetsarath OT" panose="02000500000000000000" pitchFamily="2" charset="77"/>
                        <a:ea typeface="+mn-ea"/>
                        <a:cs typeface="Phetsarath OT" panose="02000500000000000000" pitchFamily="2" charset="77"/>
                      </a:endParaRPr>
                    </a:p>
                  </a:txBody>
                  <a:tcPr marT="42745" marB="42745"/>
                </a:tc>
                <a:extLst>
                  <a:ext uri="{0D108BD9-81ED-4DB2-BD59-A6C34878D82A}">
                    <a16:rowId xmlns:a16="http://schemas.microsoft.com/office/drawing/2014/main" val="10001"/>
                  </a:ext>
                </a:extLst>
              </a:tr>
              <a:tr h="963444">
                <a:tc>
                  <a:txBody>
                    <a:bodyPr/>
                    <a:lstStyle/>
                    <a:p>
                      <a:r>
                        <a:rPr lang="lo" sz="1200" dirty="0">
                          <a:solidFill>
                            <a:schemeClr val="tx1"/>
                          </a:solidFill>
                          <a:latin typeface="Phetsarath OT" panose="02000500000000000000" pitchFamily="2" charset="77"/>
                          <a:cs typeface="Phetsarath OT" panose="02000500000000000000" pitchFamily="2" charset="77"/>
                        </a:rPr>
                        <a:t>ຄຳຖາມທີ 2 </a:t>
                      </a:r>
                      <a:r>
                        <a:rPr lang="lo" sz="1200" dirty="0">
                          <a:latin typeface="Phetsarath OT" panose="02000500000000000000" pitchFamily="2" charset="77"/>
                          <a:cs typeface="Phetsarath OT" panose="02000500000000000000" pitchFamily="2" charset="77"/>
                        </a:rPr>
                        <a:t>ຈຸດປະສົງຫຼັກຂອງຄວາມຫຼາກຫຼາຍດ້ານອາຫານຂັ້ນຕ່ຳສຳລັບເດັກອາຍຸຕ່ຳກວ່າ 5 ປີ (MDD-CU5) ແມ່ນຫຍັງ?</a:t>
                      </a:r>
                      <a:endParaRPr lang="en-US" sz="1200" b="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ເພື່ອວັດແທກການໄດ້ຮັບພະລັງງານຂອງເດັກ.</a:t>
                      </a:r>
                    </a:p>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ເພື່ອປະເມີນອັດຕາການແຜ່ລະບາດຂອງພະຍາດເຕ້ຍ ແລະ ພະຍາດຈ່ອຍຜອມໃນເດັກ.</a:t>
                      </a:r>
                    </a:p>
                    <a:p>
                      <a:pPr marL="228600" indent="-228600">
                        <a:buFont typeface="+mj-lt"/>
                        <a:buAutoNum type="alphaUcPeriod"/>
                      </a:pPr>
                      <a:r>
                        <a:rPr lang="lo" sz="1200" b="1" dirty="0">
                          <a:latin typeface="Phetsarath OT" panose="02000500000000000000" pitchFamily="2" charset="77"/>
                          <a:cs typeface="Phetsarath OT" panose="02000500000000000000" pitchFamily="2" charset="77"/>
                        </a:rPr>
                        <a:t>ເພື່ອກວດສອບວ່າເດັກໄດ້ກິນອາຫານຢ່າງໜ້ອຍ 4 ໃນ 7 ໝວດອາຫານພາຍໃນ 24 ຊົ່ວໂມງຜ່ານມາຫຼືບໍ່.</a:t>
                      </a:r>
                      <a:endParaRPr lang="en-US" sz="1200" dirty="0">
                        <a:latin typeface="Phetsarath OT" panose="02000500000000000000" pitchFamily="2" charset="77"/>
                        <a:cs typeface="Phetsarath OT" panose="02000500000000000000" pitchFamily="2" charset="77"/>
                      </a:endParaRPr>
                    </a:p>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ເພື່ອປະເມີນຄຸນນະພາບອາຫານຂອງເດັກໂດຍອີງໃສ່ການລະນຶກເຖິງ 7 ມື້.</a:t>
                      </a:r>
                    </a:p>
                    <a:p>
                      <a:pPr marL="228600" indent="-228600">
                        <a:buAutoNum type="alphaUcPeriod"/>
                      </a:pPr>
                      <a:endParaRPr lang="en-US" sz="1200" kern="1200" dirty="0">
                        <a:solidFill>
                          <a:schemeClr val="tx1"/>
                        </a:solidFill>
                        <a:latin typeface="Phetsarath OT" panose="02000500000000000000" pitchFamily="2" charset="77"/>
                        <a:ea typeface="+mn-ea"/>
                        <a:cs typeface="Phetsarath OT" panose="02000500000000000000" pitchFamily="2" charset="77"/>
                      </a:endParaRPr>
                    </a:p>
                  </a:txBody>
                  <a:tcPr marT="42745" marB="42745"/>
                </a:tc>
                <a:tc>
                  <a:txBody>
                    <a:bodyPr/>
                    <a:lstStyle/>
                    <a:p>
                      <a:r>
                        <a:rPr lang="en-US" sz="1200" dirty="0">
                          <a:solidFill>
                            <a:schemeClr val="tx1"/>
                          </a:solidFill>
                          <a:latin typeface="Phetsarath OT" panose="02000500000000000000" pitchFamily="2" charset="77"/>
                          <a:cs typeface="Phetsarath OT" panose="02000500000000000000" pitchFamily="2" charset="77"/>
                        </a:rPr>
                        <a:t>C</a:t>
                      </a:r>
                      <a:endParaRPr lang="lo" sz="120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r>
                        <a:rPr lang="lo" sz="1200" dirty="0">
                          <a:latin typeface="Phetsarath OT" panose="02000500000000000000" pitchFamily="2" charset="77"/>
                          <a:cs typeface="Phetsarath OT" panose="02000500000000000000" pitchFamily="2" charset="77"/>
                        </a:rPr>
                        <a:t>MDD-CU5 ເປັນຕົວຊີ້ບອກຕົວແທນສຳລັບຄວາມພຽງພໍຂອງສານອາຫານຈຸລະພາກໃນອາຫານຂອງເດັກນ້ອຍ. ມັນຖືກອອກແບບມາເພື່ອກວດສອບວ່າເດັກໄດ້ຮັບອາຫານຕາມແນວພັນຂັ້ນຕ່ຳທີ່ຈຳເປັນສຳລັບການເຕີບໃຫຍ່ ແລະ ການພັດທະນາທີ່ມີສຸຂະພາບດີແລ້ວຫຼືບໍ່.</a:t>
                      </a:r>
                      <a:endParaRPr lang="en-LA" sz="1200" kern="1200" dirty="0">
                        <a:solidFill>
                          <a:schemeClr val="dk1"/>
                        </a:solidFill>
                        <a:effectLst/>
                        <a:latin typeface="Phetsarath OT" panose="02000500000000000000" pitchFamily="2" charset="77"/>
                        <a:ea typeface="+mn-ea"/>
                        <a:cs typeface="Phetsarath OT" panose="02000500000000000000" pitchFamily="2" charset="77"/>
                      </a:endParaRPr>
                    </a:p>
                  </a:txBody>
                  <a:tcPr marT="42745" marB="42745"/>
                </a:tc>
                <a:extLst>
                  <a:ext uri="{0D108BD9-81ED-4DB2-BD59-A6C34878D82A}">
                    <a16:rowId xmlns:a16="http://schemas.microsoft.com/office/drawing/2014/main" val="10002"/>
                  </a:ext>
                </a:extLst>
              </a:tr>
              <a:tr h="970439">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lo" sz="1200" dirty="0">
                          <a:solidFill>
                            <a:schemeClr val="tx1"/>
                          </a:solidFill>
                          <a:latin typeface="Phetsarath OT" panose="02000500000000000000" pitchFamily="2" charset="77"/>
                          <a:cs typeface="Phetsarath OT" panose="02000500000000000000" pitchFamily="2" charset="77"/>
                        </a:rPr>
                        <a:t>ໄຕຣມາດທີ 3:</a:t>
                      </a:r>
                      <a:r>
                        <a:rPr lang="lo" sz="1200" b="0" i="0" u="none" strike="noStrike" kern="1200" baseline="0" dirty="0">
                          <a:solidFill>
                            <a:schemeClr val="tx1"/>
                          </a:solidFill>
                          <a:latin typeface="Phetsarath OT" panose="02000500000000000000" pitchFamily="2" charset="77"/>
                          <a:ea typeface="+mn-ea"/>
                          <a:cs typeface="Phetsarath OT" panose="02000500000000000000" pitchFamily="2" charset="77"/>
                        </a:rPr>
                        <a:t> </a:t>
                      </a:r>
                      <a:r>
                        <a:rPr lang="lo" sz="1200" dirty="0">
                          <a:latin typeface="Phetsarath OT" panose="02000500000000000000" pitchFamily="2" charset="77"/>
                          <a:cs typeface="Phetsarath OT" panose="02000500000000000000" pitchFamily="2" charset="77"/>
                        </a:rPr>
                        <a:t>ກຸ່ມອາຫານໃດທີ່ຖືວ່າເປັນແຫຼ່ງວິຕາມິນເອທີ່ສຳຄັນສຳລັບເດັກນ້ອຍ ແລະ ລວມຢູ່ໃນຄະແນນ MDD-CU5?</a:t>
                      </a:r>
                      <a:endParaRPr lang="en-US" sz="120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ເມັດພືດ, ຮາກ ແລະ ຫົວພືດ</a:t>
                      </a:r>
                    </a:p>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ຜະລິດຕະພັນນົມ</a:t>
                      </a:r>
                    </a:p>
                    <a:p>
                      <a:pPr marL="228600" indent="-228600">
                        <a:buFont typeface="+mj-lt"/>
                        <a:buAutoNum type="alphaUcPeriod"/>
                      </a:pPr>
                      <a:r>
                        <a:rPr lang="lo" sz="1200" b="1" dirty="0">
                          <a:latin typeface="Phetsarath OT" panose="02000500000000000000" pitchFamily="2" charset="77"/>
                          <a:cs typeface="Phetsarath OT" panose="02000500000000000000" pitchFamily="2" charset="77"/>
                        </a:rPr>
                        <a:t>ຜັກ ແລະ ໝາກໄມ້ທີ່ອຸດົມດ້ວຍວິຕາມິນເອ</a:t>
                      </a:r>
                      <a:endParaRPr lang="en-US" sz="1200" dirty="0">
                        <a:latin typeface="Phetsarath OT" panose="02000500000000000000" pitchFamily="2" charset="77"/>
                        <a:cs typeface="Phetsarath OT" panose="02000500000000000000" pitchFamily="2" charset="77"/>
                      </a:endParaRPr>
                    </a:p>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ໄຂມັນ ແລະ ນ້ຳມັນ</a:t>
                      </a:r>
                    </a:p>
                  </a:txBody>
                  <a:tcPr marT="42745" marB="42745"/>
                </a:tc>
                <a:tc>
                  <a:txBody>
                    <a:bodyPr/>
                    <a:lstStyle/>
                    <a:p>
                      <a:r>
                        <a:rPr lang="en-US" sz="1200" dirty="0">
                          <a:solidFill>
                            <a:schemeClr val="tx1"/>
                          </a:solidFill>
                          <a:latin typeface="Phetsarath OT" panose="02000500000000000000" pitchFamily="2" charset="77"/>
                          <a:cs typeface="Phetsarath OT" panose="02000500000000000000" pitchFamily="2" charset="77"/>
                        </a:rPr>
                        <a:t>C</a:t>
                      </a:r>
                      <a:endParaRPr lang="lo" sz="120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r>
                        <a:rPr lang="lo" sz="1200" dirty="0">
                          <a:latin typeface="Phetsarath OT" panose="02000500000000000000" pitchFamily="2" charset="77"/>
                          <a:cs typeface="Phetsarath OT" panose="02000500000000000000" pitchFamily="2" charset="77"/>
                        </a:rPr>
                        <a:t>ໝາກໄມ້ ແລະ ຜັກ, ໂດຍສະເພາະແມ່ນຜັກທີ່ມີສີເຫຼືອງ/ສົ້ມ (ເຊັ່ນ: ແຄລອດ, ໝາກມ່ວງ, ໝາກອຶ) ແມ່ນອຸດົມໄປດ້ວຍເບຕ້າແຄໂຣທີນ, ເຊິ່ງຮ່າງກາຍຈະປ່ຽນເປັນວິຕາມິນເອ. ກຸ່ມນີ້ຖືກລວມເຂົ້າໂດຍສະເພາະເພື່ອຕິດຕາມການໄດ້ຮັບສານອາຫານທີ່ສຳຄັນນີ້.</a:t>
                      </a:r>
                      <a:endParaRPr lang="en-US" sz="1200" dirty="0">
                        <a:solidFill>
                          <a:schemeClr val="tx1"/>
                        </a:solidFill>
                        <a:latin typeface="Phetsarath OT" panose="02000500000000000000" pitchFamily="2" charset="77"/>
                        <a:cs typeface="Phetsarath OT" panose="02000500000000000000" pitchFamily="2" charset="77"/>
                      </a:endParaRPr>
                    </a:p>
                  </a:txBody>
                  <a:tcPr marT="42745" marB="42745"/>
                </a:tc>
                <a:extLst>
                  <a:ext uri="{0D108BD9-81ED-4DB2-BD59-A6C34878D82A}">
                    <a16:rowId xmlns:a16="http://schemas.microsoft.com/office/drawing/2014/main" val="10003"/>
                  </a:ext>
                </a:extLst>
              </a:tr>
              <a:tr h="970439">
                <a:tc>
                  <a:txBody>
                    <a:bodyPr/>
                    <a:lstStyle/>
                    <a:p>
                      <a:r>
                        <a:rPr lang="lo" sz="1200" dirty="0">
                          <a:solidFill>
                            <a:schemeClr val="tx1"/>
                          </a:solidFill>
                          <a:latin typeface="Phetsarath OT" panose="02000500000000000000" pitchFamily="2" charset="77"/>
                          <a:cs typeface="Phetsarath OT" panose="02000500000000000000" pitchFamily="2" charset="77"/>
                        </a:rPr>
                        <a:t>ຄຳຖາມທີ 4:</a:t>
                      </a:r>
                      <a:r>
                        <a:rPr lang="lo" sz="1200" b="0" i="0" u="none" strike="noStrike" kern="1200" baseline="0" dirty="0">
                          <a:solidFill>
                            <a:schemeClr val="tx1"/>
                          </a:solidFill>
                          <a:latin typeface="Phetsarath OT" panose="02000500000000000000" pitchFamily="2" charset="77"/>
                          <a:ea typeface="+mn-ea"/>
                          <a:cs typeface="Phetsarath OT" panose="02000500000000000000" pitchFamily="2" charset="77"/>
                        </a:rPr>
                        <a:t> </a:t>
                      </a:r>
                      <a:r>
                        <a:rPr lang="lo" sz="1200" dirty="0">
                          <a:latin typeface="Phetsarath OT" panose="02000500000000000000" pitchFamily="2" charset="77"/>
                          <a:cs typeface="Phetsarath OT" panose="02000500000000000000" pitchFamily="2" charset="77"/>
                        </a:rPr>
                        <a:t>ຕົວຫຍໍ້ HFIES ຫຍໍ້ມາຈາກຫຍັງ?</a:t>
                      </a:r>
                      <a:endParaRPr lang="en-US" sz="120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pPr marL="228600" indent="-228600">
                        <a:buFont typeface="+mj-lt"/>
                        <a:buAutoNum type="alphaUcPeriod"/>
                      </a:pPr>
                      <a:r>
                        <a:rPr lang="lo" sz="1200" b="1" dirty="0">
                          <a:latin typeface="Phetsarath OT" panose="02000500000000000000" pitchFamily="2" charset="77"/>
                          <a:cs typeface="Phetsarath OT" panose="02000500000000000000" pitchFamily="2" charset="77"/>
                        </a:rPr>
                        <a:t>ຂະໜາດປະສົບການຄວາມບໍ່ໝັ້ນຄົງດ້ານອາຫານຂອງຄົວເຮືອນ</a:t>
                      </a:r>
                      <a:endParaRPr lang="en-US" sz="1200" dirty="0">
                        <a:latin typeface="Phetsarath OT" panose="02000500000000000000" pitchFamily="2" charset="77"/>
                        <a:cs typeface="Phetsarath OT" panose="02000500000000000000" pitchFamily="2" charset="77"/>
                      </a:endParaRPr>
                    </a:p>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ການສຳຫຼວດການໄດ້ຮັບ ແລະ ລາຍຈ່າຍອາຫານຂອງຄົວເຮືອນ</a:t>
                      </a:r>
                    </a:p>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ມາດຕະການປະເມີນສຸຂະພາບ, ອາຫານ, ແລະ ລາຍໄດ້</a:t>
                      </a:r>
                    </a:p>
                    <a:p>
                      <a:pPr marL="228600" indent="-228600">
                        <a:buFont typeface="+mj-lt"/>
                        <a:buAutoNum type="alphaUcPeriod"/>
                      </a:pPr>
                      <a:r>
                        <a:rPr lang="lo" sz="1200" dirty="0">
                          <a:latin typeface="Phetsarath OT" panose="02000500000000000000" pitchFamily="2" charset="77"/>
                          <a:cs typeface="Phetsarath OT" panose="02000500000000000000" pitchFamily="2" charset="77"/>
                        </a:rPr>
                        <a:t>ຄະແນນການປະເມີນຄວາມບໍ່ໝັ້ນຄົງດ້ານສະບຽງອາຫານດ້ານມະນຸດສະທຳ</a:t>
                      </a:r>
                    </a:p>
                    <a:p>
                      <a:pPr marL="174625" indent="-174625">
                        <a:buAutoNum type="alphaUcPeriod"/>
                      </a:pPr>
                      <a:endParaRPr lang="en-US" sz="1200" kern="1200" dirty="0">
                        <a:solidFill>
                          <a:schemeClr val="tx1"/>
                        </a:solidFill>
                        <a:latin typeface="Phetsarath OT" panose="02000500000000000000" pitchFamily="2" charset="77"/>
                        <a:ea typeface="+mn-ea"/>
                        <a:cs typeface="Phetsarath OT" panose="02000500000000000000" pitchFamily="2" charset="77"/>
                      </a:endParaRPr>
                    </a:p>
                  </a:txBody>
                  <a:tcPr marT="42745" marB="42745"/>
                </a:tc>
                <a:tc>
                  <a:txBody>
                    <a:bodyPr/>
                    <a:lstStyle/>
                    <a:p>
                      <a:r>
                        <a:rPr lang="en-US" sz="1200" dirty="0">
                          <a:solidFill>
                            <a:schemeClr val="tx1"/>
                          </a:solidFill>
                          <a:latin typeface="Phetsarath OT" panose="02000500000000000000" pitchFamily="2" charset="77"/>
                          <a:cs typeface="Phetsarath OT" panose="02000500000000000000" pitchFamily="2" charset="77"/>
                        </a:rPr>
                        <a:t>A</a:t>
                      </a:r>
                      <a:endParaRPr lang="lo" sz="1200" dirty="0">
                        <a:solidFill>
                          <a:schemeClr val="tx1"/>
                        </a:solidFill>
                        <a:latin typeface="Phetsarath OT" panose="02000500000000000000" pitchFamily="2" charset="77"/>
                        <a:cs typeface="Phetsarath OT" panose="02000500000000000000" pitchFamily="2" charset="77"/>
                      </a:endParaRPr>
                    </a:p>
                  </a:txBody>
                  <a:tcPr marT="42745" marB="42745"/>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lo" sz="1200" kern="1200" dirty="0">
                          <a:solidFill>
                            <a:schemeClr val="dk1"/>
                          </a:solidFill>
                          <a:effectLst/>
                          <a:latin typeface="Phetsarath OT" panose="02000500000000000000" pitchFamily="2" charset="77"/>
                          <a:ea typeface="+mn-ea"/>
                          <a:cs typeface="Phetsarath OT" panose="02000500000000000000" pitchFamily="2" charset="77"/>
                        </a:rPr>
                        <a:t>ດັດ </a:t>
                      </a:r>
                      <a:r>
                        <a:rPr lang="lo" sz="1200" dirty="0">
                          <a:latin typeface="Phetsarath OT" panose="02000500000000000000" pitchFamily="2" charset="77"/>
                          <a:cs typeface="Phetsarath OT" panose="02000500000000000000" pitchFamily="2" charset="77"/>
                        </a:rPr>
                        <a:t>ຊະນີຄວາມບໍ່ໝັ້ນຄົງດ້ານສະບຽງອາຫານ (HFIES) ແມ່ນມາດຕະການໂດຍກົງຂອງຄວາມບໍ່ໝັ້ນຄົງດ້ານສະບຽງອາຫານໂດຍອີງໃສ່ຊຸດຄຳຖາມທີ່ຖາມກ່ຽວກັບປະສົບການ ແລະ ພຶດຕິກຳຂອງຄົວເຮືອນທີ່ກ່ຽວຂ້ອງກັບການຂາດແຄນອາຫານໃນໄລຍະເວລາສະເພາະ.</a:t>
                      </a:r>
                      <a:endParaRPr lang="en-US" sz="1200" kern="1200" dirty="0">
                        <a:solidFill>
                          <a:schemeClr val="tx1"/>
                        </a:solidFill>
                        <a:latin typeface="Phetsarath OT" panose="02000500000000000000" pitchFamily="2" charset="77"/>
                        <a:ea typeface="+mn-ea"/>
                        <a:cs typeface="Phetsarath OT" panose="02000500000000000000" pitchFamily="2" charset="77"/>
                      </a:endParaRPr>
                    </a:p>
                  </a:txBody>
                  <a:tcPr marT="42745" marB="42745"/>
                </a:tc>
                <a:extLst>
                  <a:ext uri="{0D108BD9-81ED-4DB2-BD59-A6C34878D82A}">
                    <a16:rowId xmlns:a16="http://schemas.microsoft.com/office/drawing/2014/main" val="242978148"/>
                  </a:ext>
                </a:extLst>
              </a:tr>
            </a:tbl>
          </a:graphicData>
        </a:graphic>
      </p:graphicFrame>
    </p:spTree>
    <p:extLst>
      <p:ext uri="{BB962C8B-B14F-4D97-AF65-F5344CB8AC3E}">
        <p14:creationId xmlns:p14="http://schemas.microsoft.com/office/powerpoint/2010/main" val="594751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5F41-A268-7EF2-F707-245666CBAEF4}"/>
              </a:ext>
            </a:extLst>
          </p:cNvPr>
          <p:cNvSpPr>
            <a:spLocks noGrp="1"/>
          </p:cNvSpPr>
          <p:nvPr>
            <p:ph type="title"/>
          </p:nvPr>
        </p:nvSpPr>
        <p:spPr/>
        <p:txBody>
          <a:bodyPr>
            <a:normAutofit/>
          </a:bodyPr>
          <a:lstStyle/>
          <a:p>
            <a:r>
              <a:rPr lang="lo" sz="4400" b="1" dirty="0">
                <a:latin typeface="Phetsarath OT" panose="02000500000000000000" pitchFamily="2" charset="77"/>
                <a:cs typeface="Phetsarath OT" panose="02000500000000000000" pitchFamily="2" charset="77"/>
              </a:rPr>
              <a:t>ວຽກມອບໝາຍ/ວຽກບ້ານ/ການສຶກສາກໍລະນີ</a:t>
            </a:r>
          </a:p>
        </p:txBody>
      </p:sp>
      <p:sp>
        <p:nvSpPr>
          <p:cNvPr id="4" name="Slide Number Placeholder 3">
            <a:extLst>
              <a:ext uri="{FF2B5EF4-FFF2-40B4-BE49-F238E27FC236}">
                <a16:creationId xmlns:a16="http://schemas.microsoft.com/office/drawing/2014/main" id="{A32456AC-3190-07D2-F5B6-BC6FE39275CD}"/>
              </a:ext>
            </a:extLst>
          </p:cNvPr>
          <p:cNvSpPr>
            <a:spLocks noGrp="1"/>
          </p:cNvSpPr>
          <p:nvPr>
            <p:ph type="sldNum" sz="quarter" idx="12"/>
          </p:nvPr>
        </p:nvSpPr>
        <p:spPr/>
        <p:txBody>
          <a:bodyPr/>
          <a:lstStyle/>
          <a:p>
            <a:fld id="{BB7217B5-ED1B-4422-BB90-71357A4EBF56}" type="slidenum">
              <a:rPr lang="en-US" smtClean="0"/>
              <a:pPr/>
              <a:t>46</a:t>
            </a:fld>
            <a:endParaRPr lang="en-US"/>
          </a:p>
        </p:txBody>
      </p:sp>
      <p:graphicFrame>
        <p:nvGraphicFramePr>
          <p:cNvPr id="5" name="Group 135">
            <a:extLst>
              <a:ext uri="{FF2B5EF4-FFF2-40B4-BE49-F238E27FC236}">
                <a16:creationId xmlns:a16="http://schemas.microsoft.com/office/drawing/2014/main" id="{C9A95DD5-DB8A-8CA2-52DB-DC54D86878CB}"/>
              </a:ext>
            </a:extLst>
          </p:cNvPr>
          <p:cNvGraphicFramePr>
            <a:graphicFrameLocks noGrp="1"/>
          </p:cNvGraphicFramePr>
          <p:nvPr>
            <p:extLst>
              <p:ext uri="{D42A27DB-BD31-4B8C-83A1-F6EECF244321}">
                <p14:modId xmlns:p14="http://schemas.microsoft.com/office/powerpoint/2010/main" val="2532200497"/>
              </p:ext>
            </p:extLst>
          </p:nvPr>
        </p:nvGraphicFramePr>
        <p:xfrm>
          <a:off x="1943100" y="2326105"/>
          <a:ext cx="8305800" cy="3010666"/>
        </p:xfrm>
        <a:graphic>
          <a:graphicData uri="http://schemas.openxmlformats.org/drawingml/2006/table">
            <a:tbl>
              <a:tblPr/>
              <a:tblGrid>
                <a:gridCol w="8305800">
                  <a:extLst>
                    <a:ext uri="{9D8B030D-6E8A-4147-A177-3AD203B41FA5}">
                      <a16:colId xmlns:a16="http://schemas.microsoft.com/office/drawing/2014/main" val="20000"/>
                    </a:ext>
                  </a:extLst>
                </a:gridCol>
              </a:tblGrid>
              <a:tr h="314866">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lo" altLang="ko-KR" sz="1400" b="0" i="0" u="none" strike="noStrike" cap="none" normalizeH="0" baseline="0" dirty="0">
                          <a:ln>
                            <a:noFill/>
                          </a:ln>
                          <a:solidFill>
                            <a:schemeClr val="bg1"/>
                          </a:solidFill>
                          <a:effectLst/>
                          <a:latin typeface="Phetsarath OT" panose="02000500000000000000" pitchFamily="2" charset="77"/>
                          <a:ea typeface="Gulim" pitchFamily="34" charset="-127"/>
                          <a:cs typeface="Phetsarath OT" panose="02000500000000000000" pitchFamily="2" charset="77"/>
                        </a:rPr>
                        <a:t>ການມອບໝາຍ</a:t>
                      </a:r>
                    </a:p>
                  </a:txBody>
                  <a:tcPr marT="45733" marB="45733"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777777"/>
                    </a:solidFill>
                  </a:tcPr>
                </a:tc>
                <a:extLst>
                  <a:ext uri="{0D108BD9-81ED-4DB2-BD59-A6C34878D82A}">
                    <a16:rowId xmlns:a16="http://schemas.microsoft.com/office/drawing/2014/main" val="10000"/>
                  </a:ext>
                </a:extLst>
              </a:tr>
              <a:tr h="2695800">
                <a:tc>
                  <a:txBody>
                    <a:bodyPr/>
                    <a:lstStyle>
                      <a:lvl1pPr marL="228600" indent="-22860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285750" indent="-285750">
                        <a:buFontTx/>
                        <a:buChar char="-"/>
                      </a:pPr>
                      <a:r>
                        <a:rPr kumimoji="0" lang="lo" sz="1600" b="0" i="0" u="none" strike="noStrike" kern="1200" cap="none" normalizeH="0" baseline="0" dirty="0">
                          <a:ln>
                            <a:noFill/>
                          </a:ln>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ທີມງານໂຄງການ: ສ້າງ 4 ທີມ (5-6 ນັກຮຽນ/ທີມ) ຕໍ່ກຸ່ມ A, B, C, D</a:t>
                      </a:r>
                    </a:p>
                    <a:p>
                      <a:pPr marL="285750" indent="-285750">
                        <a:buFontTx/>
                        <a:buChar char="-"/>
                      </a:pPr>
                      <a:r>
                        <a:rPr kumimoji="0" lang="lo" sz="1600" b="0" i="0" u="none" strike="noStrike" kern="1200" cap="none" normalizeH="0" baseline="0" dirty="0">
                          <a:ln>
                            <a:noFill/>
                          </a:ln>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ນັກຮຽນຕ້ອງໃຫ້ແນວຄວາມຄິດໃນການສ້າງ ແລະ ການຄັດເລືອກສວນໂຮງຮຽນເພື່ອຜະລິດອາຫານໃນສະພາບການຂອງບ້ານເກີດເມືອງນອນຂອງເຂົາເຈົ້າ.</a:t>
                      </a:r>
                    </a:p>
                  </a:txBody>
                  <a:tcPr marT="45733" marB="45733"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122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E001-24A5-D16F-ED69-7BAF5C293A68}"/>
              </a:ext>
            </a:extLst>
          </p:cNvPr>
          <p:cNvSpPr>
            <a:spLocks noGrp="1"/>
          </p:cNvSpPr>
          <p:nvPr>
            <p:ph type="title"/>
          </p:nvPr>
        </p:nvSpPr>
        <p:spPr>
          <a:xfrm>
            <a:off x="708901" y="410780"/>
            <a:ext cx="10058400" cy="1057073"/>
          </a:xfrm>
        </p:spPr>
        <p:txBody>
          <a:bodyPr/>
          <a:lstStyle/>
          <a:p>
            <a:r>
              <a:rPr lang="lo" dirty="0">
                <a:latin typeface="Phetsarath OT" panose="02000500000000000000" pitchFamily="2" charset="77"/>
                <a:cs typeface="Phetsarath OT" panose="02000500000000000000" pitchFamily="2" charset="77"/>
              </a:rPr>
              <a:t>ເອກະສານອ້າງອີງ</a:t>
            </a:r>
          </a:p>
        </p:txBody>
      </p:sp>
      <p:sp>
        <p:nvSpPr>
          <p:cNvPr id="4" name="Slide Number Placeholder 3">
            <a:extLst>
              <a:ext uri="{FF2B5EF4-FFF2-40B4-BE49-F238E27FC236}">
                <a16:creationId xmlns:a16="http://schemas.microsoft.com/office/drawing/2014/main" id="{5C7843B9-CE1E-C32C-49BC-D99DEDF871A6}"/>
              </a:ext>
            </a:extLst>
          </p:cNvPr>
          <p:cNvSpPr>
            <a:spLocks noGrp="1"/>
          </p:cNvSpPr>
          <p:nvPr>
            <p:ph type="sldNum" sz="quarter" idx="12"/>
          </p:nvPr>
        </p:nvSpPr>
        <p:spPr/>
        <p:txBody>
          <a:bodyPr/>
          <a:lstStyle/>
          <a:p>
            <a:fld id="{BB7217B5-ED1B-4422-BB90-71357A4EBF56}" type="slidenum">
              <a:rPr lang="en-US" smtClean="0"/>
              <a:pPr/>
              <a:t>47</a:t>
            </a:fld>
            <a:endParaRPr lang="en-US"/>
          </a:p>
        </p:txBody>
      </p:sp>
      <p:sp>
        <p:nvSpPr>
          <p:cNvPr id="3" name="TextBox 2">
            <a:extLst>
              <a:ext uri="{FF2B5EF4-FFF2-40B4-BE49-F238E27FC236}">
                <a16:creationId xmlns:a16="http://schemas.microsoft.com/office/drawing/2014/main" id="{811A95E4-94A0-883A-898F-5E944CE3D26A}"/>
              </a:ext>
            </a:extLst>
          </p:cNvPr>
          <p:cNvSpPr txBox="1"/>
          <p:nvPr/>
        </p:nvSpPr>
        <p:spPr>
          <a:xfrm>
            <a:off x="595002" y="1887776"/>
            <a:ext cx="10527150" cy="2867965"/>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Boulom, S., </a:t>
            </a:r>
            <a:r>
              <a:rPr lang="en-US" sz="1800" dirty="0" err="1">
                <a:effectLst/>
                <a:latin typeface="Times New Roman" panose="02020603050405020304" pitchFamily="18" charset="0"/>
                <a:ea typeface="Times New Roman" panose="02020603050405020304" pitchFamily="18" charset="0"/>
                <a:cs typeface="Cordia New" panose="020B0304020202020204" pitchFamily="34" charset="-34"/>
              </a:rPr>
              <a:t>Essink</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D. R., Kang, M.-H., </a:t>
            </a:r>
            <a:r>
              <a:rPr lang="en-US" sz="1800" dirty="0" err="1">
                <a:effectLst/>
                <a:latin typeface="Times New Roman" panose="02020603050405020304" pitchFamily="18" charset="0"/>
                <a:ea typeface="Times New Roman" panose="02020603050405020304" pitchFamily="18" charset="0"/>
                <a:cs typeface="Cordia New" panose="020B0304020202020204" pitchFamily="34" charset="-34"/>
              </a:rPr>
              <a:t>Kounnavong</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S., &amp; </a:t>
            </a:r>
            <a:r>
              <a:rPr lang="en-US" sz="1800" dirty="0" err="1">
                <a:effectLst/>
                <a:latin typeface="Times New Roman" panose="02020603050405020304" pitchFamily="18" charset="0"/>
                <a:ea typeface="Times New Roman" panose="02020603050405020304" pitchFamily="18" charset="0"/>
                <a:cs typeface="Cordia New" panose="020B0304020202020204" pitchFamily="34" charset="-34"/>
              </a:rPr>
              <a:t>Broerse</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J. E. W. (2020b). </a:t>
            </a:r>
          </a:p>
          <a:p>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Factors associated with child malnutrition in mountainous ethnic minority communities in Lao PDR. </a:t>
            </a: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Global Health Action</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a:t>
            </a: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13</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(sup2), 1785736. https://</a:t>
            </a:r>
            <a:r>
              <a:rPr lang="en-US" sz="1800" dirty="0" err="1">
                <a:effectLst/>
                <a:latin typeface="Times New Roman" panose="02020603050405020304" pitchFamily="18" charset="0"/>
                <a:ea typeface="Times New Roman" panose="02020603050405020304" pitchFamily="18" charset="0"/>
                <a:cs typeface="Cordia New" panose="020B0304020202020204" pitchFamily="34" charset="-34"/>
              </a:rPr>
              <a:t>doi.org</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/10.1080/16549716.2020.1785736</a:t>
            </a:r>
            <a:endParaRPr lang="en-LA" sz="1800" dirty="0">
              <a:effectLst/>
              <a:latin typeface="Calibri" panose="020F0502020204030204" pitchFamily="34" charset="0"/>
              <a:ea typeface="Calibri" panose="020F0502020204030204" pitchFamily="34" charset="0"/>
              <a:cs typeface="Cordia New" panose="020B0304020202020204" pitchFamily="34" charset="-34"/>
            </a:endParaRPr>
          </a:p>
          <a:p>
            <a:endParaRPr lang="en-LA" dirty="0"/>
          </a:p>
          <a:p>
            <a:pPr indent="-304800">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FAO. (2000). </a:t>
            </a: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Food Security: concepts and measurement</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Food and Agriculture Organization of the United Nations. https://</a:t>
            </a:r>
            <a:r>
              <a:rPr lang="en-US" sz="1800" dirty="0" err="1">
                <a:effectLst/>
                <a:latin typeface="Times New Roman" panose="02020603050405020304" pitchFamily="18" charset="0"/>
                <a:ea typeface="Times New Roman" panose="02020603050405020304" pitchFamily="18" charset="0"/>
                <a:cs typeface="Cordia New" panose="020B0304020202020204" pitchFamily="34" charset="-34"/>
              </a:rPr>
              <a:t>www.fao.org</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/4/Y4671E/y4671e06.htm#fn21</a:t>
            </a:r>
            <a:endParaRPr lang="en-LA" sz="1800" dirty="0">
              <a:effectLst/>
              <a:latin typeface="Calibri" panose="020F0502020204030204" pitchFamily="34" charset="0"/>
              <a:ea typeface="Calibri" panose="020F0502020204030204" pitchFamily="34" charset="0"/>
              <a:cs typeface="Cordia New" panose="020B0304020202020204" pitchFamily="34" charset="-34"/>
            </a:endParaRPr>
          </a:p>
          <a:p>
            <a:pPr indent="-304800">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FAO. (2008). An Introduction to the Basic Concepts of Food Security. In </a:t>
            </a: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Food Security Information for Action: Practical Guides</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(pp. 1–3). FAO.</a:t>
            </a:r>
            <a:endParaRPr lang="en-LA" sz="1800" dirty="0">
              <a:effectLst/>
              <a:latin typeface="Calibri" panose="020F0502020204030204" pitchFamily="34" charset="0"/>
              <a:ea typeface="Calibri" panose="020F0502020204030204" pitchFamily="34" charset="0"/>
              <a:cs typeface="Cordia New" panose="020B0304020202020204" pitchFamily="34" charset="-34"/>
            </a:endParaRPr>
          </a:p>
          <a:p>
            <a:endParaRPr lang="en-LA" dirty="0"/>
          </a:p>
        </p:txBody>
      </p:sp>
    </p:spTree>
    <p:extLst>
      <p:ext uri="{BB962C8B-B14F-4D97-AF65-F5344CB8AC3E}">
        <p14:creationId xmlns:p14="http://schemas.microsoft.com/office/powerpoint/2010/main" val="2878912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3808-2608-4F6E-1224-4111E0C99CD2}"/>
              </a:ext>
            </a:extLst>
          </p:cNvPr>
          <p:cNvSpPr>
            <a:spLocks noGrp="1"/>
          </p:cNvSpPr>
          <p:nvPr>
            <p:ph type="title"/>
          </p:nvPr>
        </p:nvSpPr>
        <p:spPr>
          <a:xfrm>
            <a:off x="838200" y="287468"/>
            <a:ext cx="10515600" cy="688975"/>
          </a:xfrm>
        </p:spPr>
        <p:txBody>
          <a:bodyPr>
            <a:normAutofit fontScale="90000"/>
          </a:bodyPr>
          <a:lstStyle/>
          <a:p>
            <a:pPr algn="ctr"/>
            <a:r>
              <a:rPr lang="lo" b="1" dirty="0">
                <a:latin typeface="Phetsarath OT" panose="02000500000000000000" pitchFamily="2" charset="77"/>
                <a:cs typeface="Phetsarath OT" panose="02000500000000000000" pitchFamily="2" charset="77"/>
              </a:rPr>
              <a:t>ຈົບບົດຮຽນ</a:t>
            </a:r>
          </a:p>
        </p:txBody>
      </p:sp>
      <p:sp>
        <p:nvSpPr>
          <p:cNvPr id="3" name="Content Placeholder 2">
            <a:extLst>
              <a:ext uri="{FF2B5EF4-FFF2-40B4-BE49-F238E27FC236}">
                <a16:creationId xmlns:a16="http://schemas.microsoft.com/office/drawing/2014/main" id="{54F33712-21B9-E42A-F009-064E95834ECD}"/>
              </a:ext>
            </a:extLst>
          </p:cNvPr>
          <p:cNvSpPr>
            <a:spLocks noGrp="1"/>
          </p:cNvSpPr>
          <p:nvPr>
            <p:ph idx="1"/>
          </p:nvPr>
        </p:nvSpPr>
        <p:spPr>
          <a:xfrm>
            <a:off x="1009650" y="1169993"/>
            <a:ext cx="10515600" cy="812799"/>
          </a:xfrm>
        </p:spPr>
        <p:txBody>
          <a:bodyPr>
            <a:normAutofit/>
          </a:bodyPr>
          <a:lstStyle/>
          <a:p>
            <a:r>
              <a:rPr lang="lo" sz="2000" dirty="0">
                <a:solidFill>
                  <a:srgbClr val="C00000"/>
                </a:solidFill>
                <a:latin typeface="Phetsarath OT" panose="02000500000000000000" pitchFamily="2" charset="77"/>
                <a:cs typeface="Phetsarath OT" panose="02000500000000000000" pitchFamily="2" charset="77"/>
              </a:rPr>
              <a:t>ນີ້ແມ່ນຈຸດຈົບຂອງບົດຮຽນ.</a:t>
            </a:r>
          </a:p>
          <a:p>
            <a:r>
              <a:rPr lang="lo" sz="2000" dirty="0">
                <a:solidFill>
                  <a:srgbClr val="C00000"/>
                </a:solidFill>
                <a:latin typeface="Phetsarath OT" panose="02000500000000000000" pitchFamily="2" charset="77"/>
                <a:cs typeface="Phetsarath OT" panose="02000500000000000000" pitchFamily="2" charset="77"/>
              </a:rPr>
              <a:t>ຄວນມີຂໍ້ຄວາມສິ້ນສຸດ ແລະ ການແນະນຳບົດຮຽນຕໍ່ໄປ ລວມທັງຫົວຂໍ້ ແລະ ຫົວຂໍ້ຂອງບົດຮຽນ </a:t>
            </a:r>
            <a:r>
              <a:rPr lang="lo" sz="2000" dirty="0">
                <a:latin typeface="Phetsarath OT" panose="02000500000000000000" pitchFamily="2" charset="77"/>
                <a:cs typeface="Phetsarath OT" panose="02000500000000000000" pitchFamily="2" charset="77"/>
              </a:rPr>
              <a:t>.</a:t>
            </a:r>
          </a:p>
          <a:p>
            <a:endParaRPr lang="en-US" sz="2000" dirty="0">
              <a:latin typeface="Phetsarath OT" panose="02000500000000000000" pitchFamily="2" charset="77"/>
              <a:cs typeface="Phetsarath OT" panose="02000500000000000000" pitchFamily="2" charset="77"/>
            </a:endParaRPr>
          </a:p>
        </p:txBody>
      </p:sp>
      <p:sp>
        <p:nvSpPr>
          <p:cNvPr id="4" name="Slide Number Placeholder 3">
            <a:extLst>
              <a:ext uri="{FF2B5EF4-FFF2-40B4-BE49-F238E27FC236}">
                <a16:creationId xmlns:a16="http://schemas.microsoft.com/office/drawing/2014/main" id="{D036890E-50B2-C302-3EA7-FE2AC527349A}"/>
              </a:ext>
            </a:extLst>
          </p:cNvPr>
          <p:cNvSpPr>
            <a:spLocks noGrp="1"/>
          </p:cNvSpPr>
          <p:nvPr>
            <p:ph type="sldNum" sz="quarter" idx="12"/>
          </p:nvPr>
        </p:nvSpPr>
        <p:spPr/>
        <p:txBody>
          <a:bodyPr/>
          <a:lstStyle/>
          <a:p>
            <a:fld id="{BB7217B5-ED1B-4422-BB90-71357A4EBF56}" type="slidenum">
              <a:rPr lang="en-US" smtClean="0"/>
              <a:pPr/>
              <a:t>48</a:t>
            </a:fld>
            <a:endParaRPr lang="en-US"/>
          </a:p>
        </p:txBody>
      </p:sp>
      <p:graphicFrame>
        <p:nvGraphicFramePr>
          <p:cNvPr id="5" name="Group 4">
            <a:extLst>
              <a:ext uri="{FF2B5EF4-FFF2-40B4-BE49-F238E27FC236}">
                <a16:creationId xmlns:a16="http://schemas.microsoft.com/office/drawing/2014/main" id="{E12CDAA9-F648-99B8-595E-367AC0735E1B}"/>
              </a:ext>
            </a:extLst>
          </p:cNvPr>
          <p:cNvGraphicFramePr>
            <a:graphicFrameLocks noGrp="1"/>
          </p:cNvGraphicFramePr>
          <p:nvPr>
            <p:extLst>
              <p:ext uri="{D42A27DB-BD31-4B8C-83A1-F6EECF244321}">
                <p14:modId xmlns:p14="http://schemas.microsoft.com/office/powerpoint/2010/main" val="2444146604"/>
              </p:ext>
            </p:extLst>
          </p:nvPr>
        </p:nvGraphicFramePr>
        <p:xfrm>
          <a:off x="1009650" y="2369892"/>
          <a:ext cx="9420578" cy="3064669"/>
        </p:xfrm>
        <a:graphic>
          <a:graphicData uri="http://schemas.openxmlformats.org/drawingml/2006/table">
            <a:tbl>
              <a:tblPr/>
              <a:tblGrid>
                <a:gridCol w="2238876">
                  <a:extLst>
                    <a:ext uri="{9D8B030D-6E8A-4147-A177-3AD203B41FA5}">
                      <a16:colId xmlns:a16="http://schemas.microsoft.com/office/drawing/2014/main" val="20000"/>
                    </a:ext>
                  </a:extLst>
                </a:gridCol>
                <a:gridCol w="7181702">
                  <a:extLst>
                    <a:ext uri="{9D8B030D-6E8A-4147-A177-3AD203B41FA5}">
                      <a16:colId xmlns:a16="http://schemas.microsoft.com/office/drawing/2014/main" val="20001"/>
                    </a:ext>
                  </a:extLst>
                </a:gridCol>
              </a:tblGrid>
              <a:tr h="3064669">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o" altLang="ko-KR" sz="3200" b="1" i="0" u="none" strike="noStrike" cap="none" normalizeH="0" baseline="0" dirty="0">
                          <a:ln>
                            <a:noFill/>
                          </a:ln>
                          <a:solidFill>
                            <a:schemeClr val="tx1"/>
                          </a:solidFill>
                          <a:effectLst/>
                          <a:latin typeface="Phetsarath OT" panose="02000500000000000000" pitchFamily="2" charset="77"/>
                          <a:ea typeface="Arial Unicode MS" panose="020B0604020202020204" pitchFamily="34" charset="-128"/>
                          <a:cs typeface="Phetsarath OT" panose="02000500000000000000" pitchFamily="2" charset="77"/>
                        </a:rPr>
                        <a:t>ຊື່ບົດຮຽນ</a:t>
                      </a:r>
                      <a:endParaRPr kumimoji="0" lang="en-US" altLang="ko-KR" sz="3200" b="0" i="0" u="none" strike="noStrike" cap="none" normalizeH="0" baseline="0" dirty="0">
                        <a:ln>
                          <a:noFill/>
                        </a:ln>
                        <a:solidFill>
                          <a:schemeClr val="tx1"/>
                        </a:solidFill>
                        <a:effectLst/>
                        <a:latin typeface="Phetsarath OT" panose="02000500000000000000" pitchFamily="2" charset="77"/>
                        <a:ea typeface="Gulim" pitchFamily="34" charset="-127"/>
                        <a:cs typeface="Phetsarath OT" panose="02000500000000000000" pitchFamily="2" charset="77"/>
                      </a:endParaRPr>
                    </a:p>
                  </a:txBody>
                  <a:tcPr anchor="ct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endParaRPr kumimoji="0" lang="en-US" altLang="ko-KR" sz="3200" b="1" i="0" u="none" strike="noStrike" cap="none" normalizeH="0" baseline="0" dirty="0">
                        <a:ln>
                          <a:noFill/>
                        </a:ln>
                        <a:solidFill>
                          <a:schemeClr val="tx1"/>
                        </a:solidFill>
                        <a:effectLst/>
                        <a:latin typeface="Phetsarath OT" panose="02000500000000000000" pitchFamily="2" charset="77"/>
                        <a:ea typeface="Gulim" pitchFamily="34" charset="-127"/>
                        <a:cs typeface="Phetsarath OT" panose="02000500000000000000" pitchFamily="2" charset="77"/>
                      </a:endParaRPr>
                    </a:p>
                    <a:p>
                      <a:endParaRPr kumimoji="0" lang="en-US" altLang="ko-KR" sz="3200" b="1" i="0" u="none" strike="noStrike" cap="none" normalizeH="0" baseline="0" dirty="0">
                        <a:ln>
                          <a:noFill/>
                        </a:ln>
                        <a:solidFill>
                          <a:schemeClr val="tx1"/>
                        </a:solidFill>
                        <a:effectLst/>
                        <a:latin typeface="Phetsarath OT" panose="02000500000000000000" pitchFamily="2" charset="77"/>
                        <a:ea typeface="Gulim" pitchFamily="34" charset="-127"/>
                        <a:cs typeface="Phetsarath OT" panose="02000500000000000000" pitchFamily="2" charset="77"/>
                      </a:endParaRPr>
                    </a:p>
                    <a:p>
                      <a:pPr algn="ctr"/>
                      <a:r>
                        <a:rPr kumimoji="0" lang="lo" altLang="ko-KR" sz="3200" b="1" i="0" u="none" strike="noStrike" cap="none" normalizeH="0" baseline="0" dirty="0">
                          <a:ln>
                            <a:noFill/>
                          </a:ln>
                          <a:solidFill>
                            <a:schemeClr val="tx1"/>
                          </a:solidFill>
                          <a:effectLst/>
                          <a:latin typeface="Phetsarath OT" panose="02000500000000000000" pitchFamily="2" charset="77"/>
                          <a:ea typeface="Gulim" pitchFamily="34" charset="-127"/>
                          <a:cs typeface="Phetsarath OT" panose="02000500000000000000" pitchFamily="2" charset="77"/>
                        </a:rPr>
                        <a:t>ສິ້ນສຸດໂມດູນ</a:t>
                      </a:r>
                      <a:endParaRPr lang="en-US" sz="3200" b="0" kern="1200" dirty="0">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endParaRPr>
                    </a:p>
                    <a:p>
                      <a:pPr marL="0" indent="0">
                        <a:buFont typeface="Arial" panose="020B0604020202020204" pitchFamily="34" charset="0"/>
                        <a:buNone/>
                      </a:pPr>
                      <a:endParaRPr lang="en-US" sz="3200" b="1" kern="1200" dirty="0">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endParaRPr>
                    </a:p>
                    <a:p>
                      <a:endParaRPr lang="en-US" sz="3200" b="0" kern="1200" dirty="0">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506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4EF2-63E2-56A5-7E7D-131F090FC52B}"/>
              </a:ext>
            </a:extLst>
          </p:cNvPr>
          <p:cNvSpPr>
            <a:spLocks noGrp="1"/>
          </p:cNvSpPr>
          <p:nvPr>
            <p:ph type="title"/>
          </p:nvPr>
        </p:nvSpPr>
        <p:spPr>
          <a:xfrm>
            <a:off x="1066800" y="159002"/>
            <a:ext cx="10058400" cy="590189"/>
          </a:xfrm>
        </p:spPr>
        <p:txBody>
          <a:bodyPr>
            <a:normAutofit fontScale="90000"/>
          </a:bodyPr>
          <a:lstStyle/>
          <a:p>
            <a:r>
              <a:rPr lang="lo" b="1" dirty="0">
                <a:latin typeface="Times New Roman" panose="02020603050405020304" pitchFamily="18" charset="0"/>
                <a:cs typeface="Times New Roman" panose="02020603050405020304" pitchFamily="18" charset="0"/>
              </a:rPr>
              <a:t>ຄຳສຳຄັນ</a:t>
            </a:r>
          </a:p>
        </p:txBody>
      </p:sp>
      <p:sp>
        <p:nvSpPr>
          <p:cNvPr id="3" name="Content Placeholder 2">
            <a:extLst>
              <a:ext uri="{FF2B5EF4-FFF2-40B4-BE49-F238E27FC236}">
                <a16:creationId xmlns:a16="http://schemas.microsoft.com/office/drawing/2014/main" id="{8236F138-5D2D-A7DC-7023-DC92607019B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A412166-1B8C-60CC-2895-6B35DCE5605F}"/>
              </a:ext>
            </a:extLst>
          </p:cNvPr>
          <p:cNvSpPr>
            <a:spLocks noGrp="1"/>
          </p:cNvSpPr>
          <p:nvPr>
            <p:ph type="sldNum" sz="quarter" idx="12"/>
          </p:nvPr>
        </p:nvSpPr>
        <p:spPr/>
        <p:txBody>
          <a:bodyPr/>
          <a:lstStyle/>
          <a:p>
            <a:fld id="{BB7217B5-ED1B-4422-BB90-71357A4EBF56}" type="slidenum">
              <a:rPr lang="en-US" smtClean="0"/>
              <a:pPr/>
              <a:t>5</a:t>
            </a:fld>
            <a:endParaRPr lang="en-US"/>
          </a:p>
        </p:txBody>
      </p:sp>
      <p:graphicFrame>
        <p:nvGraphicFramePr>
          <p:cNvPr id="6" name="Table 5">
            <a:extLst>
              <a:ext uri="{FF2B5EF4-FFF2-40B4-BE49-F238E27FC236}">
                <a16:creationId xmlns:a16="http://schemas.microsoft.com/office/drawing/2014/main" id="{A4694A2C-2DE3-8334-FD42-2EB826B80729}"/>
              </a:ext>
            </a:extLst>
          </p:cNvPr>
          <p:cNvGraphicFramePr>
            <a:graphicFrameLocks noGrp="1"/>
          </p:cNvGraphicFramePr>
          <p:nvPr>
            <p:extLst>
              <p:ext uri="{D42A27DB-BD31-4B8C-83A1-F6EECF244321}">
                <p14:modId xmlns:p14="http://schemas.microsoft.com/office/powerpoint/2010/main" val="594185357"/>
              </p:ext>
            </p:extLst>
          </p:nvPr>
        </p:nvGraphicFramePr>
        <p:xfrm>
          <a:off x="481263" y="971586"/>
          <a:ext cx="10977674" cy="5129092"/>
        </p:xfrm>
        <a:graphic>
          <a:graphicData uri="http://schemas.openxmlformats.org/drawingml/2006/table">
            <a:tbl>
              <a:tblPr/>
              <a:tblGrid>
                <a:gridCol w="2180914">
                  <a:extLst>
                    <a:ext uri="{9D8B030D-6E8A-4147-A177-3AD203B41FA5}">
                      <a16:colId xmlns:a16="http://schemas.microsoft.com/office/drawing/2014/main" val="20000"/>
                    </a:ext>
                  </a:extLst>
                </a:gridCol>
                <a:gridCol w="8796760">
                  <a:extLst>
                    <a:ext uri="{9D8B030D-6E8A-4147-A177-3AD203B41FA5}">
                      <a16:colId xmlns:a16="http://schemas.microsoft.com/office/drawing/2014/main" val="20001"/>
                    </a:ext>
                  </a:extLst>
                </a:gridCol>
              </a:tblGrid>
              <a:tr h="48089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lo" sz="1400" b="1" i="0" u="none" strike="noStrike" cap="none" normalizeH="0" baseline="0" dirty="0">
                          <a:ln>
                            <a:noFill/>
                          </a:ln>
                          <a:solidFill>
                            <a:srgbClr val="FFFFFF"/>
                          </a:solidFill>
                          <a:effectLst/>
                          <a:latin typeface="Phetsarath OT" panose="02000500000000000000" pitchFamily="2" charset="77"/>
                          <a:ea typeface="MS PGothic" panose="020B0600070205080204" pitchFamily="34" charset="-128"/>
                          <a:cs typeface="Phetsarath OT" panose="02000500000000000000" pitchFamily="2" charset="77"/>
                        </a:rPr>
                        <a:t>ຄຳສຳຄັນ</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lo" sz="1400" b="1" i="0" u="none" strike="noStrike" cap="none" normalizeH="0" baseline="0" dirty="0">
                          <a:ln>
                            <a:noFill/>
                          </a:ln>
                          <a:solidFill>
                            <a:srgbClr val="FFFFFF"/>
                          </a:solidFill>
                          <a:effectLst/>
                          <a:latin typeface="Phetsarath OT" panose="02000500000000000000" pitchFamily="2" charset="77"/>
                          <a:ea typeface="MS PGothic" panose="020B0600070205080204" pitchFamily="34" charset="-128"/>
                          <a:cs typeface="Phetsarath OT" panose="02000500000000000000" pitchFamily="2" charset="77"/>
                        </a:rPr>
                        <a:t>ຄຳນິຍາມ</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26900">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lo" sz="1400" b="1" kern="1200" dirty="0">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ຄວາມຫຼາກຫຼາຍທາງດ້ານອາຫານ</a:t>
                      </a:r>
                      <a:r>
                        <a:rPr lang="lo" sz="1400" dirty="0">
                          <a:effectLst/>
                          <a:latin typeface="Phetsarath OT" panose="02000500000000000000" pitchFamily="2" charset="77"/>
                          <a:cs typeface="Phetsarath OT" panose="02000500000000000000" pitchFamily="2" charset="77"/>
                        </a:rPr>
                        <a:t> </a:t>
                      </a:r>
                      <a:endParaRPr kumimoji="0" lang="en-US" sz="1400" b="0" i="0" u="none" strike="noStrike" cap="none" normalizeH="0" baseline="0" dirty="0">
                        <a:ln>
                          <a:noFill/>
                        </a:ln>
                        <a:solidFill>
                          <a:srgbClr val="000000"/>
                        </a:solidFill>
                        <a:effectLst/>
                        <a:latin typeface="Phetsarath OT" panose="02000500000000000000" pitchFamily="2" charset="77"/>
                        <a:ea typeface="MS PGothic" panose="020B0600070205080204" pitchFamily="34" charset="-128"/>
                        <a:cs typeface="Phetsarath OT" panose="02000500000000000000" pitchFamily="2" charset="7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lo" sz="1400" kern="1200" dirty="0">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ຈຳນວນອາຫານ ຫຼື ກຸ່ມອາຫານທີ່ແຕກຕ່າງກັນທີ່ບໍລິໂພກໃນໄລຍະເວລາທີ່ກຳນົດ. ຄວາມຫຼາກຫຼາຍຂອງອາຫານໃນລະດັບຄົວເຮືອນສາມາດໃຊ້ເປັນຕົວຊີ້ບອກເຖິງຄວາມໝັ້ນຄົງດ້ານອາຫານຂອງຄົວເຮືອນ, ແລະ ຄວາມຫຼາກຫຼາຍຂອງອາຫານໃນລະດັບບຸກຄົນແມ່ນຕົວຊີ້ບອກເຖິງຄຸນນະພາບຂອງອາຫານສຳລັບບຸກຄົນ (ໂດຍປົກກະຕິແລ້ວແມ່ນວັດແທກສຳລັບແມ່ຍິງ ຫຼື ເດັກນ້ອຍ) (ທະນາຄານໂລກ, 2013) . ຄຳສັບນີ້ຖືກໃຊ້ເປັນຄຳສັບຄ້າຍຄືກັນຂອງຄວາມຫຼາກຫຼາຍຂອງອາຫານ.</a:t>
                      </a:r>
                      <a:r>
                        <a:rPr lang="lo" sz="1400" dirty="0">
                          <a:effectLst/>
                          <a:latin typeface="Phetsarath OT" panose="02000500000000000000" pitchFamily="2" charset="77"/>
                          <a:cs typeface="Phetsarath OT" panose="02000500000000000000" pitchFamily="2" charset="77"/>
                        </a:rPr>
                        <a:t> </a:t>
                      </a:r>
                      <a:endParaRPr kumimoji="0" lang="en-US" sz="1400" b="0" i="0" u="none" strike="noStrike" kern="1200" cap="none" normalizeH="0" baseline="0" dirty="0">
                        <a:ln>
                          <a:noFill/>
                        </a:ln>
                        <a:solidFill>
                          <a:srgbClr val="000000"/>
                        </a:solidFill>
                        <a:effectLst/>
                        <a:latin typeface="Phetsarath OT" panose="02000500000000000000" pitchFamily="2" charset="77"/>
                        <a:ea typeface="MS PGothic" panose="020B0600070205080204" pitchFamily="34" charset="-128"/>
                        <a:cs typeface="Phetsarath OT" panose="02000500000000000000" pitchFamily="2" charset="7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1505723">
                <a:tc>
                  <a:txBody>
                    <a:bodyPr/>
                    <a:lstStyle/>
                    <a:p>
                      <a:pPr marL="0" marR="0" lvl="0" indent="0" algn="l" defTabSz="914400" rtl="0" eaLnBrk="1" fontAlgn="base" latinLnBrk="1" hangingPunct="1">
                        <a:lnSpc>
                          <a:spcPct val="150000"/>
                        </a:lnSpc>
                        <a:spcBef>
                          <a:spcPct val="0"/>
                        </a:spcBef>
                        <a:spcAft>
                          <a:spcPct val="0"/>
                        </a:spcAft>
                        <a:buClrTx/>
                        <a:buSzTx/>
                        <a:buFontTx/>
                        <a:buNone/>
                        <a:tabLst/>
                      </a:pPr>
                      <a:r>
                        <a:rPr lang="lo" sz="1400" b="1" kern="1200" dirty="0">
                          <a:solidFill>
                            <a:schemeClr val="tx1"/>
                          </a:solidFill>
                          <a:effectLst/>
                          <a:latin typeface="Phetsarath OT" panose="02000500000000000000" pitchFamily="2" charset="77"/>
                          <a:ea typeface="+mn-ea"/>
                          <a:cs typeface="Phetsarath OT" panose="02000500000000000000" pitchFamily="2" charset="77"/>
                        </a:rPr>
                        <a:t>ຄວາມບໍ່ໝັ້ນຄົງດ້ານອາຫານ</a:t>
                      </a:r>
                      <a:r>
                        <a:rPr lang="lo" sz="1400" dirty="0">
                          <a:effectLst/>
                          <a:latin typeface="Phetsarath OT" panose="02000500000000000000" pitchFamily="2" charset="77"/>
                          <a:cs typeface="Phetsarath OT" panose="02000500000000000000" pitchFamily="2" charset="77"/>
                        </a:rPr>
                        <a:t> </a:t>
                      </a:r>
                      <a:endParaRPr kumimoji="0" lang="en-US" sz="1400" b="0" i="0" u="none" strike="noStrike" cap="none" normalizeH="0" baseline="0" dirty="0">
                        <a:ln>
                          <a:noFill/>
                        </a:ln>
                        <a:solidFill>
                          <a:srgbClr val="000000"/>
                        </a:solidFill>
                        <a:effectLst/>
                        <a:latin typeface="Phetsarath OT" panose="02000500000000000000" pitchFamily="2" charset="77"/>
                        <a:ea typeface="MS PGothic" panose="020B0600070205080204" pitchFamily="34" charset="-128"/>
                        <a:cs typeface="Phetsarath OT" panose="02000500000000000000" pitchFamily="2" charset="7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nSpc>
                          <a:spcPct val="150000"/>
                        </a:lnSpc>
                      </a:pPr>
                      <a:r>
                        <a:rPr lang="lo" sz="1400" kern="1200" dirty="0">
                          <a:solidFill>
                            <a:schemeClr val="tx1"/>
                          </a:solidFill>
                          <a:effectLst/>
                          <a:latin typeface="Phetsarath OT" panose="02000500000000000000" pitchFamily="2" charset="77"/>
                          <a:ea typeface="+mn-ea"/>
                          <a:cs typeface="Phetsarath OT" panose="02000500000000000000" pitchFamily="2" charset="77"/>
                        </a:rPr>
                        <a:t>ສະຖານະການທີ່ເກີດຂຶ້ນເມື່ອປະຊາຊົນຂາດການເຂົ້າເຖິງອາຫານທີ່ປອດໄພ ແລະ ມີທາດບຳລຸງໃນປະລິມານທີ່ພຽງພໍ ເພື່ອການເຕີບໃຫຍ່ ແລະ ການພັດທະນາຕາມປົກກະຕິ ແລະ ຊີວິດທີ່ມີການເຄື່ອນໄຫວ ແລະ ມີສຸຂະພາບດີ. ມັນອາດເກີດຈາກການບໍ່ມີອາຫານ, ອຳນາດຊື້ທີ່ບໍ່ພຽງພໍ, ການແຈກຢາຍທີ່ບໍ່ເໝາະສົມ ຫຼື ການນຳໃຊ້ອາຫານທີ່ບໍ່ພຽງພໍໃນລະດັບຄົວເຮືອນ. ຄວາມບໍ່ໝັ້ນຄົງດ້ານອາຫານ, ສະພາບສຸຂະພາບ ແລະ ສຸຂາພິບານທີ່ບໍ່ດີ ແລະ ການດູແລ ແລະ ການໃຫ້ອາຫານທີ່ບໍ່ເໝາະສົມ ແມ່ນສາເຫດຫຼັກຂອງສະຖານະພາບທາງໂພຊະນາການທີ່ບໍ່ດີ. ຄວາມບໍ່ໝັ້ນຄົງດ້ານອາຫານອາດຈະເປັນແບບຊຳເຮື້ອ, ຕາມລະດູການ ຫຼື ຊົ່ວຄາວ (FAO et al., 2015) .</a:t>
                      </a:r>
                      <a:r>
                        <a:rPr lang="lo" sz="1400" dirty="0">
                          <a:effectLst/>
                          <a:latin typeface="Phetsarath OT" panose="02000500000000000000" pitchFamily="2" charset="77"/>
                          <a:cs typeface="Phetsarath OT" panose="02000500000000000000" pitchFamily="2" charset="77"/>
                        </a:rPr>
                        <a:t> </a:t>
                      </a:r>
                      <a:endParaRPr kumimoji="0" lang="en-US" sz="1400" b="0" i="0" u="none" strike="noStrike" kern="1200" cap="none" normalizeH="0" baseline="0" dirty="0">
                        <a:ln>
                          <a:noFill/>
                        </a:ln>
                        <a:solidFill>
                          <a:srgbClr val="000000"/>
                        </a:solidFill>
                        <a:effectLst/>
                        <a:latin typeface="Phetsarath OT" panose="02000500000000000000" pitchFamily="2" charset="77"/>
                        <a:ea typeface="MS PGothic" panose="020B0600070205080204" pitchFamily="34" charset="-128"/>
                        <a:cs typeface="Phetsarath OT" panose="02000500000000000000" pitchFamily="2" charset="7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274260520"/>
                  </a:ext>
                </a:extLst>
              </a:tr>
              <a:tr h="591103">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lo" sz="1400" b="1" kern="1200" dirty="0">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ການປະຕິບັດການດູແລ</a:t>
                      </a:r>
                      <a:r>
                        <a:rPr lang="lo" sz="1400" dirty="0">
                          <a:effectLst/>
                          <a:latin typeface="Phetsarath OT" panose="02000500000000000000" pitchFamily="2" charset="77"/>
                          <a:cs typeface="Phetsarath OT" panose="02000500000000000000" pitchFamily="2" charset="77"/>
                        </a:rPr>
                        <a:t> </a:t>
                      </a:r>
                      <a:endParaRPr kumimoji="0" lang="en-US" sz="1400" b="0" i="0" u="none" strike="noStrike" cap="none" normalizeH="0" baseline="0" dirty="0">
                        <a:ln>
                          <a:noFill/>
                        </a:ln>
                        <a:solidFill>
                          <a:srgbClr val="000000"/>
                        </a:solidFill>
                        <a:effectLst/>
                        <a:latin typeface="Phetsarath OT" panose="02000500000000000000" pitchFamily="2" charset="77"/>
                        <a:ea typeface="MS PGothic" panose="020B0600070205080204" pitchFamily="34" charset="-128"/>
                        <a:cs typeface="Phetsarath OT" panose="02000500000000000000" pitchFamily="2" charset="7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just">
                        <a:lnSpc>
                          <a:spcPct val="150000"/>
                        </a:lnSpc>
                        <a:spcAft>
                          <a:spcPts val="800"/>
                        </a:spcAft>
                      </a:pPr>
                      <a:r>
                        <a:rPr lang="lo" sz="1400" dirty="0">
                          <a:effectLst/>
                          <a:latin typeface="Phetsarath OT" panose="02000500000000000000" pitchFamily="2" charset="77"/>
                          <a:ea typeface="Calibri" panose="020F0502020204030204" pitchFamily="34" charset="0"/>
                          <a:cs typeface="Phetsarath OT" panose="02000500000000000000" pitchFamily="2" charset="77"/>
                        </a:rPr>
                        <a:t>ການປະຕິບັດທົ່ວໄປຂອງຜູ້ດູແລແຕ່ລະຄົນສຳລັບການໃຫ້ອາຫານ ແລະ ການດູແລເດັກອ່ອນ, ເດັກນ້ອຍ, ແມ່/ຕົນເອງ ແລະ ຄົນອື່ນໆໃນຄອບຄົວ </a:t>
                      </a:r>
                      <a:r>
                        <a:rPr lang="lo" sz="1400" dirty="0">
                          <a:solidFill>
                            <a:srgbClr val="000000"/>
                          </a:solidFill>
                          <a:effectLst/>
                          <a:latin typeface="Phetsarath OT" panose="02000500000000000000" pitchFamily="2" charset="77"/>
                          <a:ea typeface="Calibri" panose="020F0502020204030204" pitchFamily="34" charset="0"/>
                          <a:cs typeface="Phetsarath OT" panose="02000500000000000000" pitchFamily="2" charset="77"/>
                        </a:rPr>
                        <a:t>(FAO, 2016) </a:t>
                      </a:r>
                      <a:r>
                        <a:rPr lang="lo" sz="1400" dirty="0">
                          <a:effectLst/>
                          <a:latin typeface="Phetsarath OT" panose="02000500000000000000" pitchFamily="2" charset="77"/>
                          <a:ea typeface="Calibri" panose="020F0502020204030204" pitchFamily="34" charset="0"/>
                          <a:cs typeface="Phetsarath OT" panose="02000500000000000000" pitchFamily="2" charset="77"/>
                        </a:rPr>
                        <a:t>.</a:t>
                      </a:r>
                      <a:endParaRPr lang="en-LA" sz="1400" dirty="0">
                        <a:effectLst/>
                        <a:latin typeface="Phetsarath OT" panose="02000500000000000000" pitchFamily="2" charset="77"/>
                        <a:ea typeface="Calibri" panose="020F0502020204030204" pitchFamily="34" charset="0"/>
                        <a:cs typeface="Phetsarath OT" panose="02000500000000000000" pitchFamily="2" charset="77"/>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947081">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lo" sz="1400" b="1" kern="1200" dirty="0">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ການຄໍ້າປະກັນອາຫານ ແລະ ໂພຊະນາການ (FNS)</a:t>
                      </a:r>
                      <a:r>
                        <a:rPr lang="lo" sz="1400" dirty="0">
                          <a:effectLst/>
                          <a:latin typeface="Phetsarath OT" panose="02000500000000000000" pitchFamily="2" charset="77"/>
                          <a:cs typeface="Phetsarath OT" panose="02000500000000000000" pitchFamily="2" charset="77"/>
                        </a:rPr>
                        <a:t> </a:t>
                      </a:r>
                      <a:endParaRPr kumimoji="0" lang="en-US" sz="1400" b="0" i="0" u="none" strike="noStrike" cap="none" normalizeH="0" baseline="0" dirty="0">
                        <a:ln>
                          <a:noFill/>
                        </a:ln>
                        <a:solidFill>
                          <a:srgbClr val="000000"/>
                        </a:solidFill>
                        <a:effectLst/>
                        <a:latin typeface="Phetsarath OT" panose="02000500000000000000" pitchFamily="2" charset="77"/>
                        <a:ea typeface="MS PGothic" panose="020B0600070205080204" pitchFamily="34" charset="-128"/>
                        <a:cs typeface="Phetsarath OT" panose="02000500000000000000" pitchFamily="2" charset="7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lo" sz="1400" kern="1200" dirty="0">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ຄວາມໝັ້ນຄົງດ້ານອາຫານ ແລະ ໂພຊະນາການຈະບັນລຸໄດ້ ຖ້າມີອາຫານທີ່ພຽງພໍ (ປະລິມານ, ຄຸນນະພາບ, ຄວາມປອດໄພ, ການຍອມຮັບທາງສັງຄົມ-ວັດທະນະທໍາ) ແລະ ສາມາດເຂົ້າເຖິງໄດ້ສໍາລັບບຸກຄົນທຸກຄົນ ແລະ ນໍາໃຊ້ຢ່າງພໍໃຈຕະຫຼອດເວລາ ເພື່ອດໍາລົງຊີວິດທີ່ມີສຸຂະພາບດີ ແລະ ມີການເຄື່ອນໄຫວ ( </a:t>
                      </a:r>
                      <a:r>
                        <a:rPr lang="lo" sz="1400" kern="1200" dirty="0" err="1">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Weingärtner </a:t>
                      </a:r>
                      <a:r>
                        <a:rPr lang="lo" sz="1400" kern="1200" dirty="0">
                          <a:solidFill>
                            <a:schemeClr val="tx1"/>
                          </a:solidFill>
                          <a:effectLst/>
                          <a:latin typeface="Phetsarath OT" panose="02000500000000000000" pitchFamily="2" charset="77"/>
                          <a:ea typeface="MS PGothic" panose="020B0600070205080204" pitchFamily="34" charset="-128"/>
                          <a:cs typeface="Phetsarath OT" panose="02000500000000000000" pitchFamily="2" charset="77"/>
                        </a:rPr>
                        <a:t>, 2004)</a:t>
                      </a:r>
                      <a:r>
                        <a:rPr lang="lo" sz="1400" dirty="0">
                          <a:effectLst/>
                          <a:latin typeface="Phetsarath OT" panose="02000500000000000000" pitchFamily="2" charset="77"/>
                          <a:cs typeface="Phetsarath OT" panose="02000500000000000000" pitchFamily="2" charset="77"/>
                        </a:rPr>
                        <a:t> </a:t>
                      </a:r>
                      <a:endParaRPr kumimoji="0" lang="en-US" sz="1400" b="0" i="0" u="none" strike="noStrike" kern="1200" cap="none" normalizeH="0" baseline="0" dirty="0">
                        <a:ln>
                          <a:noFill/>
                        </a:ln>
                        <a:solidFill>
                          <a:srgbClr val="000000"/>
                        </a:solidFill>
                        <a:effectLst/>
                        <a:latin typeface="Phetsarath OT" panose="02000500000000000000" pitchFamily="2" charset="77"/>
                        <a:ea typeface="MS PGothic" panose="020B0600070205080204" pitchFamily="34" charset="-128"/>
                        <a:cs typeface="Phetsarath OT" panose="02000500000000000000" pitchFamily="2" charset="7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490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4EF2-63E2-56A5-7E7D-131F090FC52B}"/>
              </a:ext>
            </a:extLst>
          </p:cNvPr>
          <p:cNvSpPr>
            <a:spLocks noGrp="1"/>
          </p:cNvSpPr>
          <p:nvPr>
            <p:ph type="title"/>
          </p:nvPr>
        </p:nvSpPr>
        <p:spPr>
          <a:xfrm>
            <a:off x="838200" y="365126"/>
            <a:ext cx="10515600" cy="658132"/>
          </a:xfrm>
        </p:spPr>
        <p:txBody>
          <a:bodyPr>
            <a:normAutofit fontScale="90000"/>
          </a:bodyPr>
          <a:lstStyle/>
          <a:p>
            <a:r>
              <a:rPr lang="lo" dirty="0">
                <a:latin typeface="Phetsarath OT" panose="02000500000000000000" pitchFamily="2" charset="77"/>
                <a:cs typeface="Phetsarath OT" panose="02000500000000000000" pitchFamily="2" charset="77"/>
              </a:rPr>
              <a:t>ການສອບເສັງກ່ອນ</a:t>
            </a:r>
          </a:p>
        </p:txBody>
      </p:sp>
      <p:sp>
        <p:nvSpPr>
          <p:cNvPr id="4" name="Slide Number Placeholder 3">
            <a:extLst>
              <a:ext uri="{FF2B5EF4-FFF2-40B4-BE49-F238E27FC236}">
                <a16:creationId xmlns:a16="http://schemas.microsoft.com/office/drawing/2014/main" id="{CA412166-1B8C-60CC-2895-6B35DCE5605F}"/>
              </a:ext>
            </a:extLst>
          </p:cNvPr>
          <p:cNvSpPr>
            <a:spLocks noGrp="1"/>
          </p:cNvSpPr>
          <p:nvPr>
            <p:ph type="sldNum" sz="quarter" idx="12"/>
          </p:nvPr>
        </p:nvSpPr>
        <p:spPr/>
        <p:txBody>
          <a:bodyPr/>
          <a:lstStyle/>
          <a:p>
            <a:fld id="{BB7217B5-ED1B-4422-BB90-71357A4EBF56}" type="slidenum">
              <a:rPr lang="en-US" smtClean="0"/>
              <a:pPr/>
              <a:t>6</a:t>
            </a:fld>
            <a:endParaRPr lang="en-US"/>
          </a:p>
        </p:txBody>
      </p:sp>
      <p:graphicFrame>
        <p:nvGraphicFramePr>
          <p:cNvPr id="5" name="Table 4">
            <a:extLst>
              <a:ext uri="{FF2B5EF4-FFF2-40B4-BE49-F238E27FC236}">
                <a16:creationId xmlns:a16="http://schemas.microsoft.com/office/drawing/2014/main" id="{AC3FEF14-D174-CEEF-7277-F503ADB863A0}"/>
              </a:ext>
            </a:extLst>
          </p:cNvPr>
          <p:cNvGraphicFramePr>
            <a:graphicFrameLocks noGrp="1"/>
          </p:cNvGraphicFramePr>
          <p:nvPr>
            <p:extLst>
              <p:ext uri="{D42A27DB-BD31-4B8C-83A1-F6EECF244321}">
                <p14:modId xmlns:p14="http://schemas.microsoft.com/office/powerpoint/2010/main" val="3496394654"/>
              </p:ext>
            </p:extLst>
          </p:nvPr>
        </p:nvGraphicFramePr>
        <p:xfrm>
          <a:off x="770663" y="1358506"/>
          <a:ext cx="10860505" cy="4365320"/>
        </p:xfrm>
        <a:graphic>
          <a:graphicData uri="http://schemas.openxmlformats.org/drawingml/2006/table">
            <a:tbl>
              <a:tblPr firstRow="1" bandRow="1">
                <a:tableStyleId>{5C22544A-7EE6-4342-B048-85BDC9FD1C3A}</a:tableStyleId>
              </a:tblPr>
              <a:tblGrid>
                <a:gridCol w="2946591">
                  <a:extLst>
                    <a:ext uri="{9D8B030D-6E8A-4147-A177-3AD203B41FA5}">
                      <a16:colId xmlns:a16="http://schemas.microsoft.com/office/drawing/2014/main" val="20000"/>
                    </a:ext>
                  </a:extLst>
                </a:gridCol>
                <a:gridCol w="4618776">
                  <a:extLst>
                    <a:ext uri="{9D8B030D-6E8A-4147-A177-3AD203B41FA5}">
                      <a16:colId xmlns:a16="http://schemas.microsoft.com/office/drawing/2014/main" val="20001"/>
                    </a:ext>
                  </a:extLst>
                </a:gridCol>
                <a:gridCol w="796354">
                  <a:extLst>
                    <a:ext uri="{9D8B030D-6E8A-4147-A177-3AD203B41FA5}">
                      <a16:colId xmlns:a16="http://schemas.microsoft.com/office/drawing/2014/main" val="20002"/>
                    </a:ext>
                  </a:extLst>
                </a:gridCol>
                <a:gridCol w="2498784">
                  <a:extLst>
                    <a:ext uri="{9D8B030D-6E8A-4147-A177-3AD203B41FA5}">
                      <a16:colId xmlns:a16="http://schemas.microsoft.com/office/drawing/2014/main" val="20003"/>
                    </a:ext>
                  </a:extLst>
                </a:gridCol>
              </a:tblGrid>
              <a:tr h="444500">
                <a:tc>
                  <a:txBody>
                    <a:bodyPr/>
                    <a:lstStyle/>
                    <a:p>
                      <a:r>
                        <a:rPr lang="lo" sz="1200" b="0" dirty="0">
                          <a:latin typeface="Phetsarath OT" panose="02000500000000000000" pitchFamily="2" charset="77"/>
                          <a:cs typeface="Phetsarath OT" panose="02000500000000000000" pitchFamily="2" charset="77"/>
                        </a:rPr>
                        <a:t>ຄຳຖາມ</a:t>
                      </a:r>
                    </a:p>
                  </a:txBody>
                  <a:tcPr marT="42745" marB="42745"/>
                </a:tc>
                <a:tc>
                  <a:txBody>
                    <a:bodyPr/>
                    <a:lstStyle/>
                    <a:p>
                      <a:r>
                        <a:rPr lang="lo" sz="1200" b="0" dirty="0">
                          <a:latin typeface="Phetsarath OT" panose="02000500000000000000" pitchFamily="2" charset="77"/>
                          <a:cs typeface="Phetsarath OT" panose="02000500000000000000" pitchFamily="2" charset="77"/>
                        </a:rPr>
                        <a:t>ຄຳຕອບທີ່ເປັນໄປໄດ້</a:t>
                      </a:r>
                    </a:p>
                  </a:txBody>
                  <a:tcPr marT="42745" marB="42745"/>
                </a:tc>
                <a:tc>
                  <a:txBody>
                    <a:bodyPr/>
                    <a:lstStyle/>
                    <a:p>
                      <a:r>
                        <a:rPr lang="lo" sz="1200" b="0" dirty="0">
                          <a:latin typeface="Phetsarath OT" panose="02000500000000000000" pitchFamily="2" charset="77"/>
                          <a:cs typeface="Phetsarath OT" panose="02000500000000000000" pitchFamily="2" charset="77"/>
                        </a:rPr>
                        <a:t>ຄຳຕອບທີ່ຖືກຕ້ອງ</a:t>
                      </a:r>
                    </a:p>
                  </a:txBody>
                  <a:tcPr marT="42745" marB="42745"/>
                </a:tc>
                <a:tc>
                  <a:txBody>
                    <a:bodyPr/>
                    <a:lstStyle/>
                    <a:p>
                      <a:r>
                        <a:rPr lang="lo" sz="1200" b="0" dirty="0">
                          <a:latin typeface="Phetsarath OT" panose="02000500000000000000" pitchFamily="2" charset="77"/>
                          <a:cs typeface="Phetsarath OT" panose="02000500000000000000" pitchFamily="2" charset="77"/>
                        </a:rPr>
                        <a:t>ຄໍາອະທິບາຍ</a:t>
                      </a:r>
                    </a:p>
                  </a:txBody>
                  <a:tcPr marT="42745" marB="42745"/>
                </a:tc>
                <a:extLst>
                  <a:ext uri="{0D108BD9-81ED-4DB2-BD59-A6C34878D82A}">
                    <a16:rowId xmlns:a16="http://schemas.microsoft.com/office/drawing/2014/main" val="10000"/>
                  </a:ext>
                </a:extLst>
              </a:tr>
              <a:tr h="762000">
                <a:tc>
                  <a:txBody>
                    <a:bodyPr/>
                    <a:lstStyle/>
                    <a:p>
                      <a:r>
                        <a:rPr lang="en-US" sz="1200" b="0" dirty="0">
                          <a:latin typeface="Phetsarath OT" panose="02000500000000000000" pitchFamily="2" charset="77"/>
                          <a:cs typeface="Phetsarath OT" panose="02000500000000000000" pitchFamily="2" charset="77"/>
                        </a:rPr>
                        <a:t>Q</a:t>
                      </a:r>
                      <a:r>
                        <a:rPr lang="lo" sz="1200" b="0" dirty="0">
                          <a:latin typeface="Phetsarath OT" panose="02000500000000000000" pitchFamily="2" charset="77"/>
                          <a:cs typeface="Phetsarath OT" panose="02000500000000000000" pitchFamily="2" charset="77"/>
                        </a:rPr>
                        <a:t> 1: ຈຸດປະສົງຫຼັກຂອງຄະແນນຄວາມຫຼາກຫຼາຍດ້ານອາຫານໃນຄົວເຮືອນ (HDDS) ແມ່ນຫຍັງ?</a:t>
                      </a:r>
                      <a:endParaRPr lang="en-US" sz="1200" b="0" dirty="0">
                        <a:latin typeface="Phetsarath OT" panose="02000500000000000000" pitchFamily="2" charset="77"/>
                        <a:cs typeface="Phetsarath OT" panose="02000500000000000000" pitchFamily="2" charset="77"/>
                      </a:endParaRPr>
                    </a:p>
                  </a:txBody>
                  <a:tcPr marT="42745" marB="42745"/>
                </a:tc>
                <a:tc>
                  <a:txBody>
                    <a:bodyPr/>
                    <a:lstStyle/>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ເພື່ອວັດແທກປະລິມານແຄລໍຣີທີ່ບໍລິໂພກໂດຍຄົວເຮືອນ.</a:t>
                      </a:r>
                    </a:p>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ເພື່ອປະເມີນຄວາມພຽງພໍຂອງຈຸລະສານອາຫານໃນອາຫານຂອງຄົວເຮືອນ.</a:t>
                      </a:r>
                    </a:p>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ເພື່ອນັບຈຳນວນກຸ່ມອາຫານທີ່ແຕກຕ່າງກັນທີ່ບໍລິໂພກໂດຍຄົວເຮືອນໃນໄລຍະເວລາ 24 ຊົ່ວໂມງ.</a:t>
                      </a:r>
                    </a:p>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ເພື່ອກຳນົດລະດັບຄວາມໝັ້ນຄົງດ້ານອາຫານໂດຍອີງໃສ່ລາຍຮັບ.</a:t>
                      </a:r>
                    </a:p>
                  </a:txBody>
                  <a:tcPr marT="42745" marB="42745"/>
                </a:tc>
                <a:tc>
                  <a:txBody>
                    <a:bodyPr/>
                    <a:lstStyle/>
                    <a:p>
                      <a:r>
                        <a:rPr lang="en-US" sz="1200" b="0" dirty="0">
                          <a:latin typeface="Phetsarath OT" panose="02000500000000000000" pitchFamily="2" charset="77"/>
                          <a:cs typeface="Phetsarath OT" panose="02000500000000000000" pitchFamily="2" charset="77"/>
                        </a:rPr>
                        <a:t>c</a:t>
                      </a:r>
                      <a:endParaRPr lang="lo" sz="1200" b="0" dirty="0">
                        <a:latin typeface="Phetsarath OT" panose="02000500000000000000" pitchFamily="2" charset="77"/>
                        <a:cs typeface="Phetsarath OT" panose="02000500000000000000" pitchFamily="2" charset="77"/>
                      </a:endParaRPr>
                    </a:p>
                  </a:txBody>
                  <a:tcPr marT="42745" marB="42745"/>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lo" sz="1200" b="0" dirty="0">
                          <a:latin typeface="Phetsarath OT" panose="02000500000000000000" pitchFamily="2" charset="77"/>
                          <a:cs typeface="Phetsarath OT" panose="02000500000000000000" pitchFamily="2" charset="77"/>
                        </a:rPr>
                        <a:t>HDDS ເປັນເຄື່ອງມືເຊີງຄຸນນະພາບທີ່ຖືກອອກແບບມາເພື່ອວັດແທກຄວາມຫຼາກຫຼາຍຂອງອາຫານທີ່ບໍລິໂພກເປັນຕົວແທນຂອງຄຸນນະພາບອາຫານ ແລະ ການເຂົ້າເຖິງອາຫານປະເພດຕ່າງໆ, ບໍ່ແມ່ນການໄດ້ຮັບແຄລໍຣີ. ມັນອີງໃສ່ການນັບງ່າຍໆຂອງ 12 ກຸ່ມອາຫານ.</a:t>
                      </a:r>
                      <a:endParaRPr lang="en-US" sz="1200" b="0" kern="1200" dirty="0">
                        <a:solidFill>
                          <a:schemeClr val="dk1"/>
                        </a:solidFill>
                        <a:latin typeface="Phetsarath OT" panose="02000500000000000000" pitchFamily="2" charset="77"/>
                        <a:ea typeface="+mn-ea"/>
                        <a:cs typeface="Phetsarath OT" panose="02000500000000000000" pitchFamily="2" charset="77"/>
                      </a:endParaRPr>
                    </a:p>
                  </a:txBody>
                  <a:tcPr marT="42745" marB="42745"/>
                </a:tc>
                <a:extLst>
                  <a:ext uri="{0D108BD9-81ED-4DB2-BD59-A6C34878D82A}">
                    <a16:rowId xmlns:a16="http://schemas.microsoft.com/office/drawing/2014/main" val="10001"/>
                  </a:ext>
                </a:extLst>
              </a:tr>
              <a:tr h="752710">
                <a:tc>
                  <a:txBody>
                    <a:bodyPr/>
                    <a:lstStyle/>
                    <a:p>
                      <a:r>
                        <a:rPr lang="en-US" sz="1200" b="0" dirty="0">
                          <a:latin typeface="Phetsarath OT" panose="02000500000000000000" pitchFamily="2" charset="77"/>
                          <a:cs typeface="Phetsarath OT" panose="02000500000000000000" pitchFamily="2" charset="77"/>
                        </a:rPr>
                        <a:t>Q</a:t>
                      </a:r>
                      <a:r>
                        <a:rPr lang="lo" sz="1200" b="0" dirty="0">
                          <a:latin typeface="Phetsarath OT" panose="02000500000000000000" pitchFamily="2" charset="77"/>
                          <a:cs typeface="Phetsarath OT" panose="02000500000000000000" pitchFamily="2" charset="77"/>
                        </a:rPr>
                        <a:t> 2:</a:t>
                      </a:r>
                      <a:r>
                        <a:rPr lang="lo" sz="1200" b="0" i="0" u="none" strike="noStrike" kern="1200" baseline="0" dirty="0">
                          <a:solidFill>
                            <a:schemeClr val="dk1"/>
                          </a:solidFill>
                          <a:latin typeface="Phetsarath OT" panose="02000500000000000000" pitchFamily="2" charset="77"/>
                          <a:ea typeface="+mn-ea"/>
                          <a:cs typeface="Phetsarath OT" panose="02000500000000000000" pitchFamily="2" charset="77"/>
                        </a:rPr>
                        <a:t> </a:t>
                      </a:r>
                      <a:r>
                        <a:rPr lang="lo" sz="1200" b="0" dirty="0">
                          <a:latin typeface="Phetsarath OT" panose="02000500000000000000" pitchFamily="2" charset="77"/>
                          <a:cs typeface="Phetsarath OT" panose="02000500000000000000" pitchFamily="2" charset="77"/>
                        </a:rPr>
                        <a:t>ຄວາມຫຼາກຫຼາຍຂອງອາຫານຂັ້ນຕ່ຳສຳລັບແມ່ຍິງ (MDDS-W) ວັດແທກການບໍລິໂພກອາຫານຈັກກຸ່ມຈາກທັງໝົດ 10 ໝວດ?</a:t>
                      </a:r>
                      <a:endParaRPr lang="en-US" sz="1200" b="0" dirty="0">
                        <a:latin typeface="Phetsarath OT" panose="02000500000000000000" pitchFamily="2" charset="77"/>
                        <a:cs typeface="Phetsarath OT" panose="02000500000000000000" pitchFamily="2" charset="77"/>
                      </a:endParaRPr>
                    </a:p>
                  </a:txBody>
                  <a:tcPr marT="42745" marB="42745"/>
                </a:tc>
                <a:tc>
                  <a:txBody>
                    <a:bodyPr/>
                    <a:lstStyle/>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ຢ່າງໜ້ອຍ 3</a:t>
                      </a:r>
                    </a:p>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ຢ່າງໜ້ອຍ 4</a:t>
                      </a:r>
                      <a:endParaRPr lang="en-US" sz="1200" b="0" dirty="0">
                        <a:latin typeface="Phetsarath OT" panose="02000500000000000000" pitchFamily="2" charset="77"/>
                        <a:cs typeface="Phetsarath OT" panose="02000500000000000000" pitchFamily="2" charset="77"/>
                      </a:endParaRPr>
                    </a:p>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ຢ່າງໜ້ອຍ 5</a:t>
                      </a:r>
                    </a:p>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ຢ່າງໜ້ອຍ 6</a:t>
                      </a:r>
                    </a:p>
                  </a:txBody>
                  <a:tcPr marT="42745" marB="42745"/>
                </a:tc>
                <a:tc>
                  <a:txBody>
                    <a:bodyPr/>
                    <a:lstStyle/>
                    <a:p>
                      <a:r>
                        <a:rPr lang="en-US" sz="1200" b="0" dirty="0">
                          <a:latin typeface="Phetsarath OT" panose="02000500000000000000" pitchFamily="2" charset="77"/>
                          <a:cs typeface="Phetsarath OT" panose="02000500000000000000" pitchFamily="2" charset="77"/>
                        </a:rPr>
                        <a:t>c</a:t>
                      </a:r>
                      <a:endParaRPr lang="lo" sz="1200" b="0" dirty="0">
                        <a:latin typeface="Phetsarath OT" panose="02000500000000000000" pitchFamily="2" charset="77"/>
                        <a:cs typeface="Phetsarath OT" panose="02000500000000000000" pitchFamily="2" charset="77"/>
                      </a:endParaRPr>
                    </a:p>
                  </a:txBody>
                  <a:tcPr marT="42745" marB="42745"/>
                </a:tc>
                <a:tc>
                  <a:txBody>
                    <a:bodyPr/>
                    <a:lstStyle/>
                    <a:p>
                      <a:r>
                        <a:rPr lang="lo" sz="1200" b="0" dirty="0">
                          <a:latin typeface="Phetsarath OT" panose="02000500000000000000" pitchFamily="2" charset="77"/>
                          <a:cs typeface="Phetsarath OT" panose="02000500000000000000" pitchFamily="2" charset="77"/>
                        </a:rPr>
                        <a:t>MDDS-W ເປັນຕົວຊີ້ວັດແບບໄບນາຣີ (ແມ່ນ/ບໍ່) ທີ່ຈັດປະເພດອາຫານຂອງແມ່ຍິງວ່າ 'ມີຄວາມຫຼາກຫຼາຍໜ້ອຍທີ່ສຸດ</a:t>
                      </a:r>
                      <a:r>
                        <a:rPr lang="lo" sz="1200" b="0">
                          <a:latin typeface="Phetsarath OT" panose="02000500000000000000" pitchFamily="2" charset="77"/>
                          <a:cs typeface="Phetsarath OT" panose="02000500000000000000" pitchFamily="2" charset="77"/>
                        </a:rPr>
                        <a:t>' ຖ້າແມ່ຍິງໄດ້</a:t>
                      </a:r>
                      <a:r>
                        <a:rPr lang="lo" sz="1200" b="0" dirty="0">
                          <a:latin typeface="Phetsarath OT" panose="02000500000000000000" pitchFamily="2" charset="77"/>
                          <a:cs typeface="Phetsarath OT" panose="02000500000000000000" pitchFamily="2" charset="77"/>
                        </a:rPr>
                        <a:t>ບໍລິໂພກຢ່າງໜ້ອຍ 5 ໃນ 10 ກຸ່ມອາຫານທີ່ໄດ້ກຳນົດໄວ້ໃນ 24 ຊົ່ວໂມງທີ່ຜ່ານມາ.</a:t>
                      </a:r>
                      <a:endParaRPr lang="en-US" sz="1200" b="0" dirty="0">
                        <a:latin typeface="Phetsarath OT" panose="02000500000000000000" pitchFamily="2" charset="77"/>
                        <a:cs typeface="Phetsarath OT" panose="02000500000000000000" pitchFamily="2" charset="77"/>
                      </a:endParaRPr>
                    </a:p>
                  </a:txBody>
                  <a:tcPr marT="42745" marB="42745"/>
                </a:tc>
                <a:extLst>
                  <a:ext uri="{0D108BD9-81ED-4DB2-BD59-A6C34878D82A}">
                    <a16:rowId xmlns:a16="http://schemas.microsoft.com/office/drawing/2014/main" val="10002"/>
                  </a:ext>
                </a:extLst>
              </a:tr>
              <a:tr h="128611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dirty="0">
                          <a:latin typeface="Phetsarath OT" panose="02000500000000000000" pitchFamily="2" charset="77"/>
                          <a:cs typeface="Phetsarath OT" panose="02000500000000000000" pitchFamily="2" charset="77"/>
                        </a:rPr>
                        <a:t>Q</a:t>
                      </a:r>
                      <a:r>
                        <a:rPr lang="lo" sz="1200" b="0" dirty="0">
                          <a:latin typeface="Phetsarath OT" panose="02000500000000000000" pitchFamily="2" charset="77"/>
                          <a:cs typeface="Phetsarath OT" panose="02000500000000000000" pitchFamily="2" charset="77"/>
                        </a:rPr>
                        <a:t> 3:</a:t>
                      </a:r>
                      <a:r>
                        <a:rPr lang="lo" sz="1200" b="0" i="0" u="none" strike="noStrike" kern="1200" baseline="0" dirty="0">
                          <a:solidFill>
                            <a:schemeClr val="dk1"/>
                          </a:solidFill>
                          <a:latin typeface="Phetsarath OT" panose="02000500000000000000" pitchFamily="2" charset="77"/>
                          <a:ea typeface="+mn-ea"/>
                          <a:cs typeface="Phetsarath OT" panose="02000500000000000000" pitchFamily="2" charset="77"/>
                        </a:rPr>
                        <a:t> </a:t>
                      </a:r>
                      <a:r>
                        <a:rPr lang="lo" sz="1200" b="0" dirty="0">
                          <a:latin typeface="Phetsarath OT" panose="02000500000000000000" pitchFamily="2" charset="77"/>
                          <a:cs typeface="Phetsarath OT" panose="02000500000000000000" pitchFamily="2" charset="77"/>
                        </a:rPr>
                        <a:t>ຄວາມແຕກຕ່າງຕົ້ນຕໍໃນຈຸດປະສົງລະຫວ່າງຄະແນນການບໍລິໂພກອາຫານ (FCS) ແລະ ຄະແນນຄວາມຫຼາກຫຼາຍຂອງອາຫານໃນຄົວເຮືອນ (HDDS) ແມ່ນຫຍັງ?</a:t>
                      </a:r>
                      <a:endParaRPr lang="en-US" sz="1200" b="0" dirty="0">
                        <a:latin typeface="Phetsarath OT" panose="02000500000000000000" pitchFamily="2" charset="77"/>
                        <a:cs typeface="Phetsarath OT" panose="02000500000000000000" pitchFamily="2" charset="77"/>
                      </a:endParaRPr>
                    </a:p>
                  </a:txBody>
                  <a:tcPr marT="42745" marB="42745"/>
                </a:tc>
                <a:tc>
                  <a:txBody>
                    <a:bodyPr/>
                    <a:lstStyle/>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FCS ວັດແທກປະລິມານອາຫານ, ໃນຂະນະທີ່ HDDS ວັດແທກຄຸນນະພາບ.</a:t>
                      </a:r>
                    </a:p>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FCS ວັດແທກການບໍລິໂພກໃນໄລຍະ 7 ມື້, ໃນຂະນະທີ່ HDDS ວັດແທກການບໍລິໂພກໃນໄລຍະ 24 ຊົ່ວໂມງ.</a:t>
                      </a:r>
                    </a:p>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FCS ແມ່ນໃຊ້ສຳລັບເດັກນ້ອຍ, ໃນຂະນະທີ່ HDDS ແມ່ນໃຊ້ສຳລັບຜູ້ໃຫຍ່.</a:t>
                      </a:r>
                    </a:p>
                    <a:p>
                      <a:pPr marL="228600" indent="-228600">
                        <a:buFont typeface="+mj-lt"/>
                        <a:buAutoNum type="alphaUcPeriod"/>
                      </a:pPr>
                      <a:r>
                        <a:rPr lang="lo" sz="1200" b="0" dirty="0">
                          <a:latin typeface="Phetsarath OT" panose="02000500000000000000" pitchFamily="2" charset="77"/>
                          <a:cs typeface="Phetsarath OT" panose="02000500000000000000" pitchFamily="2" charset="77"/>
                        </a:rPr>
                        <a:t>FCS ເປັນການນັບແບບງ່າຍໆ, ໃນຂະນະທີ່ HDDS ເປັນການນັບທີ່ມີນ້ຳໜັກ.</a:t>
                      </a:r>
                    </a:p>
                    <a:p>
                      <a:pPr marL="228600" indent="-228600">
                        <a:buAutoNum type="alphaUcPeriod"/>
                      </a:pPr>
                      <a:endParaRPr lang="en-US" sz="1200" b="0" kern="1200" dirty="0">
                        <a:solidFill>
                          <a:schemeClr val="dk1"/>
                        </a:solidFill>
                        <a:latin typeface="Phetsarath OT" panose="02000500000000000000" pitchFamily="2" charset="77"/>
                        <a:ea typeface="+mn-ea"/>
                        <a:cs typeface="Phetsarath OT" panose="02000500000000000000" pitchFamily="2" charset="77"/>
                      </a:endParaRPr>
                    </a:p>
                  </a:txBody>
                  <a:tcPr marT="42745" marB="42745"/>
                </a:tc>
                <a:tc>
                  <a:txBody>
                    <a:bodyPr/>
                    <a:lstStyle/>
                    <a:p>
                      <a:r>
                        <a:rPr lang="en-US" sz="1200" b="0" dirty="0">
                          <a:latin typeface="Phetsarath OT" panose="02000500000000000000" pitchFamily="2" charset="77"/>
                          <a:cs typeface="Phetsarath OT" panose="02000500000000000000" pitchFamily="2" charset="77"/>
                        </a:rPr>
                        <a:t>b</a:t>
                      </a:r>
                      <a:endParaRPr lang="lo" sz="1200" b="0" dirty="0">
                        <a:latin typeface="Phetsarath OT" panose="02000500000000000000" pitchFamily="2" charset="77"/>
                        <a:cs typeface="Phetsarath OT" panose="02000500000000000000" pitchFamily="2" charset="77"/>
                      </a:endParaRPr>
                    </a:p>
                  </a:txBody>
                  <a:tcPr marT="42745" marB="42745"/>
                </a:tc>
                <a:tc>
                  <a:txBody>
                    <a:bodyPr/>
                    <a:lstStyle/>
                    <a:p>
                      <a:r>
                        <a:rPr lang="lo" sz="1200" b="0" dirty="0">
                          <a:latin typeface="Phetsarath OT" panose="02000500000000000000" pitchFamily="2" charset="77"/>
                          <a:cs typeface="Phetsarath OT" panose="02000500000000000000" pitchFamily="2" charset="77"/>
                        </a:rPr>
                        <a:t>FCS ໃຊ້ໄລຍະເວລາການເອີ້ນຄືນ 7 ມື້ເພື່ອຈັບເອົາອາຫານທີ່ບໍລິໂພກໜ້ອຍກວ່າ, ແລະມັນກຳນົດນ້ຳໜັກທີ່ແຕກຕ່າງກັນໃຫ້ກັບກຸ່ມອາຫານໂດຍອີງໃສ່ຄວາມໜາແໜ້ນທາງໂພຊະນາການຂອງພວກມັນ. HDDS ໃຊ້ການເອີ້ນຄືນ 24 ຊົ່ວໂມງ ແລະ ເປັນການນັບແບບງ່າຍໆ.</a:t>
                      </a:r>
                      <a:endParaRPr lang="en-US" sz="1200" b="0" dirty="0">
                        <a:latin typeface="Phetsarath OT" panose="02000500000000000000" pitchFamily="2" charset="77"/>
                        <a:cs typeface="Phetsarath OT" panose="02000500000000000000" pitchFamily="2" charset="77"/>
                      </a:endParaRPr>
                    </a:p>
                  </a:txBody>
                  <a:tcPr marT="42745" marB="4274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5787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E576C-92B7-6B35-0787-74FBECEA8B9D}"/>
              </a:ext>
            </a:extLst>
          </p:cNvPr>
          <p:cNvSpPr>
            <a:spLocks noGrp="1"/>
          </p:cNvSpPr>
          <p:nvPr>
            <p:ph idx="1"/>
          </p:nvPr>
        </p:nvSpPr>
        <p:spPr>
          <a:xfrm>
            <a:off x="757027" y="1289304"/>
            <a:ext cx="10058400" cy="4050792"/>
          </a:xfrm>
        </p:spPr>
        <p:txBody>
          <a:bodyPr anchor="ctr">
            <a:normAutofit/>
          </a:bodyPr>
          <a:lstStyle/>
          <a:p>
            <a:pPr marL="0" indent="0" algn="ctr">
              <a:buNone/>
            </a:pPr>
            <a:r>
              <a:rPr lang="lo" sz="7200" b="1" dirty="0">
                <a:latin typeface="Phetsarath OT" panose="02000500000000000000" pitchFamily="2" charset="77"/>
                <a:cs typeface="Phetsarath OT" panose="02000500000000000000" pitchFamily="2" charset="77"/>
              </a:rPr>
              <a:t>ເນື້ອໃນບົດຮຽນ</a:t>
            </a:r>
          </a:p>
        </p:txBody>
      </p:sp>
      <p:sp>
        <p:nvSpPr>
          <p:cNvPr id="4" name="Slide Number Placeholder 3">
            <a:extLst>
              <a:ext uri="{FF2B5EF4-FFF2-40B4-BE49-F238E27FC236}">
                <a16:creationId xmlns:a16="http://schemas.microsoft.com/office/drawing/2014/main" id="{26AADD08-FAC2-D879-6D43-38A25FC80F3F}"/>
              </a:ext>
            </a:extLst>
          </p:cNvPr>
          <p:cNvSpPr>
            <a:spLocks noGrp="1"/>
          </p:cNvSpPr>
          <p:nvPr>
            <p:ph type="sldNum" sz="quarter" idx="12"/>
          </p:nvPr>
        </p:nvSpPr>
        <p:spPr/>
        <p:txBody>
          <a:bodyPr/>
          <a:lstStyle/>
          <a:p>
            <a:fld id="{BB7217B5-ED1B-4422-BB90-71357A4EBF56}" type="slidenum">
              <a:rPr lang="en-US" smtClean="0"/>
              <a:pPr/>
              <a:t>7</a:t>
            </a:fld>
            <a:endParaRPr lang="en-US"/>
          </a:p>
        </p:txBody>
      </p:sp>
    </p:spTree>
    <p:extLst>
      <p:ext uri="{BB962C8B-B14F-4D97-AF65-F5344CB8AC3E}">
        <p14:creationId xmlns:p14="http://schemas.microsoft.com/office/powerpoint/2010/main" val="289095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1587-619E-A375-ED90-707CF89A46F5}"/>
              </a:ext>
            </a:extLst>
          </p:cNvPr>
          <p:cNvSpPr>
            <a:spLocks noGrp="1"/>
          </p:cNvSpPr>
          <p:nvPr>
            <p:ph type="title"/>
          </p:nvPr>
        </p:nvSpPr>
        <p:spPr>
          <a:xfrm>
            <a:off x="1069848" y="484632"/>
            <a:ext cx="10058400" cy="545515"/>
          </a:xfrm>
        </p:spPr>
        <p:txBody>
          <a:bodyPr>
            <a:normAutofit fontScale="90000"/>
          </a:bodyPr>
          <a:lstStyle/>
          <a:p>
            <a:r>
              <a:rPr lang="lo" sz="4000" dirty="0">
                <a:latin typeface="Phetsarath OT" panose="02000500000000000000" pitchFamily="2" charset="77"/>
                <a:cs typeface="Phetsarath OT" panose="02000500000000000000" pitchFamily="2" charset="77"/>
              </a:rPr>
              <a:t>ບົດນຳ: </a:t>
            </a:r>
            <a:r>
              <a:rPr lang="lo" sz="4000" dirty="0">
                <a:solidFill>
                  <a:srgbClr val="0070C0"/>
                </a:solidFill>
                <a:latin typeface="Phetsarath OT" panose="02000500000000000000" pitchFamily="2" charset="77"/>
                <a:cs typeface="Phetsarath OT" panose="02000500000000000000" pitchFamily="2" charset="77"/>
              </a:rPr>
              <a:t>ການປະເມີນອາຫານ ແລະ ສະຖານະພາບໂພຊະນາການ</a:t>
            </a:r>
            <a:endParaRPr lang="en-LA" dirty="0">
              <a:latin typeface="Phetsarath OT" panose="02000500000000000000" pitchFamily="2" charset="77"/>
              <a:cs typeface="Phetsarath OT" panose="02000500000000000000" pitchFamily="2" charset="77"/>
            </a:endParaRPr>
          </a:p>
        </p:txBody>
      </p:sp>
      <p:sp>
        <p:nvSpPr>
          <p:cNvPr id="3" name="Content Placeholder 2">
            <a:extLst>
              <a:ext uri="{FF2B5EF4-FFF2-40B4-BE49-F238E27FC236}">
                <a16:creationId xmlns:a16="http://schemas.microsoft.com/office/drawing/2014/main" id="{14244712-BB5D-B748-C533-9527AC71DC34}"/>
              </a:ext>
            </a:extLst>
          </p:cNvPr>
          <p:cNvSpPr>
            <a:spLocks noGrp="1"/>
          </p:cNvSpPr>
          <p:nvPr>
            <p:ph idx="1"/>
          </p:nvPr>
        </p:nvSpPr>
        <p:spPr>
          <a:xfrm>
            <a:off x="1069848" y="1180618"/>
            <a:ext cx="10058400" cy="4991582"/>
          </a:xfrm>
        </p:spPr>
        <p:txBody>
          <a:bodyPr>
            <a:normAutofit/>
          </a:bodyPr>
          <a:lstStyle/>
          <a:p>
            <a:pPr algn="ctr" rtl="0">
              <a:spcBef>
                <a:spcPts val="1000"/>
              </a:spcBef>
              <a:spcAft>
                <a:spcPts val="0"/>
              </a:spcAft>
            </a:pPr>
            <a:r>
              <a:rPr lang="lo" sz="1800" b="0" i="0" u="none" strike="noStrike" dirty="0">
                <a:solidFill>
                  <a:srgbClr val="00B0F0"/>
                </a:solidFill>
                <a:effectLst/>
                <a:latin typeface="Phetsarath OT" panose="02000500000000000000" pitchFamily="2" charset="77"/>
                <a:cs typeface="Phetsarath OT" panose="02000500000000000000" pitchFamily="2" charset="77"/>
              </a:rPr>
              <a:t> </a:t>
            </a:r>
            <a:r>
              <a:rPr lang="lo" sz="1800" b="1" i="0" u="none" strike="noStrike" dirty="0">
                <a:solidFill>
                  <a:srgbClr val="00B0F0"/>
                </a:solidFill>
                <a:effectLst/>
                <a:latin typeface="Phetsarath OT" panose="02000500000000000000" pitchFamily="2" charset="77"/>
                <a:cs typeface="Phetsarath OT" panose="02000500000000000000" pitchFamily="2" charset="77"/>
              </a:rPr>
              <a:t>ຕົວຊີ້ວັດສະຖານະພາບທາງໂພຊະນາການ ແລະ ຕົວຊີ້ວັດອາຫານ</a:t>
            </a:r>
            <a:endParaRPr lang="en-US" b="0" dirty="0">
              <a:effectLst/>
              <a:latin typeface="Phetsarath OT" panose="02000500000000000000" pitchFamily="2" charset="77"/>
              <a:cs typeface="Phetsarath OT" panose="02000500000000000000" pitchFamily="2" charset="77"/>
            </a:endParaRPr>
          </a:p>
          <a:p>
            <a:pPr algn="just" rtl="0" fontAlgn="base">
              <a:spcBef>
                <a:spcPts val="1000"/>
              </a:spcBef>
              <a:spcAft>
                <a:spcPts val="0"/>
              </a:spcAft>
              <a:buFont typeface="Arial" panose="020B0604020202020204" pitchFamily="34" charset="0"/>
              <a:buChar char="•"/>
            </a:pPr>
            <a:r>
              <a:rPr lang="lo" sz="1800" b="0" i="0" u="none" strike="noStrike" dirty="0">
                <a:solidFill>
                  <a:srgbClr val="002060"/>
                </a:solidFill>
                <a:effectLst/>
                <a:latin typeface="Phetsarath OT" panose="02000500000000000000" pitchFamily="2" charset="77"/>
                <a:cs typeface="Phetsarath OT" panose="02000500000000000000" pitchFamily="2" charset="77"/>
              </a:rPr>
              <a:t>ອາຫານຂັ້ນຕ່ຳທີ່ຍອມຮັບໄດ້ (MAD), ຄວາມຫຼາກຫຼາຍຂອງອາຫານຂັ້ນຕໍ່າສໍາລັບແມ່ຍິງ (MDD-W)</a:t>
            </a:r>
            <a:endParaRPr lang="en-US" sz="1800" b="0" i="0" u="none" strike="noStrike" dirty="0">
              <a:solidFill>
                <a:srgbClr val="002060"/>
              </a:solidFill>
              <a:effectLst/>
              <a:latin typeface="Phetsarath OT" panose="02000500000000000000" pitchFamily="2" charset="77"/>
              <a:cs typeface="Phetsarath OT" panose="02000500000000000000" pitchFamily="2" charset="77"/>
            </a:endParaRPr>
          </a:p>
          <a:p>
            <a:pPr marL="0" indent="0" algn="just" rtl="0" fontAlgn="base">
              <a:spcBef>
                <a:spcPts val="1000"/>
              </a:spcBef>
              <a:spcAft>
                <a:spcPts val="0"/>
              </a:spcAft>
              <a:buNone/>
            </a:pPr>
            <a:r>
              <a:rPr lang="lo" sz="1800" b="1" i="0" u="none" strike="noStrike" dirty="0">
                <a:solidFill>
                  <a:srgbClr val="002060"/>
                </a:solidFill>
                <a:effectLst/>
                <a:latin typeface="Phetsarath OT" panose="02000500000000000000" pitchFamily="2" charset="77"/>
                <a:cs typeface="Phetsarath OT" panose="02000500000000000000" pitchFamily="2" charset="77"/>
              </a:rPr>
              <a:t>ເປົ້າໝາຍການພັດທະນາແບບຍືນຍົງ #2 </a:t>
            </a:r>
            <a:r>
              <a:rPr lang="lo" sz="1800" b="0" i="0" u="none" strike="noStrike" dirty="0">
                <a:solidFill>
                  <a:srgbClr val="002060"/>
                </a:solidFill>
                <a:effectLst/>
                <a:latin typeface="Phetsarath OT" panose="02000500000000000000" pitchFamily="2" charset="77"/>
                <a:cs typeface="Phetsarath OT" panose="02000500000000000000" pitchFamily="2" charset="77"/>
              </a:rPr>
              <a:t>:</a:t>
            </a:r>
          </a:p>
          <a:p>
            <a:pPr algn="just" rtl="0" fontAlgn="base">
              <a:spcBef>
                <a:spcPts val="1000"/>
              </a:spcBef>
              <a:spcAft>
                <a:spcPts val="0"/>
              </a:spcAft>
              <a:buFont typeface="Arial" panose="020B0604020202020204" pitchFamily="34" charset="0"/>
              <a:buChar char="•"/>
            </a:pPr>
            <a:r>
              <a:rPr lang="lo" sz="1800" b="0" i="0" u="none" strike="noStrike" dirty="0">
                <a:solidFill>
                  <a:srgbClr val="002060"/>
                </a:solidFill>
                <a:effectLst/>
                <a:latin typeface="Phetsarath OT" panose="02000500000000000000" pitchFamily="2" charset="77"/>
                <a:cs typeface="Phetsarath OT" panose="02000500000000000000" pitchFamily="2" charset="77"/>
              </a:rPr>
              <a:t>ເປົ້າໝາຍ </a:t>
            </a:r>
            <a:r>
              <a:rPr lang="lo" sz="1800" b="1" i="0" u="none" strike="noStrike" dirty="0">
                <a:solidFill>
                  <a:srgbClr val="002060"/>
                </a:solidFill>
                <a:effectLst/>
                <a:latin typeface="Phetsarath OT" panose="02000500000000000000" pitchFamily="2" charset="77"/>
                <a:cs typeface="Phetsarath OT" panose="02000500000000000000" pitchFamily="2" charset="77"/>
              </a:rPr>
              <a:t>2.1 </a:t>
            </a:r>
            <a:r>
              <a:rPr lang="lo" sz="1800" b="0" i="0" u="none" strike="noStrike" dirty="0">
                <a:solidFill>
                  <a:srgbClr val="002060"/>
                </a:solidFill>
                <a:effectLst/>
                <a:latin typeface="Phetsarath OT" panose="02000500000000000000" pitchFamily="2" charset="77"/>
                <a:cs typeface="Phetsarath OT" panose="02000500000000000000" pitchFamily="2" charset="77"/>
              </a:rPr>
              <a:t>ພາຍໃນປີ 2030, ຢຸດຕິຄວາມອຶດຫິວ ແລະ ຮັບປະກັນການເຂົ້າເຖິງອາຫານທີ່ປອດໄພ, ມີສານອາຫານຄົບຖ້ວນ ແລະ ພຽງພໍສຳລັບທຸກຄົນ, ໂດຍສະເພາະຄົນທຸກຍາກ ແລະ ຜູ້ທີ່ມີຄວາມສ່ຽງຕະຫຼອດປີ;</a:t>
            </a:r>
          </a:p>
          <a:p>
            <a:pPr algn="just" rtl="0" fontAlgn="base">
              <a:spcBef>
                <a:spcPts val="1000"/>
              </a:spcBef>
              <a:spcAft>
                <a:spcPts val="0"/>
              </a:spcAft>
              <a:buFont typeface="Arial" panose="020B0604020202020204" pitchFamily="34" charset="0"/>
              <a:buChar char="•"/>
            </a:pPr>
            <a:r>
              <a:rPr lang="lo" sz="1800" b="0" i="0" u="none" strike="noStrike" dirty="0">
                <a:solidFill>
                  <a:srgbClr val="002060"/>
                </a:solidFill>
                <a:effectLst/>
                <a:latin typeface="Phetsarath OT" panose="02000500000000000000" pitchFamily="2" charset="77"/>
                <a:cs typeface="Phetsarath OT" panose="02000500000000000000" pitchFamily="2" charset="77"/>
              </a:rPr>
              <a:t>ເປົ້າໝາຍ </a:t>
            </a:r>
            <a:r>
              <a:rPr lang="lo" sz="1800" b="1" i="0" u="none" strike="noStrike" dirty="0">
                <a:solidFill>
                  <a:srgbClr val="002060"/>
                </a:solidFill>
                <a:effectLst/>
                <a:latin typeface="Phetsarath OT" panose="02000500000000000000" pitchFamily="2" charset="77"/>
                <a:cs typeface="Phetsarath OT" panose="02000500000000000000" pitchFamily="2" charset="77"/>
              </a:rPr>
              <a:t>2.2 </a:t>
            </a:r>
            <a:r>
              <a:rPr lang="lo" sz="1800" b="0" i="0" u="none" strike="noStrike" dirty="0">
                <a:solidFill>
                  <a:srgbClr val="002060"/>
                </a:solidFill>
                <a:effectLst/>
                <a:latin typeface="Phetsarath OT" panose="02000500000000000000" pitchFamily="2" charset="77"/>
                <a:cs typeface="Phetsarath OT" panose="02000500000000000000" pitchFamily="2" charset="77"/>
              </a:rPr>
              <a:t>ພາຍໃນປີ 2030, ຢຸດຕິການຂາດສານອາຫານທຸກຮູບແບບ, ລວມທັງການບັນລຸເປົ້າໝາຍ,</a:t>
            </a:r>
          </a:p>
          <a:p>
            <a:pPr algn="just" rtl="0" fontAlgn="base">
              <a:spcBef>
                <a:spcPts val="1000"/>
              </a:spcBef>
              <a:spcAft>
                <a:spcPts val="0"/>
              </a:spcAft>
              <a:buFont typeface="Arial" panose="020B0604020202020204" pitchFamily="34" charset="0"/>
              <a:buChar char="•"/>
            </a:pPr>
            <a:r>
              <a:rPr lang="lo" sz="1800" b="0" i="0" u="none" strike="noStrike" dirty="0">
                <a:solidFill>
                  <a:srgbClr val="002060"/>
                </a:solidFill>
                <a:effectLst/>
                <a:latin typeface="Phetsarath OT" panose="02000500000000000000" pitchFamily="2" charset="77"/>
                <a:cs typeface="Phetsarath OT" panose="02000500000000000000" pitchFamily="2" charset="77"/>
              </a:rPr>
              <a:t>ພາຍໃນປີ 2025, ໄດ້ຕົກລົງກັນເປົ້າໝາຍທີ່ຈະຢຸດຕິການຂາດສານອາຫານ ແລະ ການຂາດສານອາຫານໃນເດັກອາຍຸຕ່ຳກວ່າ 5 ປີ, ແລະ ແກ້ໄຂຄວາມຕ້ອງການດ້ານໂພຊະນາການຂອງເດັກຍິງໄວລຸ້ນ, ແມ່ຍິງຖືພາ ແລະ ແມ່ຍິງກໍາລັງໃຫ້ນົມລູກ ແລະ ຜູ້ສູງອາຍຸ.</a:t>
            </a:r>
            <a:endParaRPr lang="en-US" sz="1800" b="1" i="0" u="none" strike="noStrike" dirty="0">
              <a:solidFill>
                <a:srgbClr val="002060"/>
              </a:solidFill>
              <a:effectLst/>
              <a:latin typeface="Phetsarath OT" panose="02000500000000000000" pitchFamily="2" charset="77"/>
              <a:cs typeface="Phetsarath OT" panose="02000500000000000000" pitchFamily="2" charset="77"/>
            </a:endParaRPr>
          </a:p>
          <a:p>
            <a:pPr algn="just" rtl="0" fontAlgn="base">
              <a:spcBef>
                <a:spcPts val="1000"/>
              </a:spcBef>
              <a:spcAft>
                <a:spcPts val="0"/>
              </a:spcAft>
              <a:buFont typeface="Arial" panose="020B0604020202020204" pitchFamily="34" charset="0"/>
              <a:buChar char="•"/>
            </a:pPr>
            <a:r>
              <a:rPr lang="lo" sz="1800" b="1" i="0" u="none" strike="noStrike" dirty="0">
                <a:solidFill>
                  <a:srgbClr val="002060"/>
                </a:solidFill>
                <a:effectLst/>
                <a:latin typeface="Phetsarath OT" panose="02000500000000000000" pitchFamily="2" charset="77"/>
                <a:cs typeface="Phetsarath OT" panose="02000500000000000000" pitchFamily="2" charset="77"/>
              </a:rPr>
              <a:t>ອັດຕາການຂາດສານອາຫານ (PoU) </a:t>
            </a:r>
            <a:r>
              <a:rPr lang="lo" sz="1800" b="0" i="0" u="none" strike="noStrike" dirty="0">
                <a:solidFill>
                  <a:srgbClr val="002060"/>
                </a:solidFill>
                <a:effectLst/>
                <a:latin typeface="Phetsarath OT" panose="02000500000000000000" pitchFamily="2" charset="77"/>
                <a:cs typeface="Phetsarath OT" panose="02000500000000000000" pitchFamily="2" charset="77"/>
              </a:rPr>
              <a:t>: ເປີເຊັນຂອງປະຊາກອນທີ່ມີການບໍລິໂພກອາຫານເປັນປະຈໍາບໍ່ພຽງພໍທີ່ຈະສະໜອງລະດັບພະລັງງານໃນອາຫານທີ່ຈຳເປັນເພື່ອຮັກສາຊີວິດການເປັນຢູ່ ແລະ ສຸຂະພາບທີ່ດີຕາມປົກກະຕິ.</a:t>
            </a:r>
            <a:endParaRPr lang="en-US" sz="1800" b="1" i="0" u="none" strike="noStrike" dirty="0">
              <a:solidFill>
                <a:srgbClr val="002060"/>
              </a:solidFill>
              <a:effectLst/>
              <a:latin typeface="Phetsarath OT" panose="02000500000000000000" pitchFamily="2" charset="77"/>
              <a:cs typeface="Phetsarath OT" panose="02000500000000000000" pitchFamily="2" charset="77"/>
            </a:endParaRPr>
          </a:p>
          <a:p>
            <a:pPr algn="just" rtl="0" fontAlgn="base">
              <a:spcBef>
                <a:spcPts val="1000"/>
              </a:spcBef>
              <a:spcAft>
                <a:spcPts val="0"/>
              </a:spcAft>
              <a:buFont typeface="Arial" panose="020B0604020202020204" pitchFamily="34" charset="0"/>
              <a:buChar char="•"/>
            </a:pPr>
            <a:r>
              <a:rPr lang="lo" sz="1800" b="0" i="0" u="none" strike="noStrike" dirty="0">
                <a:solidFill>
                  <a:srgbClr val="002060"/>
                </a:solidFill>
                <a:effectLst/>
                <a:latin typeface="Phetsarath OT" panose="02000500000000000000" pitchFamily="2" charset="77"/>
                <a:cs typeface="Phetsarath OT" panose="02000500000000000000" pitchFamily="2" charset="77"/>
              </a:rPr>
              <a:t>ມາດຕາສ່ວນປະສົບການດ້ານຄວາມບໍ່ໝັ້ນຄົງດ້ານສະບຽງອາຫານ: </a:t>
            </a:r>
            <a:r>
              <a:rPr lang="lo" sz="1800" b="1" i="0" u="none" strike="noStrike" dirty="0">
                <a:solidFill>
                  <a:srgbClr val="002060"/>
                </a:solidFill>
                <a:effectLst/>
                <a:latin typeface="Phetsarath OT" panose="02000500000000000000" pitchFamily="2" charset="77"/>
                <a:cs typeface="Phetsarath OT" panose="02000500000000000000" pitchFamily="2" charset="77"/>
              </a:rPr>
              <a:t>FIES </a:t>
            </a:r>
            <a:r>
              <a:rPr lang="lo" sz="1800" b="0" i="0" u="none" strike="noStrike" dirty="0">
                <a:solidFill>
                  <a:srgbClr val="002060"/>
                </a:solidFill>
                <a:effectLst/>
                <a:latin typeface="Phetsarath OT" panose="02000500000000000000" pitchFamily="2" charset="77"/>
                <a:cs typeface="Phetsarath OT" panose="02000500000000000000" pitchFamily="2" charset="77"/>
              </a:rPr>
              <a:t>ແມ່ນຕາຕະລາງປະສົບການຄວາມຮຸນແຮງຂອງຄວາມບໍ່ໝັ້ນຄົງດ້ານສະບຽງອາຫານທີ່ອີງໃສ່ການຕອບສະໜອງທັນທີຂອງຜູ້ຕອບຄຳຖາມກ່ຽວກັບການເຂົ້າເຖິງອາຫານທີ່ພຽງພໍຂອງເຂົາເຈົ້າ → ເພື່ອເບິ່ງຄວາມສາມາດໃນການເຂົ້າເຖິງ/ໄດ້ຮັບອາຫານ.</a:t>
            </a:r>
            <a:endParaRPr lang="en-US" sz="1800" b="0" i="0" u="none" strike="noStrike" dirty="0">
              <a:solidFill>
                <a:srgbClr val="002060"/>
              </a:solidFill>
              <a:effectLst/>
              <a:latin typeface="Phetsarath OT" panose="02000500000000000000" pitchFamily="2" charset="77"/>
              <a:cs typeface="Phetsarath OT" panose="02000500000000000000" pitchFamily="2" charset="77"/>
            </a:endParaRPr>
          </a:p>
          <a:p>
            <a:endParaRPr lang="en-LA" dirty="0">
              <a:latin typeface="Phetsarath OT" panose="02000500000000000000" pitchFamily="2" charset="77"/>
              <a:cs typeface="Phetsarath OT" panose="02000500000000000000" pitchFamily="2" charset="77"/>
            </a:endParaRPr>
          </a:p>
        </p:txBody>
      </p:sp>
    </p:spTree>
    <p:extLst>
      <p:ext uri="{BB962C8B-B14F-4D97-AF65-F5344CB8AC3E}">
        <p14:creationId xmlns:p14="http://schemas.microsoft.com/office/powerpoint/2010/main" val="73956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818A-6526-1491-58D5-8FB1C778B3D7}"/>
              </a:ext>
            </a:extLst>
          </p:cNvPr>
          <p:cNvSpPr>
            <a:spLocks noGrp="1"/>
          </p:cNvSpPr>
          <p:nvPr>
            <p:ph type="title"/>
          </p:nvPr>
        </p:nvSpPr>
        <p:spPr>
          <a:xfrm>
            <a:off x="1069848" y="484632"/>
            <a:ext cx="10058400" cy="672836"/>
          </a:xfrm>
        </p:spPr>
        <p:txBody>
          <a:bodyPr>
            <a:normAutofit/>
          </a:bodyPr>
          <a:lstStyle/>
          <a:p>
            <a:r>
              <a:rPr lang="lo" sz="2800" b="1" i="0" u="none" strike="noStrike" dirty="0">
                <a:solidFill>
                  <a:srgbClr val="2F5496"/>
                </a:solidFill>
                <a:effectLst/>
                <a:latin typeface="Phetsarath OT" panose="02000500000000000000" pitchFamily="2" charset="77"/>
                <a:cs typeface="Phetsarath OT" panose="02000500000000000000" pitchFamily="2" charset="77"/>
              </a:rPr>
              <a:t>ສະພາບໂພຊະນາການທີ່ດີທີ່ສຸດ</a:t>
            </a:r>
            <a:endParaRPr lang="en-LA" sz="2800" dirty="0">
              <a:latin typeface="Phetsarath OT" panose="02000500000000000000" pitchFamily="2" charset="77"/>
              <a:cs typeface="Phetsarath OT" panose="02000500000000000000" pitchFamily="2" charset="77"/>
            </a:endParaRPr>
          </a:p>
        </p:txBody>
      </p:sp>
      <p:sp>
        <p:nvSpPr>
          <p:cNvPr id="7" name="TextBox 6">
            <a:extLst>
              <a:ext uri="{FF2B5EF4-FFF2-40B4-BE49-F238E27FC236}">
                <a16:creationId xmlns:a16="http://schemas.microsoft.com/office/drawing/2014/main" id="{C94A32FE-1D4A-7045-117B-4FC783E3410A}"/>
              </a:ext>
            </a:extLst>
          </p:cNvPr>
          <p:cNvSpPr txBox="1"/>
          <p:nvPr/>
        </p:nvSpPr>
        <p:spPr>
          <a:xfrm>
            <a:off x="3049929" y="3247227"/>
            <a:ext cx="6099858" cy="369332"/>
          </a:xfrm>
          <a:prstGeom prst="rect">
            <a:avLst/>
          </a:prstGeom>
          <a:noFill/>
        </p:spPr>
        <p:txBody>
          <a:bodyPr wrap="square">
            <a:spAutoFit/>
          </a:bodyPr>
          <a:lstStyle/>
          <a:p>
            <a:r>
              <a:rPr lang="lo" b="0" dirty="0">
                <a:effectLst/>
              </a:rPr>
              <a:t> </a:t>
            </a:r>
            <a:endParaRPr lang="en-LA" dirty="0"/>
          </a:p>
        </p:txBody>
      </p:sp>
      <p:sp>
        <p:nvSpPr>
          <p:cNvPr id="9" name="TextBox 8">
            <a:extLst>
              <a:ext uri="{FF2B5EF4-FFF2-40B4-BE49-F238E27FC236}">
                <a16:creationId xmlns:a16="http://schemas.microsoft.com/office/drawing/2014/main" id="{AE39DEB6-BB43-6138-C815-DCE4101A99AE}"/>
              </a:ext>
            </a:extLst>
          </p:cNvPr>
          <p:cNvSpPr txBox="1"/>
          <p:nvPr/>
        </p:nvSpPr>
        <p:spPr>
          <a:xfrm>
            <a:off x="3049929" y="3247227"/>
            <a:ext cx="6099858" cy="369332"/>
          </a:xfrm>
          <a:prstGeom prst="rect">
            <a:avLst/>
          </a:prstGeom>
          <a:noFill/>
        </p:spPr>
        <p:txBody>
          <a:bodyPr wrap="square">
            <a:spAutoFit/>
          </a:bodyPr>
          <a:lstStyle/>
          <a:p>
            <a:r>
              <a:rPr lang="lo" b="0" dirty="0">
                <a:effectLst/>
              </a:rPr>
              <a:t> </a:t>
            </a:r>
            <a:endParaRPr lang="en-LA" dirty="0"/>
          </a:p>
        </p:txBody>
      </p:sp>
      <p:sp>
        <p:nvSpPr>
          <p:cNvPr id="11" name="TextBox 10">
            <a:extLst>
              <a:ext uri="{FF2B5EF4-FFF2-40B4-BE49-F238E27FC236}">
                <a16:creationId xmlns:a16="http://schemas.microsoft.com/office/drawing/2014/main" id="{A12BDC46-32F0-2FB6-BC8B-FCC0398DE486}"/>
              </a:ext>
            </a:extLst>
          </p:cNvPr>
          <p:cNvSpPr txBox="1"/>
          <p:nvPr/>
        </p:nvSpPr>
        <p:spPr>
          <a:xfrm>
            <a:off x="2176041" y="1828800"/>
            <a:ext cx="184731" cy="369332"/>
          </a:xfrm>
          <a:prstGeom prst="rect">
            <a:avLst/>
          </a:prstGeom>
          <a:noFill/>
        </p:spPr>
        <p:txBody>
          <a:bodyPr wrap="none" rtlCol="0">
            <a:spAutoFit/>
          </a:bodyPr>
          <a:lstStyle/>
          <a:p>
            <a:endParaRPr lang="en-LA" dirty="0"/>
          </a:p>
        </p:txBody>
      </p:sp>
      <p:sp>
        <p:nvSpPr>
          <p:cNvPr id="16" name="Content Placeholder 2">
            <a:extLst>
              <a:ext uri="{FF2B5EF4-FFF2-40B4-BE49-F238E27FC236}">
                <a16:creationId xmlns:a16="http://schemas.microsoft.com/office/drawing/2014/main" id="{512D3048-DA07-E6D9-B37E-7F26BA553472}"/>
              </a:ext>
            </a:extLst>
          </p:cNvPr>
          <p:cNvSpPr txBox="1">
            <a:spLocks/>
          </p:cNvSpPr>
          <p:nvPr/>
        </p:nvSpPr>
        <p:spPr>
          <a:xfrm>
            <a:off x="2026108" y="3331231"/>
            <a:ext cx="6752015" cy="174644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lo"/>
              <a:t> </a:t>
            </a:r>
            <a:endParaRPr lang="en-LA" dirty="0"/>
          </a:p>
        </p:txBody>
      </p:sp>
      <p:pic>
        <p:nvPicPr>
          <p:cNvPr id="17" name="Picture 4">
            <a:extLst>
              <a:ext uri="{FF2B5EF4-FFF2-40B4-BE49-F238E27FC236}">
                <a16:creationId xmlns:a16="http://schemas.microsoft.com/office/drawing/2014/main" id="{11CB3324-7464-EF17-5E2C-9FE48C594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068" y="1466908"/>
            <a:ext cx="6104679" cy="471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43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{6DDEC09A-D971-634A-A130-150A5EC0D0BB}tf10001070</Template>
  <TotalTime>540</TotalTime>
  <Words>7574</Words>
  <Application>Microsoft Macintosh PowerPoint</Application>
  <PresentationFormat>Widescreen</PresentationFormat>
  <Paragraphs>406</Paragraphs>
  <Slides>48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Phetsarath OT</vt:lpstr>
      <vt:lpstr>Rockwell</vt:lpstr>
      <vt:lpstr>Rockwell Condensed</vt:lpstr>
      <vt:lpstr>Rockwell Extra Bold</vt:lpstr>
      <vt:lpstr>Saysettha OT</vt:lpstr>
      <vt:lpstr>Times New Roman</vt:lpstr>
      <vt:lpstr>Wingdings</vt:lpstr>
      <vt:lpstr>Wood Type</vt:lpstr>
      <vt:lpstr>ຫຼັກສູດອອນໄລກ່ຽວກັບກະສິກຳເພື່ອໂພຊະນາການ ສຳລັບອາຫານທີ່ມີສຸຂະພາບດີ</vt:lpstr>
      <vt:lpstr>PowerPoint Presentation</vt:lpstr>
      <vt:lpstr>ຜົນໄດ້ຮັບຈາກການຮຽນຮູ້</vt:lpstr>
      <vt:lpstr>ພາບລວມຂອງບົດຮຽນ (ນີ້ແມ່ນໂຄງຮ່າງຂອງບົດຮຽນນີ້)</vt:lpstr>
      <vt:lpstr>ຄຳສຳຄັນ</vt:lpstr>
      <vt:lpstr>ການສອບເສັງກ່ອນ</vt:lpstr>
      <vt:lpstr>PowerPoint Presentation</vt:lpstr>
      <vt:lpstr>ບົດນຳ: ການປະເມີນອາຫານ ແລະ ສະຖານະພາບໂພຊະນາການ</vt:lpstr>
      <vt:lpstr>ສະພາບໂພຊະນາການທີ່ດີທີ່ສຸດ</vt:lpstr>
      <vt:lpstr>ຕົວຊີ້ວັດທາງໂພຊະນາການທີ່ໃຊ້ສຳລັບການປະເມີນໂພຊະນາການແມ່ນຫຍັງ?</vt:lpstr>
      <vt:lpstr>ການນໍາໃຊ້ດັດຊະນີໂພຊະນາການ</vt:lpstr>
      <vt:lpstr>ດັດຊະນີໂພຊະນາການ: ການສູນເສຍນ້ຳໜັກ</vt:lpstr>
      <vt:lpstr>ດັດຊະນີມວນສານຮ່າງກາຍສຳລັບຜູ້ໃຫຍ່</vt:lpstr>
      <vt:lpstr>1. ຄະແນນຄວາມຫຼາກຫຼາຍດ້ານອາຫານຂອງຄົວເຮືອນ</vt:lpstr>
      <vt:lpstr>1.1. ວິທີການວັດແທກ HDD</vt:lpstr>
      <vt:lpstr>1.2. ການຕີຄວາມໝາຍຂອງຜົນໄດ້ຮັບ</vt:lpstr>
      <vt:lpstr>ສືບຕໍ່….</vt:lpstr>
      <vt:lpstr>2. ຄວາມຫຼາກຫຼາຍທາງໂພຊະນາການຂັ້ນຕ່ຳສຳລັບແມ່ຍິງ - MDD-W</vt:lpstr>
      <vt:lpstr>2.1. ວິທີການປະເມີນ MDD-W</vt:lpstr>
      <vt:lpstr>2.2. ວິທີການໃຫ້ຄະແນນ</vt:lpstr>
      <vt:lpstr>2.3. ຄວາມສໍາຄັນຂອງການປະເມີນ MDD-W</vt:lpstr>
      <vt:lpstr>III. ການປະເມີນຄວາມຫຼາກຫຼາຍທາງອາຫານຂັ້ນຕ່ຳສຳລັບເດັກອາຍຸຕ່ຳກວ່າ 5 ປີ (MDD-CU5)</vt:lpstr>
      <vt:lpstr>3.1. MDD ສຳລັບເດັກອາຍຸ 6-23 ເດືອນ ແມ່ນຫຍັງ?</vt:lpstr>
      <vt:lpstr>3.2. ວິທີການປະເມີນ MDD (ສຳລັບເດັກອາຍຸ 6-23 ເດືອນ)</vt:lpstr>
      <vt:lpstr>3.3. ວິທີການໃຫ້ຄະແນນ</vt:lpstr>
      <vt:lpstr>IV. ການວັດແທກມາດຕະການການເຂົ້າເຖິງຄວາມບໍ່ໝັ້ນຄົງດ້ານອາຫານຂອງຄົວເຮືອນ (HFIAS)</vt:lpstr>
      <vt:lpstr>ຕົວຢ່າງ: ຜົນການສຶກສາກ່ຽວກັບຄວາມຫຼາກຫຼາຍຂອງອາຫານ</vt:lpstr>
      <vt:lpstr>4.1. HFIAS ແມ່ນຫຍັງ?</vt:lpstr>
      <vt:lpstr>4.2. ວິທີການວັດແທກ HFIAS</vt:lpstr>
      <vt:lpstr>4.3. 9 ຄໍາຖາມກ່ຽວກັບການເກີດຂຶ້ນ:</vt:lpstr>
      <vt:lpstr>9 ຄໍາຖາມກ່ຽວກັບການເກີດຂຶ້ນ</vt:lpstr>
      <vt:lpstr>4.4. ການຄິດໄລ່ຄະແນນ HFIAS</vt:lpstr>
      <vt:lpstr>4.4. 2. ສະຖານະພາບ HFIAS ແບບແບ່ງປະເພດ:</vt:lpstr>
      <vt:lpstr>4.5. ຄວາມສໍາຄັນຂອງ HFIAS</vt:lpstr>
      <vt:lpstr>V. ການຄິດໄລ່ຄະແນນການບໍລິໂພກອາຫານ (FCS)</vt:lpstr>
      <vt:lpstr>5.1. FCS ແມ່ນຫຍັງ?</vt:lpstr>
      <vt:lpstr>5.2. ກຸ່ມອາຫານຫຼັກ ແລະ ຕົວຢ່າງ (ອາດຈະມີການປັບປ່ຽນຕາມສະຖານະການ):</vt:lpstr>
      <vt:lpstr>5.3. ຂັ້ນຕອນທີ 2: ຈັດກຸ່ມອາຫານ ແລະ ກໍານົດຄວາມຖີ່ສູງສຸດ</vt:lpstr>
      <vt:lpstr>5.4. ຂັ້ນຕອນທີ 3: ຄູນນໍ້າໜັກຂອງແຕ່ລະກຸ່ມອາຫານ</vt:lpstr>
      <vt:lpstr>5.5. ຕົວຢ່າງການຄິດໄລ່:</vt:lpstr>
      <vt:lpstr>5.6. ຂັ້ນຕອນທີ 4: ບວກຄະແນນທີ່ມີນໍ້າໜັກເພື່ອໃຫ້ໄດ້ FCS ສຸດທ້າຍ</vt:lpstr>
      <vt:lpstr>5.7. ຄວາມສໍາຄັນ:</vt:lpstr>
      <vt:lpstr>PowerPoint Presentation</vt:lpstr>
      <vt:lpstr>ສະຫຼຸບ</vt:lpstr>
      <vt:lpstr>ການທົດສອບການຮຽນ</vt:lpstr>
      <vt:lpstr>ວຽກມອບໝາຍ/ວຽກບ້ານ/ການສຶກສາກໍລະນີ</vt:lpstr>
      <vt:lpstr>ເອກະສານອ້າງອີງ</vt:lpstr>
      <vt:lpstr>ຈົບບົດຮຽນ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Course on Nutrition Sensitive Agriculture for health diets</dc:title>
  <dc:creator>Microsoft Office User</dc:creator>
  <cp:lastModifiedBy>Microsoft Office User</cp:lastModifiedBy>
  <cp:revision>35</cp:revision>
  <dcterms:created xsi:type="dcterms:W3CDTF">2025-09-10T08:22:47Z</dcterms:created>
  <dcterms:modified xsi:type="dcterms:W3CDTF">2025-12-29T04:43:27Z</dcterms:modified>
</cp:coreProperties>
</file>