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360" r:id="rId3"/>
    <p:sldId id="351" r:id="rId4"/>
    <p:sldId id="354" r:id="rId5"/>
    <p:sldId id="363" r:id="rId6"/>
    <p:sldId id="449" r:id="rId7"/>
    <p:sldId id="355" r:id="rId8"/>
    <p:sldId id="257" r:id="rId9"/>
    <p:sldId id="258" r:id="rId10"/>
    <p:sldId id="445" r:id="rId11"/>
    <p:sldId id="259" r:id="rId12"/>
    <p:sldId id="260" r:id="rId13"/>
    <p:sldId id="262" r:id="rId14"/>
    <p:sldId id="447" r:id="rId15"/>
    <p:sldId id="353" r:id="rId16"/>
    <p:sldId id="450" r:id="rId17"/>
    <p:sldId id="263" r:id="rId18"/>
    <p:sldId id="442" r:id="rId19"/>
    <p:sldId id="443" r:id="rId20"/>
    <p:sldId id="444" r:id="rId21"/>
    <p:sldId id="361" r:id="rId22"/>
    <p:sldId id="275" r:id="rId23"/>
    <p:sldId id="357" r:id="rId24"/>
    <p:sldId id="356" r:id="rId25"/>
    <p:sldId id="446" r:id="rId26"/>
    <p:sldId id="35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519"/>
  </p:normalViewPr>
  <p:slideViewPr>
    <p:cSldViewPr snapToGrid="0">
      <p:cViewPr varScale="1">
        <p:scale>
          <a:sx n="110" d="100"/>
          <a:sy n="110" d="100"/>
        </p:scale>
        <p:origin x="6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86898-6774-4B53-9F5A-252A7A4542CC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01DBA-7732-414F-90D5-089E1250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9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3A025D0B-9CEA-BB5D-54C5-FE6CC250F5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1883FEB-6F95-817E-2EFC-FDC057F1A3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Fruit peel, especially of citrus fruits can be candied; added to flavour confectionary; peels of blue berries, guava, grapes, kumquat contain higher concentration of anti oxidants such as anthocyanin pigments, tannins and catechins than in their flesh (pulp); in India unripe mango peels are sun dried and ground to a powder (Aamchoor) and used as a condiment   </a:t>
            </a: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BB7D4F32-F2B3-D225-C0FC-B08118D6BC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5CBDAF-08EF-4301-AD1F-948DA6EDB65F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85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9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4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0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68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16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85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886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7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49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6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9B07F12-4CFA-48EC-A1DE-2AE15FCB01E4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39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ayvisene.b@nuol.edu.la" TargetMode="Externa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en.wikipedia.org/wiki/Food_produc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7/s12571-020-01058-3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crop+rotation&amp;sca_esv=e20ef5b3db63d22c&amp;ei=pSLCaIzgM-GcseMP_eeriQs&amp;ved=2ahUKEwiI0obuxM-PAxVze2wGHYOtPdEQgK4QegQIARAF&amp;uact=5&amp;oq=ddefine+crop+diverfication&amp;gs_lp=Egxnd3Mtd2l6LXNlcnAiGmRkZWZpbmUgY3JvcCBkaXZlcmZpY2F0aW9uMgcQABiABBgNMgsQABiABBiGAxiKBTILEAAYgAQYhgMYigUyCxAAGIAEGIYDGIoFMggQABiABBiiBDIIEAAYgAQYogQyCBAAGIAEGKIESJVaUMQEWOtUcAF4AZABAJgBiAGgAaMbqgEEMzEuNrgBA8gBAPgBAZgCJqAC2B3CAgoQABiwAxjWBBhHwgIGEAAYFhgewgIIEAAYFhgKGB7CAgYQABgNGB7CAgkQABiABBgKGA3CAgwQABiABBgNGEYY-QHCAhUQABiABBixAxhDGIMBGIoFGEYY-QHCAhAQABiABBixAxhDGIMBGIoFwgINEAAYgAQYsQMYgwEYCsICBxAAGIAEGArCAhAQABiABBixAxiDARiKBRgKwgIHECEYoAEYCpgDAOIDBRIBMSBAiAYBkAYIkgcFMjAuMTigB-GoArIHBTE5LjE4uAfIHcIHCDAuMS4yOS44yAeLAg&amp;sclient=gws-wiz-serp&amp;mstk=AUtExfCFiTacUETjX3mJIZoorWwAYLXIoR6KVlxtG-cCVEcOI9DDQUfs-T3HQSOAFMKmNHe9cinYVXshseAvwTWA4a_4PgJJWMlQ-9J63l9n1uaysGR6FeRn5ehfm1v7Jd5RmDRWNO0VlUGbuLTQVSrXShQ7yziHnxLPsqvhw25kRIedo17SP1wrDRrgmRoe8MfKpM9b&amp;csui=3" TargetMode="External"/><Relationship Id="rId2" Type="http://schemas.openxmlformats.org/officeDocument/2006/relationships/hyperlink" Target="https://www.google.com/search?q=intercropping&amp;sca_esv=e20ef5b3db63d22c&amp;ei=pSLCaIzgM-GcseMP_eeriQs&amp;ved=2ahUKEwiI0obuxM-PAxVze2wGHYOtPdEQgK4QegQIARAE&amp;uact=5&amp;oq=ddefine+crop+diverfication&amp;gs_lp=Egxnd3Mtd2l6LXNlcnAiGmRkZWZpbmUgY3JvcCBkaXZlcmZpY2F0aW9uMgcQABiABBgNMgsQABiABBiGAxiKBTILEAAYgAQYhgMYigUyCxAAGIAEGIYDGIoFMggQABiABBiiBDIIEAAYgAQYogQyCBAAGIAEGKIESJVaUMQEWOtUcAF4AZABAJgBiAGgAaMbqgEEMzEuNrgBA8gBAPgBAZgCJqAC2B3CAgoQABiwAxjWBBhHwgIGEAAYFhgewgIIEAAYFhgKGB7CAgYQABgNGB7CAgkQABiABBgKGA3CAgwQABiABBgNGEYY-QHCAhUQABiABBixAxhDGIMBGIoFGEYY-QHCAhAQABiABBixAxhDGIMBGIoFwgINEAAYgAQYsQMYgwEYCsICBxAAGIAEGArCAhAQABiABBixAxiDARiKBRgKwgIHECEYoAEYCpgDAOIDBRIBMSBAiAYBkAYIkgcFMjAuMTigB-GoArIHBTE5LjE4uAfIHcIHCDAuMS4yOS44yAeLAg&amp;sclient=gws-wiz-serp&amp;mstk=AUtExfCFiTacUETjX3mJIZoorWwAYLXIoR6KVlxtG-cCVEcOI9DDQUfs-T3HQSOAFMKmNHe9cinYVXshseAvwTWA4a_4PgJJWMlQ-9J63l9n1uaysGR6FeRn5ehfm1v7Jd5RmDRWNO0VlUGbuLTQVSrXShQ7yziHnxLPsqvhw25kRIedo17SP1wrDRrgmRoe8MfKpM9b&amp;csui=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2A4E3-E794-8E72-2D1B-F28642165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68" y="1724477"/>
            <a:ext cx="7824485" cy="237281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MODULE 4 </a:t>
            </a:r>
            <a:br>
              <a:rPr lang="en-US" sz="4000" b="1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000" b="1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Diversified food production for healthy diets and income (improve access)</a:t>
            </a:r>
            <a:endParaRPr lang="en-US" sz="40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30" name="Picture 6" descr="MMIDI | ADRA Laos">
            <a:extLst>
              <a:ext uri="{FF2B5EF4-FFF2-40B4-BE49-F238E27FC236}">
                <a16:creationId xmlns:a16="http://schemas.microsoft.com/office/drawing/2014/main" id="{0D7937B6-1B21-08CE-4F32-4130311D4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3218"/>
          <a:stretch/>
        </p:blipFill>
        <p:spPr bwMode="auto">
          <a:xfrm>
            <a:off x="8190190" y="189306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 food agencies to visit Lao PDR to support efforts to boost nutrition">
            <a:extLst>
              <a:ext uri="{FF2B5EF4-FFF2-40B4-BE49-F238E27FC236}">
                <a16:creationId xmlns:a16="http://schemas.microsoft.com/office/drawing/2014/main" id="{39EB222E-8A58-E7CB-D75B-725972BDE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" r="2025" b="-2"/>
          <a:stretch/>
        </p:blipFill>
        <p:spPr bwMode="auto">
          <a:xfrm>
            <a:off x="8190190" y="2400469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ealthy diets vital for progress in Lao PDR, say UN food agencies">
            <a:extLst>
              <a:ext uri="{FF2B5EF4-FFF2-40B4-BE49-F238E27FC236}">
                <a16:creationId xmlns:a16="http://schemas.microsoft.com/office/drawing/2014/main" id="{E5B8526A-52C7-FFF9-7344-33F25D685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6" r="2" b="2"/>
          <a:stretch/>
        </p:blipFill>
        <p:spPr bwMode="auto">
          <a:xfrm>
            <a:off x="8190190" y="4608214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BA851E-5EAD-26AB-0601-1A8BC4053146}"/>
              </a:ext>
            </a:extLst>
          </p:cNvPr>
          <p:cNvSpPr txBox="1"/>
          <p:nvPr/>
        </p:nvSpPr>
        <p:spPr>
          <a:xfrm>
            <a:off x="277792" y="5133523"/>
            <a:ext cx="7731888" cy="10064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Sayvisene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Boulom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Department Head of Agricultural Economics and Food Technology, Faculty of Agriculture, National University of Laos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  <a:hlinkClick r:id="rId5"/>
              </a:rPr>
              <a:t>sayvisene.b@nuol.edu.la</a:t>
            </a: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, Tel: +856 202220118</a:t>
            </a:r>
            <a:endParaRPr lang="en-LA" dirty="0"/>
          </a:p>
        </p:txBody>
      </p:sp>
    </p:spTree>
    <p:extLst>
      <p:ext uri="{BB962C8B-B14F-4D97-AF65-F5344CB8AC3E}">
        <p14:creationId xmlns:p14="http://schemas.microsoft.com/office/powerpoint/2010/main" val="412795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2">
            <a:extLst>
              <a:ext uri="{FF2B5EF4-FFF2-40B4-BE49-F238E27FC236}">
                <a16:creationId xmlns:a16="http://schemas.microsoft.com/office/drawing/2014/main" id="{1CA48C8D-D22D-57BA-3F9A-949FE5934A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36" y="700453"/>
            <a:ext cx="5673341" cy="567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2BB6D3-3C4E-54C9-AA0D-0C5ACF0214AE}"/>
              </a:ext>
            </a:extLst>
          </p:cNvPr>
          <p:cNvSpPr txBox="1"/>
          <p:nvPr/>
        </p:nvSpPr>
        <p:spPr>
          <a:xfrm>
            <a:off x="516988" y="180459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2. Household food production for nutrition and income </a:t>
            </a:r>
            <a:endParaRPr lang="en-L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07A25-C3DE-5005-8F9A-E029AF411D5C}"/>
              </a:ext>
            </a:extLst>
          </p:cNvPr>
          <p:cNvSpPr txBox="1"/>
          <p:nvPr/>
        </p:nvSpPr>
        <p:spPr>
          <a:xfrm>
            <a:off x="7257328" y="1273215"/>
            <a:ext cx="4352080" cy="249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A" sz="2000" b="1" dirty="0"/>
              <a:t>Importance of home garden and urban agriculture</a:t>
            </a:r>
          </a:p>
          <a:p>
            <a:pPr>
              <a:lnSpc>
                <a:spcPct val="150000"/>
              </a:lnSpc>
            </a:pPr>
            <a:r>
              <a:rPr lang="en-LA" sz="2000" dirty="0"/>
              <a:t>- Food and nutritional security</a:t>
            </a:r>
          </a:p>
          <a:p>
            <a:pPr>
              <a:lnSpc>
                <a:spcPct val="150000"/>
              </a:lnSpc>
            </a:pPr>
            <a:r>
              <a:rPr lang="en-LA" sz="2000" dirty="0"/>
              <a:t>- Environmental quality</a:t>
            </a:r>
          </a:p>
          <a:p>
            <a:pPr>
              <a:lnSpc>
                <a:spcPct val="150000"/>
              </a:lnSpc>
            </a:pPr>
            <a:r>
              <a:rPr lang="en-LA" sz="2000" dirty="0"/>
              <a:t>Ecosystem services</a:t>
            </a:r>
          </a:p>
          <a:p>
            <a:pPr>
              <a:lnSpc>
                <a:spcPct val="150000"/>
              </a:lnSpc>
            </a:pPr>
            <a:r>
              <a:rPr lang="en-LA" sz="2000" dirty="0"/>
              <a:t>- Economic benefits</a:t>
            </a:r>
          </a:p>
        </p:txBody>
      </p:sp>
    </p:spTree>
    <p:extLst>
      <p:ext uri="{BB962C8B-B14F-4D97-AF65-F5344CB8AC3E}">
        <p14:creationId xmlns:p14="http://schemas.microsoft.com/office/powerpoint/2010/main" val="3702492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95A7C-6371-611D-54E1-977BFCDFB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60" y="345521"/>
            <a:ext cx="4025185" cy="2525803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I</a:t>
            </a:r>
            <a:r>
              <a:rPr lang="en-GB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ncome through agriculture, and importance of income for women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C53AC-0573-E527-EA02-73A00E020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2896856"/>
            <a:ext cx="11864890" cy="3961143"/>
          </a:xfrm>
        </p:spPr>
        <p:txBody>
          <a:bodyPr anchor="ctr">
            <a:noAutofit/>
          </a:bodyPr>
          <a:lstStyle/>
          <a:p>
            <a:pPr algn="just"/>
            <a:r>
              <a:rPr lang="en-US" sz="1600" dirty="0">
                <a:solidFill>
                  <a:srgbClr val="002060"/>
                </a:solidFill>
              </a:rPr>
              <a:t>Agriculture remains an important source of employment for ASEAN women </a:t>
            </a:r>
          </a:p>
          <a:p>
            <a:pPr algn="just"/>
            <a:r>
              <a:rPr lang="en-US" sz="1600" dirty="0">
                <a:solidFill>
                  <a:srgbClr val="002060"/>
                </a:solidFill>
              </a:rPr>
              <a:t>On average, the agriculture sector employs 26.7% of all working women in ASEAN</a:t>
            </a:r>
          </a:p>
          <a:p>
            <a:pPr algn="just"/>
            <a:r>
              <a:rPr lang="en-US" sz="1600" dirty="0">
                <a:solidFill>
                  <a:srgbClr val="002060"/>
                </a:solidFill>
              </a:rPr>
              <a:t>Women living in rural areas are more likely to be self-employed than women living in urban areas</a:t>
            </a:r>
          </a:p>
          <a:p>
            <a:pPr algn="just"/>
            <a:r>
              <a:rPr lang="en-US" sz="1600" dirty="0">
                <a:solidFill>
                  <a:srgbClr val="002060"/>
                </a:solidFill>
              </a:rPr>
              <a:t>There is a significant gap between rural and urban areas in the proportion of self-employment among female workers </a:t>
            </a:r>
          </a:p>
          <a:p>
            <a:pPr algn="just"/>
            <a:r>
              <a:rPr lang="en-US" sz="1600" dirty="0">
                <a:solidFill>
                  <a:srgbClr val="002060"/>
                </a:solidFill>
              </a:rPr>
              <a:t>A large share of rural women are self-employed, given that there are fewer opportunities for formal employment in rural areas than in urban areas</a:t>
            </a:r>
          </a:p>
          <a:p>
            <a:pPr algn="just"/>
            <a:r>
              <a:rPr lang="en-US" sz="1600" b="0" i="0" dirty="0">
                <a:solidFill>
                  <a:srgbClr val="002060"/>
                </a:solidFill>
                <a:effectLst/>
                <a:cs typeface="Athiti" panose="020B0502040204020203" pitchFamily="2" charset="-34"/>
              </a:rPr>
              <a:t>The policies of Lao government have been promoting the roles of women in agriculture for income through the Lao Women's Union 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OF AGRICULTURE AND THE RURAL SECTOR IN">
            <a:extLst>
              <a:ext uri="{FF2B5EF4-FFF2-40B4-BE49-F238E27FC236}">
                <a16:creationId xmlns:a16="http://schemas.microsoft.com/office/drawing/2014/main" id="{BEC6CF54-0469-E56A-4B7E-03163B1F2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4" r="2" b="2"/>
          <a:stretch/>
        </p:blipFill>
        <p:spPr bwMode="auto">
          <a:xfrm>
            <a:off x="4095745" y="43272"/>
            <a:ext cx="4048364" cy="3385728"/>
          </a:xfrm>
          <a:custGeom>
            <a:avLst/>
            <a:gdLst/>
            <a:ahLst/>
            <a:cxnLst/>
            <a:rect l="l" t="t" r="r" b="b"/>
            <a:pathLst>
              <a:path w="4048364" h="3385738">
                <a:moveTo>
                  <a:pt x="0" y="0"/>
                </a:moveTo>
                <a:lnTo>
                  <a:pt x="4048364" y="0"/>
                </a:lnTo>
                <a:lnTo>
                  <a:pt x="4048364" y="3128862"/>
                </a:lnTo>
                <a:lnTo>
                  <a:pt x="4028354" y="3127605"/>
                </a:lnTo>
                <a:lnTo>
                  <a:pt x="4027052" y="3128074"/>
                </a:lnTo>
                <a:cubicBezTo>
                  <a:pt x="4021308" y="3129081"/>
                  <a:pt x="4017789" y="3128835"/>
                  <a:pt x="4015263" y="3128035"/>
                </a:cubicBezTo>
                <a:lnTo>
                  <a:pt x="4012855" y="3126647"/>
                </a:lnTo>
                <a:cubicBezTo>
                  <a:pt x="4010177" y="3126494"/>
                  <a:pt x="4007499" y="3126340"/>
                  <a:pt x="4004821" y="3126187"/>
                </a:cubicBezTo>
                <a:lnTo>
                  <a:pt x="3989141" y="3124118"/>
                </a:lnTo>
                <a:lnTo>
                  <a:pt x="3986071" y="3124823"/>
                </a:lnTo>
                <a:cubicBezTo>
                  <a:pt x="3978117" y="3124349"/>
                  <a:pt x="3970163" y="3123876"/>
                  <a:pt x="3962210" y="3123402"/>
                </a:cubicBezTo>
                <a:lnTo>
                  <a:pt x="3961815" y="3123900"/>
                </a:lnTo>
                <a:cubicBezTo>
                  <a:pt x="3960390" y="3124987"/>
                  <a:pt x="3958310" y="3125727"/>
                  <a:pt x="3954808" y="3125765"/>
                </a:cubicBezTo>
                <a:cubicBezTo>
                  <a:pt x="3959236" y="3133302"/>
                  <a:pt x="3952279" y="3128699"/>
                  <a:pt x="3941561" y="3128145"/>
                </a:cubicBezTo>
                <a:cubicBezTo>
                  <a:pt x="3946046" y="3139728"/>
                  <a:pt x="3916172" y="3133567"/>
                  <a:pt x="3910218" y="3140049"/>
                </a:cubicBezTo>
                <a:cubicBezTo>
                  <a:pt x="3902241" y="3139380"/>
                  <a:pt x="3893889" y="3138886"/>
                  <a:pt x="3885332" y="3138624"/>
                </a:cubicBezTo>
                <a:cubicBezTo>
                  <a:pt x="3883646" y="3138622"/>
                  <a:pt x="3881962" y="3138621"/>
                  <a:pt x="3880277" y="3138620"/>
                </a:cubicBezTo>
                <a:lnTo>
                  <a:pt x="3880157" y="3138737"/>
                </a:lnTo>
                <a:cubicBezTo>
                  <a:pt x="3879018" y="3138984"/>
                  <a:pt x="3877339" y="3139076"/>
                  <a:pt x="3874788" y="3138963"/>
                </a:cubicBezTo>
                <a:cubicBezTo>
                  <a:pt x="3873545" y="3138846"/>
                  <a:pt x="3872302" y="3138728"/>
                  <a:pt x="3871060" y="3138611"/>
                </a:cubicBezTo>
                <a:cubicBezTo>
                  <a:pt x="3867792" y="3138609"/>
                  <a:pt x="3864523" y="3138606"/>
                  <a:pt x="3861255" y="3138604"/>
                </a:cubicBezTo>
                <a:lnTo>
                  <a:pt x="3857750" y="3139376"/>
                </a:lnTo>
                <a:cubicBezTo>
                  <a:pt x="3846075" y="3144353"/>
                  <a:pt x="3854999" y="3159606"/>
                  <a:pt x="3830684" y="3154005"/>
                </a:cubicBezTo>
                <a:cubicBezTo>
                  <a:pt x="3806135" y="3158310"/>
                  <a:pt x="3796087" y="3168731"/>
                  <a:pt x="3769301" y="3167144"/>
                </a:cubicBezTo>
                <a:cubicBezTo>
                  <a:pt x="3746341" y="3171207"/>
                  <a:pt x="3728802" y="3177834"/>
                  <a:pt x="3707507" y="3178801"/>
                </a:cubicBezTo>
                <a:cubicBezTo>
                  <a:pt x="3701485" y="3182680"/>
                  <a:pt x="3694773" y="3184962"/>
                  <a:pt x="3684642" y="3182365"/>
                </a:cubicBezTo>
                <a:cubicBezTo>
                  <a:pt x="3664039" y="3187250"/>
                  <a:pt x="3662921" y="3193571"/>
                  <a:pt x="3646059" y="3191612"/>
                </a:cubicBezTo>
                <a:cubicBezTo>
                  <a:pt x="3640580" y="3202449"/>
                  <a:pt x="3637332" y="3199208"/>
                  <a:pt x="3629738" y="3197639"/>
                </a:cubicBezTo>
                <a:cubicBezTo>
                  <a:pt x="3629422" y="3197624"/>
                  <a:pt x="3629107" y="3197610"/>
                  <a:pt x="3628792" y="3197595"/>
                </a:cubicBezTo>
                <a:lnTo>
                  <a:pt x="3628083" y="3199132"/>
                </a:lnTo>
                <a:lnTo>
                  <a:pt x="3625096" y="3200289"/>
                </a:lnTo>
                <a:lnTo>
                  <a:pt x="3615459" y="3201481"/>
                </a:lnTo>
                <a:lnTo>
                  <a:pt x="3611591" y="3201604"/>
                </a:lnTo>
                <a:cubicBezTo>
                  <a:pt x="3609016" y="3201810"/>
                  <a:pt x="3607422" y="3202103"/>
                  <a:pt x="3606451" y="3202476"/>
                </a:cubicBezTo>
                <a:cubicBezTo>
                  <a:pt x="3606434" y="3202517"/>
                  <a:pt x="3606416" y="3202558"/>
                  <a:pt x="3606400" y="3202600"/>
                </a:cubicBezTo>
                <a:lnTo>
                  <a:pt x="3601432" y="3203215"/>
                </a:lnTo>
                <a:cubicBezTo>
                  <a:pt x="3592873" y="3204015"/>
                  <a:pt x="3584373" y="3204569"/>
                  <a:pt x="3576144" y="3204914"/>
                </a:cubicBezTo>
                <a:cubicBezTo>
                  <a:pt x="3574128" y="3211763"/>
                  <a:pt x="3541136" y="3209599"/>
                  <a:pt x="3552393" y="3219987"/>
                </a:cubicBezTo>
                <a:cubicBezTo>
                  <a:pt x="3541534" y="3220777"/>
                  <a:pt x="3531979" y="3217280"/>
                  <a:pt x="3540787" y="3223856"/>
                </a:cubicBezTo>
                <a:cubicBezTo>
                  <a:pt x="3537368" y="3224320"/>
                  <a:pt x="3535763" y="3225273"/>
                  <a:pt x="3535004" y="3226474"/>
                </a:cubicBezTo>
                <a:lnTo>
                  <a:pt x="3534913" y="3226993"/>
                </a:lnTo>
                <a:lnTo>
                  <a:pt x="3510631" y="3228569"/>
                </a:lnTo>
                <a:lnTo>
                  <a:pt x="3508032" y="3229611"/>
                </a:lnTo>
                <a:cubicBezTo>
                  <a:pt x="3502489" y="3229598"/>
                  <a:pt x="3496946" y="3217293"/>
                  <a:pt x="3491403" y="3217280"/>
                </a:cubicBezTo>
                <a:lnTo>
                  <a:pt x="3483240" y="3230123"/>
                </a:lnTo>
                <a:lnTo>
                  <a:pt x="3480053" y="3229107"/>
                </a:lnTo>
                <a:cubicBezTo>
                  <a:pt x="3477098" y="3228661"/>
                  <a:pt x="3473497" y="3228859"/>
                  <a:pt x="3468451" y="3230512"/>
                </a:cubicBezTo>
                <a:lnTo>
                  <a:pt x="3467451" y="3231115"/>
                </a:lnTo>
                <a:cubicBezTo>
                  <a:pt x="3463724" y="3230736"/>
                  <a:pt x="3465319" y="3225693"/>
                  <a:pt x="3446095" y="3228240"/>
                </a:cubicBezTo>
                <a:cubicBezTo>
                  <a:pt x="3420782" y="3241826"/>
                  <a:pt x="3385281" y="3239224"/>
                  <a:pt x="3352101" y="3246398"/>
                </a:cubicBezTo>
                <a:cubicBezTo>
                  <a:pt x="3308926" y="3245374"/>
                  <a:pt x="3300141" y="3236748"/>
                  <a:pt x="3271822" y="3247544"/>
                </a:cubicBezTo>
                <a:cubicBezTo>
                  <a:pt x="3258345" y="3251268"/>
                  <a:pt x="3238074" y="3249030"/>
                  <a:pt x="3203831" y="3257844"/>
                </a:cubicBezTo>
                <a:cubicBezTo>
                  <a:pt x="3171582" y="3264392"/>
                  <a:pt x="3141884" y="3266922"/>
                  <a:pt x="3112954" y="3273149"/>
                </a:cubicBezTo>
                <a:cubicBezTo>
                  <a:pt x="3078476" y="3279234"/>
                  <a:pt x="3086597" y="3279502"/>
                  <a:pt x="3066210" y="3283409"/>
                </a:cubicBezTo>
                <a:cubicBezTo>
                  <a:pt x="3062644" y="3284830"/>
                  <a:pt x="3028337" y="3292032"/>
                  <a:pt x="3025254" y="3293851"/>
                </a:cubicBezTo>
                <a:cubicBezTo>
                  <a:pt x="3006685" y="3298201"/>
                  <a:pt x="2983512" y="3305242"/>
                  <a:pt x="2954798" y="3309512"/>
                </a:cubicBezTo>
                <a:cubicBezTo>
                  <a:pt x="2932037" y="3306567"/>
                  <a:pt x="2909137" y="3323699"/>
                  <a:pt x="2880670" y="3319465"/>
                </a:cubicBezTo>
                <a:cubicBezTo>
                  <a:pt x="2870569" y="3318853"/>
                  <a:pt x="2841559" y="3322739"/>
                  <a:pt x="2837450" y="3326994"/>
                </a:cubicBezTo>
                <a:cubicBezTo>
                  <a:pt x="2831684" y="3328529"/>
                  <a:pt x="2824114" y="3328158"/>
                  <a:pt x="2822806" y="3332324"/>
                </a:cubicBezTo>
                <a:cubicBezTo>
                  <a:pt x="2819977" y="3337498"/>
                  <a:pt x="2796022" y="3333071"/>
                  <a:pt x="2801164" y="3338109"/>
                </a:cubicBezTo>
                <a:cubicBezTo>
                  <a:pt x="2784223" y="3335142"/>
                  <a:pt x="2776048" y="3346261"/>
                  <a:pt x="2764344" y="3350228"/>
                </a:cubicBezTo>
                <a:cubicBezTo>
                  <a:pt x="2757478" y="3348562"/>
                  <a:pt x="2751292" y="3350631"/>
                  <a:pt x="2743431" y="3353702"/>
                </a:cubicBezTo>
                <a:lnTo>
                  <a:pt x="2732627" y="3357764"/>
                </a:lnTo>
                <a:cubicBezTo>
                  <a:pt x="2730974" y="3357887"/>
                  <a:pt x="2729319" y="3358011"/>
                  <a:pt x="2727665" y="3358134"/>
                </a:cubicBezTo>
                <a:cubicBezTo>
                  <a:pt x="2718835" y="3359036"/>
                  <a:pt x="2689731" y="3362522"/>
                  <a:pt x="2679642" y="3363177"/>
                </a:cubicBezTo>
                <a:lnTo>
                  <a:pt x="2667138" y="3362068"/>
                </a:lnTo>
                <a:cubicBezTo>
                  <a:pt x="2663221" y="3362857"/>
                  <a:pt x="2659468" y="3367183"/>
                  <a:pt x="2656143" y="3367913"/>
                </a:cubicBezTo>
                <a:lnTo>
                  <a:pt x="2647194" y="3366448"/>
                </a:lnTo>
                <a:cubicBezTo>
                  <a:pt x="2648133" y="3370674"/>
                  <a:pt x="2637589" y="3367195"/>
                  <a:pt x="2629621" y="3367085"/>
                </a:cubicBezTo>
                <a:cubicBezTo>
                  <a:pt x="2613302" y="3367205"/>
                  <a:pt x="2596982" y="3367324"/>
                  <a:pt x="2580663" y="3367443"/>
                </a:cubicBezTo>
                <a:lnTo>
                  <a:pt x="2550440" y="3369943"/>
                </a:lnTo>
                <a:lnTo>
                  <a:pt x="2541181" y="3368444"/>
                </a:lnTo>
                <a:cubicBezTo>
                  <a:pt x="2521017" y="3368085"/>
                  <a:pt x="2498723" y="3374020"/>
                  <a:pt x="2484405" y="3369178"/>
                </a:cubicBezTo>
                <a:cubicBezTo>
                  <a:pt x="2478585" y="3368607"/>
                  <a:pt x="2473319" y="3368738"/>
                  <a:pt x="2468424" y="3369303"/>
                </a:cubicBezTo>
                <a:lnTo>
                  <a:pt x="2455357" y="3371902"/>
                </a:lnTo>
                <a:lnTo>
                  <a:pt x="2429477" y="3378972"/>
                </a:lnTo>
                <a:cubicBezTo>
                  <a:pt x="2428170" y="3366751"/>
                  <a:pt x="2368370" y="3383654"/>
                  <a:pt x="2374910" y="3372826"/>
                </a:cubicBezTo>
                <a:cubicBezTo>
                  <a:pt x="2351003" y="3375026"/>
                  <a:pt x="2328875" y="3353198"/>
                  <a:pt x="2305825" y="3364960"/>
                </a:cubicBezTo>
                <a:cubicBezTo>
                  <a:pt x="2269964" y="3363999"/>
                  <a:pt x="2218889" y="3367921"/>
                  <a:pt x="2183980" y="3367060"/>
                </a:cubicBezTo>
                <a:cubicBezTo>
                  <a:pt x="2190418" y="3372011"/>
                  <a:pt x="2159099" y="3370877"/>
                  <a:pt x="2155235" y="3370737"/>
                </a:cubicBezTo>
                <a:cubicBezTo>
                  <a:pt x="2131791" y="3368260"/>
                  <a:pt x="2111535" y="3369043"/>
                  <a:pt x="2071012" y="3365882"/>
                </a:cubicBezTo>
                <a:cubicBezTo>
                  <a:pt x="2035156" y="3367426"/>
                  <a:pt x="2003987" y="3359257"/>
                  <a:pt x="1970953" y="3368185"/>
                </a:cubicBezTo>
                <a:cubicBezTo>
                  <a:pt x="1968713" y="3366515"/>
                  <a:pt x="1965947" y="3365226"/>
                  <a:pt x="1962822" y="3364213"/>
                </a:cubicBezTo>
                <a:lnTo>
                  <a:pt x="1953120" y="3362020"/>
                </a:lnTo>
                <a:lnTo>
                  <a:pt x="1951768" y="3362436"/>
                </a:lnTo>
                <a:cubicBezTo>
                  <a:pt x="1945920" y="3363208"/>
                  <a:pt x="1942436" y="3362820"/>
                  <a:pt x="1940004" y="3361921"/>
                </a:cubicBezTo>
                <a:lnTo>
                  <a:pt x="1937753" y="3360440"/>
                </a:lnTo>
                <a:cubicBezTo>
                  <a:pt x="1935095" y="3360180"/>
                  <a:pt x="1932438" y="3359919"/>
                  <a:pt x="1929780" y="3359659"/>
                </a:cubicBezTo>
                <a:lnTo>
                  <a:pt x="1887540" y="3355160"/>
                </a:lnTo>
                <a:lnTo>
                  <a:pt x="1887093" y="3355641"/>
                </a:lnTo>
                <a:cubicBezTo>
                  <a:pt x="1885548" y="3356665"/>
                  <a:pt x="1883390" y="3357319"/>
                  <a:pt x="1879887" y="3357216"/>
                </a:cubicBezTo>
                <a:cubicBezTo>
                  <a:pt x="1883470" y="3364909"/>
                  <a:pt x="1877035" y="3360039"/>
                  <a:pt x="1866395" y="3359055"/>
                </a:cubicBezTo>
                <a:cubicBezTo>
                  <a:pt x="1869584" y="3370783"/>
                  <a:pt x="1840440" y="3363434"/>
                  <a:pt x="1833771" y="3369655"/>
                </a:cubicBezTo>
                <a:cubicBezTo>
                  <a:pt x="1825883" y="3368668"/>
                  <a:pt x="1817596" y="3367837"/>
                  <a:pt x="1809081" y="3367230"/>
                </a:cubicBezTo>
                <a:cubicBezTo>
                  <a:pt x="1807399" y="3367161"/>
                  <a:pt x="1805718" y="3367091"/>
                  <a:pt x="1804036" y="3367022"/>
                </a:cubicBezTo>
                <a:cubicBezTo>
                  <a:pt x="1803991" y="3367059"/>
                  <a:pt x="1803946" y="3367097"/>
                  <a:pt x="1803901" y="3367134"/>
                </a:cubicBezTo>
                <a:cubicBezTo>
                  <a:pt x="1802735" y="3367334"/>
                  <a:pt x="1801050" y="3367359"/>
                  <a:pt x="1798514" y="3367143"/>
                </a:cubicBezTo>
                <a:lnTo>
                  <a:pt x="1794832" y="3366642"/>
                </a:lnTo>
                <a:cubicBezTo>
                  <a:pt x="1791569" y="3366507"/>
                  <a:pt x="1788305" y="3366373"/>
                  <a:pt x="1785042" y="3366238"/>
                </a:cubicBezTo>
                <a:lnTo>
                  <a:pt x="1781456" y="3366865"/>
                </a:lnTo>
                <a:lnTo>
                  <a:pt x="1779723" y="3368220"/>
                </a:lnTo>
                <a:cubicBezTo>
                  <a:pt x="1779440" y="3368155"/>
                  <a:pt x="1779156" y="3368091"/>
                  <a:pt x="1778873" y="3368027"/>
                </a:cubicBezTo>
                <a:cubicBezTo>
                  <a:pt x="1772915" y="3365312"/>
                  <a:pt x="1772165" y="3361694"/>
                  <a:pt x="1759487" y="3371174"/>
                </a:cubicBezTo>
                <a:cubicBezTo>
                  <a:pt x="1745189" y="3366602"/>
                  <a:pt x="1739727" y="3372462"/>
                  <a:pt x="1717161" y="3373831"/>
                </a:cubicBezTo>
                <a:cubicBezTo>
                  <a:pt x="1709564" y="3369729"/>
                  <a:pt x="1701729" y="3370835"/>
                  <a:pt x="1693416" y="3373577"/>
                </a:cubicBezTo>
                <a:cubicBezTo>
                  <a:pt x="1672951" y="3371092"/>
                  <a:pt x="1652013" y="3374616"/>
                  <a:pt x="1627833" y="3374823"/>
                </a:cubicBezTo>
                <a:lnTo>
                  <a:pt x="1562462" y="3384313"/>
                </a:lnTo>
                <a:lnTo>
                  <a:pt x="1500041" y="3383500"/>
                </a:lnTo>
                <a:cubicBezTo>
                  <a:pt x="1492272" y="3381880"/>
                  <a:pt x="1484857" y="3380071"/>
                  <a:pt x="1477912" y="3378156"/>
                </a:cubicBezTo>
                <a:cubicBezTo>
                  <a:pt x="1467843" y="3383396"/>
                  <a:pt x="1444391" y="3372727"/>
                  <a:pt x="1440452" y="3384511"/>
                </a:cubicBezTo>
                <a:cubicBezTo>
                  <a:pt x="1430880" y="3382266"/>
                  <a:pt x="1427637" y="3376755"/>
                  <a:pt x="1426476" y="3384665"/>
                </a:cubicBezTo>
                <a:cubicBezTo>
                  <a:pt x="1423197" y="3384140"/>
                  <a:pt x="1420743" y="3384515"/>
                  <a:pt x="1418659" y="3385325"/>
                </a:cubicBezTo>
                <a:lnTo>
                  <a:pt x="1417944" y="3385738"/>
                </a:lnTo>
                <a:lnTo>
                  <a:pt x="1396764" y="3380560"/>
                </a:lnTo>
                <a:cubicBezTo>
                  <a:pt x="1395649" y="3380621"/>
                  <a:pt x="1394534" y="3380681"/>
                  <a:pt x="1393418" y="3380742"/>
                </a:cubicBezTo>
                <a:lnTo>
                  <a:pt x="1380294" y="3376255"/>
                </a:lnTo>
                <a:lnTo>
                  <a:pt x="1351459" y="3367829"/>
                </a:lnTo>
                <a:cubicBezTo>
                  <a:pt x="1349081" y="3366466"/>
                  <a:pt x="1319507" y="3359407"/>
                  <a:pt x="1318363" y="3357511"/>
                </a:cubicBezTo>
                <a:cubicBezTo>
                  <a:pt x="1281509" y="3362193"/>
                  <a:pt x="1312014" y="3347744"/>
                  <a:pt x="1276860" y="3344906"/>
                </a:cubicBezTo>
                <a:cubicBezTo>
                  <a:pt x="1253785" y="3356533"/>
                  <a:pt x="1256695" y="3340712"/>
                  <a:pt x="1204286" y="3337488"/>
                </a:cubicBezTo>
                <a:cubicBezTo>
                  <a:pt x="1177346" y="3330862"/>
                  <a:pt x="1162856" y="3334854"/>
                  <a:pt x="1123710" y="3321651"/>
                </a:cubicBezTo>
                <a:cubicBezTo>
                  <a:pt x="1085454" y="3316709"/>
                  <a:pt x="1005363" y="3310335"/>
                  <a:pt x="974748" y="3307837"/>
                </a:cubicBezTo>
                <a:cubicBezTo>
                  <a:pt x="945739" y="3316478"/>
                  <a:pt x="964147" y="3307413"/>
                  <a:pt x="940014" y="3306660"/>
                </a:cubicBezTo>
                <a:cubicBezTo>
                  <a:pt x="952701" y="3296927"/>
                  <a:pt x="908686" y="3309051"/>
                  <a:pt x="914712" y="3297017"/>
                </a:cubicBezTo>
                <a:cubicBezTo>
                  <a:pt x="910130" y="3297260"/>
                  <a:pt x="905499" y="3297876"/>
                  <a:pt x="900809" y="3298584"/>
                </a:cubicBezTo>
                <a:cubicBezTo>
                  <a:pt x="899990" y="3298705"/>
                  <a:pt x="899172" y="3298828"/>
                  <a:pt x="898353" y="3298949"/>
                </a:cubicBezTo>
                <a:lnTo>
                  <a:pt x="889782" y="3298355"/>
                </a:lnTo>
                <a:lnTo>
                  <a:pt x="885796" y="3300754"/>
                </a:lnTo>
                <a:lnTo>
                  <a:pt x="871773" y="3301699"/>
                </a:lnTo>
                <a:cubicBezTo>
                  <a:pt x="866761" y="3301657"/>
                  <a:pt x="861656" y="3301147"/>
                  <a:pt x="856438" y="3299888"/>
                </a:cubicBezTo>
                <a:cubicBezTo>
                  <a:pt x="842058" y="3291303"/>
                  <a:pt x="802729" y="3299624"/>
                  <a:pt x="785420" y="3288419"/>
                </a:cubicBezTo>
                <a:cubicBezTo>
                  <a:pt x="778178" y="3285195"/>
                  <a:pt x="750397" y="3280699"/>
                  <a:pt x="741879" y="3283188"/>
                </a:cubicBezTo>
                <a:cubicBezTo>
                  <a:pt x="735414" y="3282940"/>
                  <a:pt x="729876" y="3280596"/>
                  <a:pt x="723686" y="3283763"/>
                </a:cubicBezTo>
                <a:cubicBezTo>
                  <a:pt x="715044" y="3287372"/>
                  <a:pt x="701553" y="3277214"/>
                  <a:pt x="699393" y="3282843"/>
                </a:cubicBezTo>
                <a:cubicBezTo>
                  <a:pt x="672713" y="3280073"/>
                  <a:pt x="587034" y="3269505"/>
                  <a:pt x="563609" y="3267140"/>
                </a:cubicBezTo>
                <a:cubicBezTo>
                  <a:pt x="562182" y="3267737"/>
                  <a:pt x="560575" y="3268245"/>
                  <a:pt x="558841" y="3268647"/>
                </a:cubicBezTo>
                <a:cubicBezTo>
                  <a:pt x="548753" y="3270983"/>
                  <a:pt x="536540" y="3269324"/>
                  <a:pt x="531566" y="3264943"/>
                </a:cubicBezTo>
                <a:cubicBezTo>
                  <a:pt x="504471" y="3249476"/>
                  <a:pt x="472712" y="3245273"/>
                  <a:pt x="444697" y="3238795"/>
                </a:cubicBezTo>
                <a:cubicBezTo>
                  <a:pt x="412178" y="3232635"/>
                  <a:pt x="425904" y="3247936"/>
                  <a:pt x="391157" y="3231917"/>
                </a:cubicBezTo>
                <a:cubicBezTo>
                  <a:pt x="383742" y="3235456"/>
                  <a:pt x="378300" y="3234891"/>
                  <a:pt x="370757" y="3231601"/>
                </a:cubicBezTo>
                <a:cubicBezTo>
                  <a:pt x="354739" y="3228921"/>
                  <a:pt x="348695" y="3239635"/>
                  <a:pt x="336665" y="3230937"/>
                </a:cubicBezTo>
                <a:cubicBezTo>
                  <a:pt x="335690" y="3237020"/>
                  <a:pt x="304301" y="3228709"/>
                  <a:pt x="307742" y="3235671"/>
                </a:cubicBezTo>
                <a:cubicBezTo>
                  <a:pt x="293579" y="3239310"/>
                  <a:pt x="294219" y="3230068"/>
                  <a:pt x="280601" y="3233044"/>
                </a:cubicBezTo>
                <a:cubicBezTo>
                  <a:pt x="268012" y="3232391"/>
                  <a:pt x="291593" y="3227968"/>
                  <a:pt x="278749" y="3225671"/>
                </a:cubicBezTo>
                <a:cubicBezTo>
                  <a:pt x="262467" y="3223907"/>
                  <a:pt x="269675" y="3213530"/>
                  <a:pt x="248269" y="3225056"/>
                </a:cubicBezTo>
                <a:cubicBezTo>
                  <a:pt x="233782" y="3219511"/>
                  <a:pt x="226442" y="3225015"/>
                  <a:pt x="201544" y="3224865"/>
                </a:cubicBezTo>
                <a:lnTo>
                  <a:pt x="194948" y="3222950"/>
                </a:lnTo>
                <a:lnTo>
                  <a:pt x="186529" y="3228320"/>
                </a:lnTo>
                <a:cubicBezTo>
                  <a:pt x="181850" y="3230472"/>
                  <a:pt x="176241" y="3231774"/>
                  <a:pt x="168765" y="3231015"/>
                </a:cubicBezTo>
                <a:cubicBezTo>
                  <a:pt x="124081" y="3216459"/>
                  <a:pt x="165980" y="3240734"/>
                  <a:pt x="91518" y="3231445"/>
                </a:cubicBezTo>
                <a:cubicBezTo>
                  <a:pt x="87975" y="3229296"/>
                  <a:pt x="77991" y="3230542"/>
                  <a:pt x="77943" y="3233140"/>
                </a:cubicBezTo>
                <a:cubicBezTo>
                  <a:pt x="73437" y="3232021"/>
                  <a:pt x="63858" y="3226368"/>
                  <a:pt x="61120" y="3230347"/>
                </a:cubicBezTo>
                <a:cubicBezTo>
                  <a:pt x="48916" y="3229750"/>
                  <a:pt x="37022" y="3228445"/>
                  <a:pt x="25722" y="3226477"/>
                </a:cubicBezTo>
                <a:lnTo>
                  <a:pt x="2781" y="3220829"/>
                </a:lnTo>
                <a:lnTo>
                  <a:pt x="0" y="32222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e Lao Census of Agriculture (LCA) of 2010/11: Analysis of Selected  Themes, Vientiane, October 2014">
            <a:extLst>
              <a:ext uri="{FF2B5EF4-FFF2-40B4-BE49-F238E27FC236}">
                <a16:creationId xmlns:a16="http://schemas.microsoft.com/office/drawing/2014/main" id="{EB1342AC-2B8C-8E44-8CB7-F8CB4577A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6" b="191"/>
          <a:stretch/>
        </p:blipFill>
        <p:spPr bwMode="auto">
          <a:xfrm>
            <a:off x="8144109" y="43272"/>
            <a:ext cx="4047893" cy="3130303"/>
          </a:xfrm>
          <a:custGeom>
            <a:avLst/>
            <a:gdLst/>
            <a:ahLst/>
            <a:cxnLst/>
            <a:rect l="l" t="t" r="r" b="b"/>
            <a:pathLst>
              <a:path w="4047893" h="3130313">
                <a:moveTo>
                  <a:pt x="0" y="0"/>
                </a:moveTo>
                <a:lnTo>
                  <a:pt x="4047893" y="0"/>
                </a:lnTo>
                <a:lnTo>
                  <a:pt x="4047893" y="2992525"/>
                </a:lnTo>
                <a:lnTo>
                  <a:pt x="4044945" y="2992586"/>
                </a:lnTo>
                <a:cubicBezTo>
                  <a:pt x="4013007" y="2983988"/>
                  <a:pt x="4029496" y="3002088"/>
                  <a:pt x="3993923" y="2999580"/>
                </a:cubicBezTo>
                <a:cubicBezTo>
                  <a:pt x="3953690" y="2999973"/>
                  <a:pt x="3925732" y="2991464"/>
                  <a:pt x="3899257" y="2991280"/>
                </a:cubicBezTo>
                <a:cubicBezTo>
                  <a:pt x="3886826" y="2992016"/>
                  <a:pt x="3796118" y="2992410"/>
                  <a:pt x="3803589" y="2988457"/>
                </a:cubicBezTo>
                <a:cubicBezTo>
                  <a:pt x="3771479" y="2987956"/>
                  <a:pt x="3724459" y="2987111"/>
                  <a:pt x="3706605" y="2988270"/>
                </a:cubicBezTo>
                <a:cubicBezTo>
                  <a:pt x="3703225" y="2988426"/>
                  <a:pt x="3699845" y="2995259"/>
                  <a:pt x="3696464" y="2995413"/>
                </a:cubicBezTo>
                <a:cubicBezTo>
                  <a:pt x="3673602" y="2986686"/>
                  <a:pt x="3685958" y="2988536"/>
                  <a:pt x="3662169" y="2987908"/>
                </a:cubicBezTo>
                <a:cubicBezTo>
                  <a:pt x="3644316" y="2989346"/>
                  <a:pt x="3656616" y="2981280"/>
                  <a:pt x="3638764" y="2982720"/>
                </a:cubicBezTo>
                <a:cubicBezTo>
                  <a:pt x="3602893" y="3008058"/>
                  <a:pt x="3578600" y="2986261"/>
                  <a:pt x="3530424" y="2996502"/>
                </a:cubicBezTo>
                <a:lnTo>
                  <a:pt x="3456483" y="2997177"/>
                </a:lnTo>
                <a:cubicBezTo>
                  <a:pt x="3450083" y="2997047"/>
                  <a:pt x="3443320" y="2998716"/>
                  <a:pt x="3439236" y="2995748"/>
                </a:cubicBezTo>
                <a:cubicBezTo>
                  <a:pt x="3425274" y="2994993"/>
                  <a:pt x="3393296" y="2993247"/>
                  <a:pt x="3372711" y="2992647"/>
                </a:cubicBezTo>
                <a:cubicBezTo>
                  <a:pt x="3352114" y="2993339"/>
                  <a:pt x="3350044" y="2997183"/>
                  <a:pt x="3326457" y="2999562"/>
                </a:cubicBezTo>
                <a:cubicBezTo>
                  <a:pt x="3268010" y="2985834"/>
                  <a:pt x="3302346" y="3004193"/>
                  <a:pt x="3274937" y="3010764"/>
                </a:cubicBezTo>
                <a:lnTo>
                  <a:pt x="3247552" y="3008692"/>
                </a:lnTo>
                <a:cubicBezTo>
                  <a:pt x="3239494" y="3005937"/>
                  <a:pt x="3224032" y="3005163"/>
                  <a:pt x="3216589" y="3008563"/>
                </a:cubicBezTo>
                <a:cubicBezTo>
                  <a:pt x="3181100" y="3020067"/>
                  <a:pt x="3210475" y="3004709"/>
                  <a:pt x="3179493" y="3008658"/>
                </a:cubicBezTo>
                <a:lnTo>
                  <a:pt x="3149112" y="3020078"/>
                </a:lnTo>
                <a:cubicBezTo>
                  <a:pt x="3138430" y="3019544"/>
                  <a:pt x="3127747" y="3019009"/>
                  <a:pt x="3117065" y="3018475"/>
                </a:cubicBezTo>
                <a:cubicBezTo>
                  <a:pt x="3100309" y="3015895"/>
                  <a:pt x="3095375" y="3026139"/>
                  <a:pt x="3085852" y="3024583"/>
                </a:cubicBezTo>
                <a:cubicBezTo>
                  <a:pt x="3083205" y="3019193"/>
                  <a:pt x="3077928" y="3019162"/>
                  <a:pt x="3068056" y="3021444"/>
                </a:cubicBezTo>
                <a:cubicBezTo>
                  <a:pt x="3067547" y="3021351"/>
                  <a:pt x="3067037" y="3021259"/>
                  <a:pt x="3066528" y="3021166"/>
                </a:cubicBezTo>
                <a:lnTo>
                  <a:pt x="3051628" y="3025475"/>
                </a:lnTo>
                <a:cubicBezTo>
                  <a:pt x="3054335" y="3020346"/>
                  <a:pt x="3000640" y="3019856"/>
                  <a:pt x="3008147" y="3014221"/>
                </a:cubicBezTo>
                <a:cubicBezTo>
                  <a:pt x="2996636" y="3010443"/>
                  <a:pt x="2991707" y="3018195"/>
                  <a:pt x="2980324" y="3014998"/>
                </a:cubicBezTo>
                <a:cubicBezTo>
                  <a:pt x="2967759" y="3014889"/>
                  <a:pt x="2987908" y="3019812"/>
                  <a:pt x="2974105" y="3021060"/>
                </a:cubicBezTo>
                <a:lnTo>
                  <a:pt x="2898967" y="3017706"/>
                </a:lnTo>
                <a:cubicBezTo>
                  <a:pt x="2889133" y="3021187"/>
                  <a:pt x="2880975" y="3020246"/>
                  <a:pt x="2872906" y="3017913"/>
                </a:cubicBezTo>
                <a:cubicBezTo>
                  <a:pt x="2849600" y="3020012"/>
                  <a:pt x="2847396" y="3018756"/>
                  <a:pt x="2821030" y="3018570"/>
                </a:cubicBezTo>
                <a:cubicBezTo>
                  <a:pt x="2792862" y="3023488"/>
                  <a:pt x="2758404" y="3014645"/>
                  <a:pt x="2730230" y="3014478"/>
                </a:cubicBezTo>
                <a:cubicBezTo>
                  <a:pt x="2702955" y="3023440"/>
                  <a:pt x="2711231" y="3004407"/>
                  <a:pt x="2687628" y="3005991"/>
                </a:cubicBezTo>
                <a:cubicBezTo>
                  <a:pt x="2649605" y="3014731"/>
                  <a:pt x="2688189" y="2999782"/>
                  <a:pt x="2628951" y="3004830"/>
                </a:cubicBezTo>
                <a:cubicBezTo>
                  <a:pt x="2625663" y="3006155"/>
                  <a:pt x="2618407" y="3015266"/>
                  <a:pt x="2619087" y="3013614"/>
                </a:cubicBezTo>
                <a:cubicBezTo>
                  <a:pt x="2606112" y="3014782"/>
                  <a:pt x="2568093" y="2997243"/>
                  <a:pt x="2549635" y="2999983"/>
                </a:cubicBezTo>
                <a:cubicBezTo>
                  <a:pt x="2513091" y="2997030"/>
                  <a:pt x="2495971" y="3005531"/>
                  <a:pt x="2469604" y="3005376"/>
                </a:cubicBezTo>
                <a:cubicBezTo>
                  <a:pt x="2460397" y="2976697"/>
                  <a:pt x="2420737" y="2997007"/>
                  <a:pt x="2366760" y="2987305"/>
                </a:cubicBezTo>
                <a:lnTo>
                  <a:pt x="2184478" y="2961828"/>
                </a:lnTo>
                <a:cubicBezTo>
                  <a:pt x="2115036" y="2937464"/>
                  <a:pt x="2031972" y="2970268"/>
                  <a:pt x="1991474" y="2962283"/>
                </a:cubicBezTo>
                <a:cubicBezTo>
                  <a:pt x="1975906" y="2972633"/>
                  <a:pt x="1961170" y="2963900"/>
                  <a:pt x="1941495" y="2969250"/>
                </a:cubicBezTo>
                <a:cubicBezTo>
                  <a:pt x="1896970" y="2975048"/>
                  <a:pt x="1881450" y="2995138"/>
                  <a:pt x="1822493" y="2993245"/>
                </a:cubicBezTo>
                <a:cubicBezTo>
                  <a:pt x="1799752" y="2992680"/>
                  <a:pt x="1701905" y="3006271"/>
                  <a:pt x="1648275" y="3026984"/>
                </a:cubicBezTo>
                <a:cubicBezTo>
                  <a:pt x="1616403" y="3033006"/>
                  <a:pt x="1600867" y="3023480"/>
                  <a:pt x="1591543" y="3039507"/>
                </a:cubicBezTo>
                <a:cubicBezTo>
                  <a:pt x="1575633" y="3031550"/>
                  <a:pt x="1526767" y="3047631"/>
                  <a:pt x="1510786" y="3050338"/>
                </a:cubicBezTo>
                <a:cubicBezTo>
                  <a:pt x="1497175" y="3045578"/>
                  <a:pt x="1491407" y="3051196"/>
                  <a:pt x="1479840" y="3053327"/>
                </a:cubicBezTo>
                <a:cubicBezTo>
                  <a:pt x="1474089" y="3050164"/>
                  <a:pt x="1464204" y="3051201"/>
                  <a:pt x="1461357" y="3055733"/>
                </a:cubicBezTo>
                <a:cubicBezTo>
                  <a:pt x="1467349" y="3065105"/>
                  <a:pt x="1432334" y="3063173"/>
                  <a:pt x="1430609" y="3070139"/>
                </a:cubicBezTo>
                <a:cubicBezTo>
                  <a:pt x="1410809" y="3073257"/>
                  <a:pt x="1323018" y="3072123"/>
                  <a:pt x="1309663" y="3084181"/>
                </a:cubicBezTo>
                <a:cubicBezTo>
                  <a:pt x="1269914" y="3092768"/>
                  <a:pt x="1209429" y="3080588"/>
                  <a:pt x="1192304" y="3082361"/>
                </a:cubicBezTo>
                <a:cubicBezTo>
                  <a:pt x="1184634" y="3081978"/>
                  <a:pt x="1176965" y="3081596"/>
                  <a:pt x="1169295" y="3081213"/>
                </a:cubicBezTo>
                <a:cubicBezTo>
                  <a:pt x="1168466" y="3081343"/>
                  <a:pt x="1167637" y="3081472"/>
                  <a:pt x="1166808" y="3081602"/>
                </a:cubicBezTo>
                <a:lnTo>
                  <a:pt x="1115657" y="3078399"/>
                </a:lnTo>
                <a:cubicBezTo>
                  <a:pt x="1085018" y="3091808"/>
                  <a:pt x="1079065" y="3095515"/>
                  <a:pt x="1042697" y="3099190"/>
                </a:cubicBezTo>
                <a:cubicBezTo>
                  <a:pt x="1032644" y="3098127"/>
                  <a:pt x="979772" y="3096610"/>
                  <a:pt x="977694" y="3101331"/>
                </a:cubicBezTo>
                <a:cubicBezTo>
                  <a:pt x="961202" y="3095237"/>
                  <a:pt x="940975" y="3100420"/>
                  <a:pt x="924689" y="3093967"/>
                </a:cubicBezTo>
                <a:lnTo>
                  <a:pt x="908550" y="3095950"/>
                </a:lnTo>
                <a:cubicBezTo>
                  <a:pt x="877246" y="3094415"/>
                  <a:pt x="882046" y="3103801"/>
                  <a:pt x="845329" y="3093766"/>
                </a:cubicBezTo>
                <a:cubicBezTo>
                  <a:pt x="837507" y="3090489"/>
                  <a:pt x="824678" y="3090903"/>
                  <a:pt x="816675" y="3094689"/>
                </a:cubicBezTo>
                <a:cubicBezTo>
                  <a:pt x="815297" y="3095340"/>
                  <a:pt x="814119" y="3096069"/>
                  <a:pt x="813174" y="3096853"/>
                </a:cubicBezTo>
                <a:cubicBezTo>
                  <a:pt x="790135" y="3089266"/>
                  <a:pt x="783048" y="3095936"/>
                  <a:pt x="771013" y="3090209"/>
                </a:cubicBezTo>
                <a:cubicBezTo>
                  <a:pt x="742645" y="3091492"/>
                  <a:pt x="725377" y="3101546"/>
                  <a:pt x="714380" y="3096594"/>
                </a:cubicBezTo>
                <a:cubicBezTo>
                  <a:pt x="693975" y="3099397"/>
                  <a:pt x="662383" y="3104717"/>
                  <a:pt x="648585" y="3107030"/>
                </a:cubicBezTo>
                <a:cubicBezTo>
                  <a:pt x="644887" y="3110964"/>
                  <a:pt x="637955" y="3109672"/>
                  <a:pt x="631605" y="3110477"/>
                </a:cubicBezTo>
                <a:cubicBezTo>
                  <a:pt x="625207" y="3114153"/>
                  <a:pt x="595514" y="3114423"/>
                  <a:pt x="586338" y="3112586"/>
                </a:cubicBezTo>
                <a:lnTo>
                  <a:pt x="557969" y="3117189"/>
                </a:lnTo>
                <a:cubicBezTo>
                  <a:pt x="508787" y="3109938"/>
                  <a:pt x="487300" y="3138257"/>
                  <a:pt x="448505" y="3111851"/>
                </a:cubicBezTo>
                <a:cubicBezTo>
                  <a:pt x="430568" y="3111958"/>
                  <a:pt x="443794" y="3120275"/>
                  <a:pt x="425858" y="3120382"/>
                </a:cubicBezTo>
                <a:cubicBezTo>
                  <a:pt x="402271" y="3123546"/>
                  <a:pt x="413517" y="3112174"/>
                  <a:pt x="391847" y="3124849"/>
                </a:cubicBezTo>
                <a:cubicBezTo>
                  <a:pt x="349157" y="3121702"/>
                  <a:pt x="326774" y="3134560"/>
                  <a:pt x="288285" y="3125383"/>
                </a:cubicBezTo>
                <a:cubicBezTo>
                  <a:pt x="295755" y="3130096"/>
                  <a:pt x="205047" y="3129625"/>
                  <a:pt x="192615" y="3128748"/>
                </a:cubicBezTo>
                <a:cubicBezTo>
                  <a:pt x="166142" y="3128967"/>
                  <a:pt x="138184" y="3127169"/>
                  <a:pt x="97952" y="3126700"/>
                </a:cubicBezTo>
                <a:cubicBezTo>
                  <a:pt x="62377" y="3129690"/>
                  <a:pt x="78866" y="3120054"/>
                  <a:pt x="46928" y="3130306"/>
                </a:cubicBezTo>
                <a:cubicBezTo>
                  <a:pt x="37098" y="3130381"/>
                  <a:pt x="21188" y="3129913"/>
                  <a:pt x="7323" y="3129322"/>
                </a:cubicBezTo>
                <a:lnTo>
                  <a:pt x="0" y="312886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28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O Farmer Stories_FINAL">
            <a:extLst>
              <a:ext uri="{FF2B5EF4-FFF2-40B4-BE49-F238E27FC236}">
                <a16:creationId xmlns:a16="http://schemas.microsoft.com/office/drawing/2014/main" id="{926554B0-9ED7-1E5C-555A-70B7B11DE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6" r="-2" b="-2"/>
          <a:stretch/>
        </p:blipFill>
        <p:spPr bwMode="auto">
          <a:xfrm>
            <a:off x="8090409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o PDR: Community-managed Irrigation Reduces Poverty and Raises Food  Security for Women Farmers - 2012 | Asian Development Bank">
            <a:extLst>
              <a:ext uri="{FF2B5EF4-FFF2-40B4-BE49-F238E27FC236}">
                <a16:creationId xmlns:a16="http://schemas.microsoft.com/office/drawing/2014/main" id="{1A44CFE3-A7D3-BCB0-F48A-CF13E0F14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 r="-1" b="-1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484563-03C7-449E-82F4-DD1F9A9ED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71" y="156220"/>
            <a:ext cx="8005129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 Women’s participation in agriculture and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33341-0AAD-8AD9-A97D-8A0318F1A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71" y="1157468"/>
            <a:ext cx="8398668" cy="404592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1800" dirty="0">
                <a:solidFill>
                  <a:srgbClr val="002060"/>
                </a:solidFill>
                <a:latin typeface="-apple-system"/>
              </a:rPr>
              <a:t>Evidence in Lao PDR showed that </a:t>
            </a:r>
            <a:r>
              <a:rPr lang="en-US" sz="1800" b="0" i="0" dirty="0">
                <a:solidFill>
                  <a:srgbClr val="002060"/>
                </a:solidFill>
                <a:effectLst/>
                <a:latin typeface="-apple-system"/>
              </a:rPr>
              <a:t>women’s participation in agriculture project meetings was 30%-60% during the initial implementation period, which increased to 49%-65% by the project end</a:t>
            </a:r>
          </a:p>
          <a:p>
            <a:pPr algn="just"/>
            <a:r>
              <a:rPr lang="en-US" sz="1800" b="0" i="0" dirty="0">
                <a:solidFill>
                  <a:srgbClr val="002060"/>
                </a:solidFill>
                <a:effectLst/>
                <a:latin typeface="-apple-system"/>
              </a:rPr>
              <a:t>Women benefited from diversified farming demonstrations and  training on farming techniques on household plots. </a:t>
            </a: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-apple-system"/>
              </a:rPr>
              <a:t>W</a:t>
            </a:r>
            <a:r>
              <a:rPr lang="en-US" sz="1800" b="0" i="0" dirty="0">
                <a:solidFill>
                  <a:srgbClr val="002060"/>
                </a:solidFill>
                <a:effectLst/>
                <a:latin typeface="-apple-system"/>
              </a:rPr>
              <a:t>omen comprised 41% of participants of the on-farm crop productivity improvement trials and were similarly represented in activities related to rice intensification</a:t>
            </a: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-apple-system"/>
              </a:rPr>
              <a:t>Women benefited directly through water supply investments, poultry farming and community managed irrigation schemes </a:t>
            </a:r>
          </a:p>
          <a:p>
            <a:pPr algn="just"/>
            <a:r>
              <a:rPr lang="en-US" sz="1800" b="0" i="0" dirty="0">
                <a:solidFill>
                  <a:srgbClr val="002060"/>
                </a:solidFill>
                <a:effectLst/>
                <a:latin typeface="-apple-system"/>
              </a:rPr>
              <a:t>Women were major beneficiaries of training and extension support for poultry raising as an income-earning activity.</a:t>
            </a:r>
            <a:endParaRPr lang="en-U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3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7CDDE-74F5-E6CA-9C96-CE94AB28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3488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Pathways of rural household food production and contribution to food access and resources (Source : FAO)  </a:t>
            </a:r>
          </a:p>
        </p:txBody>
      </p:sp>
      <p:pic>
        <p:nvPicPr>
          <p:cNvPr id="5122" name="Picture 2" descr="Rural women and food security in Asia and the Pacific: Prospects and  paradoxes">
            <a:extLst>
              <a:ext uri="{FF2B5EF4-FFF2-40B4-BE49-F238E27FC236}">
                <a16:creationId xmlns:a16="http://schemas.microsoft.com/office/drawing/2014/main" id="{5F1F493E-6542-2248-19B0-A3D7291FB3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856" y="1690688"/>
            <a:ext cx="7855325" cy="455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282852-D702-02B4-F63B-EFB6BB37A962}"/>
              </a:ext>
            </a:extLst>
          </p:cNvPr>
          <p:cNvSpPr txBox="1"/>
          <p:nvPr/>
        </p:nvSpPr>
        <p:spPr>
          <a:xfrm>
            <a:off x="1069848" y="6245405"/>
            <a:ext cx="77564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Arial" panose="020B0604020202020204" pitchFamily="34" charset="0"/>
              </a:rPr>
              <a:t>R. Balakrishnan. Widening Gaps in Technology Development and Technology Transfer in Support of Rural Women. </a:t>
            </a:r>
          </a:p>
          <a:p>
            <a:r>
              <a:rPr lang="en-US" sz="1100" dirty="0">
                <a:effectLst/>
                <a:latin typeface="Arial" panose="020B0604020202020204" pitchFamily="34" charset="0"/>
              </a:rPr>
              <a:t>In Human resources, agricultural and rural development. FAO, 2000.</a:t>
            </a:r>
          </a:p>
          <a:p>
            <a:br>
              <a:rPr lang="en-US" sz="1100" dirty="0"/>
            </a:br>
            <a:endParaRPr lang="en-LA" sz="1100" dirty="0"/>
          </a:p>
        </p:txBody>
      </p:sp>
    </p:spTree>
    <p:extLst>
      <p:ext uri="{BB962C8B-B14F-4D97-AF65-F5344CB8AC3E}">
        <p14:creationId xmlns:p14="http://schemas.microsoft.com/office/powerpoint/2010/main" val="2089474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03F7E-6C22-5D90-FCC2-F454C630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5" y="0"/>
            <a:ext cx="10866120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Pathways of rural household food production and contribution to food access and resources</a:t>
            </a:r>
            <a:endParaRPr lang="en-LA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49209E-0D7F-21E8-43D8-A3B18F540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473" t="33006" r="24406" b="17163"/>
          <a:stretch/>
        </p:blipFill>
        <p:spPr>
          <a:xfrm>
            <a:off x="1406769" y="1225848"/>
            <a:ext cx="8693833" cy="529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5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66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Lao PDR: Integrated Home Gardens for 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>
                <a:solidFill>
                  <a:srgbClr val="0070C0"/>
                </a:solidFill>
              </a:rPr>
              <a:t>Improved Nutrition (FAO Project, 2005)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900" y="1154430"/>
            <a:ext cx="7124700" cy="4484370"/>
          </a:xfrm>
          <a:prstGeom prst="rect">
            <a:avLst/>
          </a:prstGeom>
          <a:solidFill>
            <a:srgbClr val="E6B9B8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97486" y="5867400"/>
            <a:ext cx="9170514" cy="838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Decline in rates of malnutrition under five years demonstrated evidence of project impacts on nutrition</a:t>
            </a:r>
          </a:p>
        </p:txBody>
      </p:sp>
    </p:spTree>
    <p:extLst>
      <p:ext uri="{BB962C8B-B14F-4D97-AF65-F5344CB8AC3E}">
        <p14:creationId xmlns:p14="http://schemas.microsoft.com/office/powerpoint/2010/main" val="260306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1F7F9-0F64-7060-6BE6-FF7073556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32D55-F6AD-A8AF-379A-4C32F518B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83" y="5862605"/>
            <a:ext cx="10632865" cy="728926"/>
          </a:xfrm>
        </p:spPr>
        <p:txBody>
          <a:bodyPr/>
          <a:lstStyle/>
          <a:p>
            <a:r>
              <a:rPr lang="en-US" dirty="0"/>
              <a:t>Example of Nutrition Sensitive Agroecology project 2024-2025, in </a:t>
            </a:r>
            <a:r>
              <a:rPr lang="en-US" dirty="0" err="1"/>
              <a:t>Xienglhouan</a:t>
            </a:r>
            <a:r>
              <a:rPr lang="en-US" dirty="0"/>
              <a:t> province, Lao PDR.</a:t>
            </a:r>
            <a:endParaRPr lang="en-L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D3B3C-9B4F-00C3-2419-FF05DBEF2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83" y="163084"/>
            <a:ext cx="3924217" cy="54863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1561B9-F769-84F2-7C2C-ED9C3F0D9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38760"/>
            <a:ext cx="3697345" cy="5176805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D3C0DF2-7781-DD22-D87E-4D01B66D9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44" y="266469"/>
            <a:ext cx="3623763" cy="51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20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E6099-6C37-D72E-0E89-C79565871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Food loss and waste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238CD-90A2-F517-DFF9-69314365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i="0" dirty="0">
                <a:solidFill>
                  <a:srgbClr val="002060"/>
                </a:solidFill>
                <a:effectLst/>
              </a:rPr>
              <a:t>Food loss and waste</a:t>
            </a:r>
            <a:r>
              <a:rPr lang="en-US" sz="2400" b="0" i="0" dirty="0">
                <a:solidFill>
                  <a:srgbClr val="002060"/>
                </a:solidFill>
                <a:effectLst/>
              </a:rPr>
              <a:t> is food that is not eaten</a:t>
            </a:r>
          </a:p>
          <a:p>
            <a:pPr algn="just"/>
            <a:r>
              <a:rPr lang="en-US" sz="2400" b="0" i="0" dirty="0">
                <a:solidFill>
                  <a:srgbClr val="002060"/>
                </a:solidFill>
                <a:effectLst/>
              </a:rPr>
              <a:t>FAO defines food loss and waste as the decrease in quantity or quality of food along the food supply chain</a:t>
            </a:r>
          </a:p>
          <a:p>
            <a:pPr algn="just"/>
            <a:r>
              <a:rPr lang="en-US" sz="2400" b="0" i="0" dirty="0">
                <a:solidFill>
                  <a:srgbClr val="002060"/>
                </a:solidFill>
                <a:effectLst/>
              </a:rPr>
              <a:t>Overall, about one-third of the world's food is thrown away</a:t>
            </a:r>
          </a:p>
          <a:p>
            <a:pPr algn="just"/>
            <a:r>
              <a:rPr lang="en-US" sz="2400" b="0" i="0" dirty="0">
                <a:solidFill>
                  <a:srgbClr val="002060"/>
                </a:solidFill>
                <a:effectLst/>
              </a:rPr>
              <a:t>The causes of food waste or loss are numerous and occur during production, processing, dist</a:t>
            </a:r>
            <a:r>
              <a:rPr lang="en-US" sz="2400" b="0" i="0" dirty="0">
                <a:solidFill>
                  <a:srgbClr val="002060"/>
                </a:solidFill>
                <a:effectLst/>
                <a:hlinkClick r:id="rId2" tooltip="Food produ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400" b="0" i="0" dirty="0">
                <a:solidFill>
                  <a:srgbClr val="002060"/>
                </a:solidFill>
                <a:effectLst/>
              </a:rPr>
              <a:t>ibution, retail and food services sales and consumption</a:t>
            </a:r>
            <a:endParaRPr lang="en-US" sz="2400" b="0" i="0" u="sng" dirty="0">
              <a:solidFill>
                <a:srgbClr val="002060"/>
              </a:solidFill>
              <a:effectLst/>
            </a:endParaRPr>
          </a:p>
          <a:p>
            <a:endParaRPr lang="en-US" sz="2200" dirty="0"/>
          </a:p>
        </p:txBody>
      </p:sp>
      <p:pic>
        <p:nvPicPr>
          <p:cNvPr id="6150" name="Picture 6" descr="International Day Food Loss and Waste| Technical Platform on the  Measurement and Reduction of Food Loss and Waste | Food and Agriculture  Organization of the United Nations">
            <a:extLst>
              <a:ext uri="{FF2B5EF4-FFF2-40B4-BE49-F238E27FC236}">
                <a16:creationId xmlns:a16="http://schemas.microsoft.com/office/drawing/2014/main" id="{E41F82E2-03D2-E0F8-46D7-8B2E1127B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9409" y="298702"/>
            <a:ext cx="3532036" cy="181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What is the Difference Between Food Loss and Food Waste? - Population  Education">
            <a:extLst>
              <a:ext uri="{FF2B5EF4-FFF2-40B4-BE49-F238E27FC236}">
                <a16:creationId xmlns:a16="http://schemas.microsoft.com/office/drawing/2014/main" id="{B3420E43-DA62-3D2E-3099-BCFD71D4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2310086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ow Food Banks Reduce Food Loss and Waste | The Global FoodBanking Network">
            <a:extLst>
              <a:ext uri="{FF2B5EF4-FFF2-40B4-BE49-F238E27FC236}">
                <a16:creationId xmlns:a16="http://schemas.microsoft.com/office/drawing/2014/main" id="{CBF6B157-E436-0C82-3C5C-41E2943B9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9765" y="4358181"/>
            <a:ext cx="333305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72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FE6CE00A-35AD-39F6-E507-1356B78E8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2" y="104172"/>
            <a:ext cx="10019818" cy="1038828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Avoid waste: encourage use of fruit and vegetable peels and stalks in the diet </a:t>
            </a:r>
            <a:endParaRPr lang="th-TH" altLang="en-US" sz="2800" b="1" dirty="0">
              <a:solidFill>
                <a:srgbClr val="0070C0"/>
              </a:solidFill>
              <a:ea typeface="Angsana New" panose="02020603050405020304" pitchFamily="18" charset="-34"/>
            </a:endParaRPr>
          </a:p>
        </p:txBody>
      </p:sp>
      <p:pic>
        <p:nvPicPr>
          <p:cNvPr id="36867" name="Picture 2" descr="C:\Documents and Settings\COM\My Documents\My Pictures\orange peel.jpg">
            <a:extLst>
              <a:ext uri="{FF2B5EF4-FFF2-40B4-BE49-F238E27FC236}">
                <a16:creationId xmlns:a16="http://schemas.microsoft.com/office/drawing/2014/main" id="{90BA67E3-F9BB-FAE7-1388-6AF499DA35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371600"/>
            <a:ext cx="2971800" cy="2895600"/>
          </a:xfrm>
        </p:spPr>
      </p:pic>
      <p:pic>
        <p:nvPicPr>
          <p:cNvPr id="36868" name="Picture 3" descr="C:\Documents and Settings\COM\My Documents\My Pictures\Broccoli.jpg">
            <a:extLst>
              <a:ext uri="{FF2B5EF4-FFF2-40B4-BE49-F238E27FC236}">
                <a16:creationId xmlns:a16="http://schemas.microsoft.com/office/drawing/2014/main" id="{044C6490-BECD-2A9E-DBFE-3C0966784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191000"/>
            <a:ext cx="2971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C:\Documents and Settings\COM\My Documents\My Pictures\Celery.jpg">
            <a:extLst>
              <a:ext uri="{FF2B5EF4-FFF2-40B4-BE49-F238E27FC236}">
                <a16:creationId xmlns:a16="http://schemas.microsoft.com/office/drawing/2014/main" id="{C18D7C73-09FD-BD84-8B89-E10F46D1C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91000"/>
            <a:ext cx="2971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 descr="C:\Documents and Settings\COM\My Documents\My Pictures\Swiss chard.jpg">
            <a:extLst>
              <a:ext uri="{FF2B5EF4-FFF2-40B4-BE49-F238E27FC236}">
                <a16:creationId xmlns:a16="http://schemas.microsoft.com/office/drawing/2014/main" id="{281DBA39-C096-EC04-075D-DE8DAD886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371600"/>
            <a:ext cx="2971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" descr="C:\Documents and Settings\COM\My Documents\My Pictures\apple.jpg">
            <a:extLst>
              <a:ext uri="{FF2B5EF4-FFF2-40B4-BE49-F238E27FC236}">
                <a16:creationId xmlns:a16="http://schemas.microsoft.com/office/drawing/2014/main" id="{ED135C11-E076-F1F0-F8DB-C1F3DCA5B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2971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Rectangle 8">
            <a:extLst>
              <a:ext uri="{FF2B5EF4-FFF2-40B4-BE49-F238E27FC236}">
                <a16:creationId xmlns:a16="http://schemas.microsoft.com/office/drawing/2014/main" id="{E356CB8A-66F3-EF59-452C-BB63A1925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371601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Arial" panose="020B0604020202020204" pitchFamily="34" charset="0"/>
              </a:rPr>
              <a:t>Fruit peels of apple, citrus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Arial" panose="020B0604020202020204" pitchFamily="34" charset="0"/>
              </a:rPr>
              <a:t>fruits can be candied, added to flavor confectionary</a:t>
            </a:r>
          </a:p>
        </p:txBody>
      </p:sp>
      <p:sp>
        <p:nvSpPr>
          <p:cNvPr id="36874" name="Rectangle 9">
            <a:extLst>
              <a:ext uri="{FF2B5EF4-FFF2-40B4-BE49-F238E27FC236}">
                <a16:creationId xmlns:a16="http://schemas.microsoft.com/office/drawing/2014/main" id="{EC83B6B9-1655-8949-1F5A-72CE2809B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800601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A one-ounce serving of broccoli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florets with leaves provides 90 %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daily vitamin A requirement </a:t>
            </a:r>
          </a:p>
        </p:txBody>
      </p:sp>
    </p:spTree>
    <p:extLst>
      <p:ext uri="{BB962C8B-B14F-4D97-AF65-F5344CB8AC3E}">
        <p14:creationId xmlns:p14="http://schemas.microsoft.com/office/powerpoint/2010/main" val="2798913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E29E9E23-6EAE-4F81-F7D1-FBAA53EC53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087" y="0"/>
            <a:ext cx="9739313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b="1" dirty="0">
                <a:solidFill>
                  <a:srgbClr val="C00000"/>
                </a:solidFill>
              </a:rPr>
              <a:t>   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Avoid waste -promote underutilized parts </a:t>
            </a:r>
            <a:br>
              <a:rPr lang="en-US" sz="3600" b="1" dirty="0">
                <a:solidFill>
                  <a:srgbClr val="0070C0"/>
                </a:solidFill>
              </a:rPr>
            </a:br>
            <a:endParaRPr lang="en-US" sz="2700" b="1" dirty="0">
              <a:solidFill>
                <a:srgbClr val="0070C0"/>
              </a:solidFill>
            </a:endParaRPr>
          </a:p>
        </p:txBody>
      </p:sp>
      <p:pic>
        <p:nvPicPr>
          <p:cNvPr id="38915" name="Picture 3">
            <a:extLst>
              <a:ext uri="{FF2B5EF4-FFF2-40B4-BE49-F238E27FC236}">
                <a16:creationId xmlns:a16="http://schemas.microsoft.com/office/drawing/2014/main" id="{5722FF85-FD00-839A-2D06-98BA621702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972803"/>
            <a:ext cx="4320653" cy="2592392"/>
          </a:xfrm>
        </p:spPr>
      </p:pic>
      <p:graphicFrame>
        <p:nvGraphicFramePr>
          <p:cNvPr id="38916" name="Object 2">
            <a:extLst>
              <a:ext uri="{FF2B5EF4-FFF2-40B4-BE49-F238E27FC236}">
                <a16:creationId xmlns:a16="http://schemas.microsoft.com/office/drawing/2014/main" id="{BA701689-004B-C651-C097-9B239C3293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726806"/>
              </p:ext>
            </p:extLst>
          </p:nvPr>
        </p:nvGraphicFramePr>
        <p:xfrm>
          <a:off x="475205" y="1290835"/>
          <a:ext cx="3799474" cy="2318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866667" imgH="4238095" progId="">
                  <p:embed/>
                </p:oleObj>
              </mc:Choice>
              <mc:Fallback>
                <p:oleObj name="Photo Editor Photo" r:id="rId3" imgW="6866667" imgH="4238095" progId="">
                  <p:embed/>
                  <p:pic>
                    <p:nvPicPr>
                      <p:cNvPr id="38916" name="Object 2">
                        <a:extLst>
                          <a:ext uri="{FF2B5EF4-FFF2-40B4-BE49-F238E27FC236}">
                            <a16:creationId xmlns:a16="http://schemas.microsoft.com/office/drawing/2014/main" id="{BA701689-004B-C651-C097-9B239C3293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205" y="1290835"/>
                        <a:ext cx="3799474" cy="23181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Rectangle 4">
            <a:extLst>
              <a:ext uri="{FF2B5EF4-FFF2-40B4-BE49-F238E27FC236}">
                <a16:creationId xmlns:a16="http://schemas.microsoft.com/office/drawing/2014/main" id="{3D3CC9DD-AFCE-6592-2360-5CAF00840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388028"/>
            <a:ext cx="52626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</a:rPr>
              <a:t>Use yard long beans and seeds nutritious and remunerative</a:t>
            </a:r>
            <a:r>
              <a:rPr lang="en-US" altLang="en-US" sz="1600" b="1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8918" name="Picture 3" descr="E:\from old computer\Mydocument\IHNDP IV\Drumstick leaves\Nutritive value of drumstick leaves_files\x5425e0x.jpeg">
            <a:extLst>
              <a:ext uri="{FF2B5EF4-FFF2-40B4-BE49-F238E27FC236}">
                <a16:creationId xmlns:a16="http://schemas.microsoft.com/office/drawing/2014/main" id="{C5213DFB-D64C-0B52-20AA-6B65367C7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78" y="4328597"/>
            <a:ext cx="3487601" cy="2428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7">
            <a:extLst>
              <a:ext uri="{FF2B5EF4-FFF2-40B4-BE49-F238E27FC236}">
                <a16:creationId xmlns:a16="http://schemas.microsoft.com/office/drawing/2014/main" id="{3C7833F9-13D1-9064-6F92-A60A5BC8F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616" y="3717842"/>
            <a:ext cx="475566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</a:rPr>
              <a:t>Drumstick and leaves are rich in micronutrients and </a:t>
            </a:r>
            <a:r>
              <a:rPr lang="en-US" altLang="en-US" sz="1400" b="1" dirty="0" err="1">
                <a:latin typeface="Arial" panose="020B0604020202020204" pitchFamily="34" charset="0"/>
              </a:rPr>
              <a:t>fibre</a:t>
            </a:r>
            <a:r>
              <a:rPr lang="en-US" altLang="en-US" sz="1400" b="1" dirty="0">
                <a:latin typeface="Arial" panose="020B0604020202020204" pitchFamily="34" charset="0"/>
              </a:rPr>
              <a:t> -  serves as a natural fencing for home gardens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 b="1" dirty="0">
              <a:latin typeface="Arial" panose="020B0604020202020204" pitchFamily="34" charset="0"/>
            </a:endParaRPr>
          </a:p>
        </p:txBody>
      </p:sp>
      <p:pic>
        <p:nvPicPr>
          <p:cNvPr id="8194" name="Picture 2" descr="Food and Farming in Laos - Deep Harvest Farm">
            <a:extLst>
              <a:ext uri="{FF2B5EF4-FFF2-40B4-BE49-F238E27FC236}">
                <a16:creationId xmlns:a16="http://schemas.microsoft.com/office/drawing/2014/main" id="{367DE4D4-54EE-F59E-5690-31275CE2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067" y="3860939"/>
            <a:ext cx="4836693" cy="27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02FABC-8C89-DE3B-03C8-9B5100FF9521}"/>
              </a:ext>
            </a:extLst>
          </p:cNvPr>
          <p:cNvSpPr txBox="1"/>
          <p:nvPr/>
        </p:nvSpPr>
        <p:spPr>
          <a:xfrm>
            <a:off x="319087" y="788138"/>
            <a:ext cx="4320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Encourage use of bottle gourd and leaves  - </a:t>
            </a:r>
            <a:br>
              <a:rPr lang="en-US" sz="1400" b="1" dirty="0"/>
            </a:br>
            <a:r>
              <a:rPr lang="en-US" sz="1400" b="1" dirty="0"/>
              <a:t>low cost and nutritious 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30DD0-EC19-5668-3E75-DF3D47515ED9}"/>
              </a:ext>
            </a:extLst>
          </p:cNvPr>
          <p:cNvSpPr txBox="1"/>
          <p:nvPr/>
        </p:nvSpPr>
        <p:spPr>
          <a:xfrm>
            <a:off x="5746321" y="3553162"/>
            <a:ext cx="6120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</a:rPr>
              <a:t>A range of underutilized foods being promoted in Lao PDR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8029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Pre-learning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31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E65D9-4073-6AF3-37DC-008F0E26C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25" y="204722"/>
            <a:ext cx="10111451" cy="627877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Growing range of foods within limited household land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28A62-E19E-C398-044F-72049A36D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13" y="1021817"/>
            <a:ext cx="4643759" cy="4814366"/>
          </a:xfrm>
        </p:spPr>
        <p:txBody>
          <a:bodyPr>
            <a:noAutofit/>
          </a:bodyPr>
          <a:lstStyle/>
          <a:p>
            <a:pPr algn="just"/>
            <a:r>
              <a:rPr lang="en-US" sz="1600" b="1" i="0" dirty="0">
                <a:solidFill>
                  <a:srgbClr val="002060"/>
                </a:solidFill>
                <a:effectLst/>
                <a:latin typeface="Google Sans"/>
              </a:rPr>
              <a:t>Average rice farms in Lao are small, averaging only around 1–2 hectares </a:t>
            </a:r>
            <a:endParaRPr lang="en-US" sz="1600" b="1" dirty="0">
              <a:solidFill>
                <a:srgbClr val="002060"/>
              </a:solidFill>
              <a:latin typeface="Google Sans"/>
            </a:endParaRPr>
          </a:p>
          <a:p>
            <a:pPr algn="just"/>
            <a:r>
              <a:rPr lang="en-US" sz="1600" b="1" i="0" dirty="0">
                <a:solidFill>
                  <a:srgbClr val="002060"/>
                </a:solidFill>
                <a:effectLst/>
                <a:latin typeface="Google Sans"/>
              </a:rPr>
              <a:t>Environmental instability such as frequent flooding and droughts cause significant fluctuations in yearly agricultural yields</a:t>
            </a:r>
          </a:p>
          <a:p>
            <a:pPr algn="just"/>
            <a:r>
              <a:rPr lang="en-US" sz="1600" b="1" dirty="0">
                <a:solidFill>
                  <a:srgbClr val="002060"/>
                </a:solidFill>
                <a:latin typeface="Google Sans"/>
              </a:rPr>
              <a:t>M</a:t>
            </a:r>
            <a:r>
              <a:rPr lang="en-US" sz="1600" b="1" i="0" dirty="0">
                <a:solidFill>
                  <a:srgbClr val="002060"/>
                </a:solidFill>
                <a:effectLst/>
                <a:latin typeface="Google Sans"/>
              </a:rPr>
              <a:t>ajority of Laos's producers are rice farmers</a:t>
            </a:r>
          </a:p>
          <a:p>
            <a:pPr algn="just"/>
            <a:r>
              <a:rPr lang="en-US" sz="1600" b="1" i="0" dirty="0">
                <a:solidFill>
                  <a:srgbClr val="002060"/>
                </a:solidFill>
                <a:effectLst/>
                <a:latin typeface="Barlow" panose="020F0502020204030204" pitchFamily="2" charset="0"/>
              </a:rPr>
              <a:t>The major crop is rice, which account for 50% of the national agricultural output</a:t>
            </a:r>
            <a:endParaRPr lang="en-US" sz="1600" b="1" i="0" dirty="0">
              <a:solidFill>
                <a:srgbClr val="002060"/>
              </a:solidFill>
              <a:effectLst/>
              <a:latin typeface="Google Sans"/>
            </a:endParaRPr>
          </a:p>
          <a:p>
            <a:pPr algn="just"/>
            <a:r>
              <a:rPr lang="en-US" sz="1600" b="1" i="0" dirty="0">
                <a:solidFill>
                  <a:srgbClr val="002060"/>
                </a:solidFill>
                <a:effectLst/>
                <a:latin typeface="Google Sans"/>
              </a:rPr>
              <a:t>Additional crops include sweet potatoes, sugarcane, maize and coffee</a:t>
            </a:r>
          </a:p>
          <a:p>
            <a:pPr algn="just"/>
            <a:r>
              <a:rPr lang="en-US" sz="1600" b="1" dirty="0">
                <a:solidFill>
                  <a:srgbClr val="002060"/>
                </a:solidFill>
              </a:rPr>
              <a:t>Crops grown in home gardens include fruits (papaya, banana, citruses, pineapples, mango and jackfruit) and vegetables (</a:t>
            </a:r>
            <a:r>
              <a:rPr lang="en-US" sz="1600" b="1" dirty="0" err="1">
                <a:solidFill>
                  <a:srgbClr val="002060"/>
                </a:solidFill>
              </a:rPr>
              <a:t>aubergine</a:t>
            </a:r>
            <a:r>
              <a:rPr lang="en-US" sz="1600" b="1" dirty="0">
                <a:solidFill>
                  <a:srgbClr val="002060"/>
                </a:solidFill>
              </a:rPr>
              <a:t>, chili, cabbage, beans), plus ginger, taro, bamboo, peanuts and medicinal plants. </a:t>
            </a:r>
          </a:p>
          <a:p>
            <a:pPr algn="just"/>
            <a:r>
              <a:rPr lang="en-US" sz="1600" b="1" dirty="0">
                <a:solidFill>
                  <a:srgbClr val="002060"/>
                </a:solidFill>
              </a:rPr>
              <a:t>80 percent of the rural population (&gt;6 million people) are subsistence farmers, depending heavily on rice-based agriculture, raising livestock, and relying on collecting food from the wild to supply their dietary needs. </a:t>
            </a:r>
          </a:p>
        </p:txBody>
      </p:sp>
      <p:pic>
        <p:nvPicPr>
          <p:cNvPr id="7176" name="Picture 8" descr="10 Great Laotian Dishes - What to Eat in Laos – Go Guides">
            <a:extLst>
              <a:ext uri="{FF2B5EF4-FFF2-40B4-BE49-F238E27FC236}">
                <a16:creationId xmlns:a16="http://schemas.microsoft.com/office/drawing/2014/main" id="{4F83BD11-B199-61C1-E3BA-C9F70AB26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5933" y="1690537"/>
            <a:ext cx="3325118" cy="22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Laos: New farming methods suited to climate change | The Lutheran World  Federation">
            <a:extLst>
              <a:ext uri="{FF2B5EF4-FFF2-40B4-BE49-F238E27FC236}">
                <a16:creationId xmlns:a16="http://schemas.microsoft.com/office/drawing/2014/main" id="{6B975ADF-EFBD-7495-D047-15B7C6AED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2469" y="1690537"/>
            <a:ext cx="3325118" cy="22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ood and Farming in Laos - Deep Harvest Farm">
            <a:extLst>
              <a:ext uri="{FF2B5EF4-FFF2-40B4-BE49-F238E27FC236}">
                <a16:creationId xmlns:a16="http://schemas.microsoft.com/office/drawing/2014/main" id="{F31559DF-BC8B-2A99-BAC1-F52E178FC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26074" b="-1"/>
          <a:stretch/>
        </p:blipFill>
        <p:spPr bwMode="auto">
          <a:xfrm>
            <a:off x="5192021" y="4063564"/>
            <a:ext cx="2151584" cy="222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AOS – A Story of change on organic production – CDAIS – Capacity  Development for Agricultural Innovation Systems">
            <a:extLst>
              <a:ext uri="{FF2B5EF4-FFF2-40B4-BE49-F238E27FC236}">
                <a16:creationId xmlns:a16="http://schemas.microsoft.com/office/drawing/2014/main" id="{B85798AB-AE6F-33C4-D17A-027C801AA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8164" y="4677181"/>
            <a:ext cx="2152419" cy="161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 Laotian woman with a piglet provided by the LWF. Photo: LWF ">
            <a:extLst>
              <a:ext uri="{FF2B5EF4-FFF2-40B4-BE49-F238E27FC236}">
                <a16:creationId xmlns:a16="http://schemas.microsoft.com/office/drawing/2014/main" id="{04372155-230A-5E04-C514-E5393D1082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107"/>
          <a:stretch/>
        </p:blipFill>
        <p:spPr bwMode="auto">
          <a:xfrm>
            <a:off x="9845167" y="4909565"/>
            <a:ext cx="2152419" cy="137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68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Post-learning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8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8372" descr="Different types of vegetables">
            <a:extLst>
              <a:ext uri="{FF2B5EF4-FFF2-40B4-BE49-F238E27FC236}">
                <a16:creationId xmlns:a16="http://schemas.microsoft.com/office/drawing/2014/main" id="{75AA8CC5-7BA5-5A84-45DE-C1541D61E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10" b="3802"/>
          <a:stretch/>
        </p:blipFill>
        <p:spPr>
          <a:xfrm>
            <a:off x="103294" y="3273806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664"/>
            <a:ext cx="10515600" cy="9233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and conclusion</a:t>
            </a:r>
            <a:r>
              <a:rPr lang="lo-LA" sz="3600" dirty="0">
                <a:latin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752" y="1530604"/>
            <a:ext cx="10856495" cy="43235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en-US" sz="1800" dirty="0"/>
              <a:t>Mainstream nutrition in food security policies and programs (agricultural, health, social protection policies and education programs)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Accelerate diversification in food production combined with nutrition education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Disseminate nutrition messages through agriculture extension and farmers field schools, women farmer groups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Ensure food safety, hygiene and quality through comprehensive strategies 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Address issues of climate change, environment, biodiversity and sustainable diets </a:t>
            </a:r>
          </a:p>
          <a:p>
            <a:pPr>
              <a:buFont typeface="Wingdings" pitchFamily="2" charset="2"/>
              <a:buChar char="v"/>
            </a:pPr>
            <a:r>
              <a:rPr lang="fr-FR" altLang="en-US" sz="1800" dirty="0" err="1"/>
              <a:t>Establish</a:t>
            </a:r>
            <a:r>
              <a:rPr lang="fr-FR" altLang="en-US" sz="1800" dirty="0"/>
              <a:t> </a:t>
            </a:r>
            <a:r>
              <a:rPr lang="fr-FR" altLang="en-US" sz="1800" dirty="0" err="1"/>
              <a:t>methods</a:t>
            </a:r>
            <a:r>
              <a:rPr lang="fr-FR" altLang="en-US" sz="1800" dirty="0"/>
              <a:t> to </a:t>
            </a:r>
            <a:r>
              <a:rPr lang="fr-FR" altLang="en-US" sz="1800" dirty="0" err="1"/>
              <a:t>quantify</a:t>
            </a:r>
            <a:r>
              <a:rPr lang="fr-FR" altLang="en-US" sz="1800" dirty="0"/>
              <a:t> </a:t>
            </a:r>
            <a:r>
              <a:rPr lang="fr-FR" altLang="en-US" sz="1800" dirty="0" err="1"/>
              <a:t>food</a:t>
            </a:r>
            <a:r>
              <a:rPr lang="fr-FR" altLang="en-US" sz="1800" dirty="0"/>
              <a:t> </a:t>
            </a:r>
            <a:r>
              <a:rPr lang="fr-FR" altLang="en-US" sz="1800" dirty="0" err="1"/>
              <a:t>losses</a:t>
            </a:r>
            <a:r>
              <a:rPr lang="fr-FR" altLang="en-US" sz="1800" dirty="0"/>
              <a:t> and </a:t>
            </a:r>
            <a:r>
              <a:rPr lang="fr-FR" altLang="en-US" sz="1800" dirty="0" err="1"/>
              <a:t>food</a:t>
            </a:r>
            <a:r>
              <a:rPr lang="fr-FR" altLang="en-US" sz="1800" dirty="0"/>
              <a:t> </a:t>
            </a:r>
            <a:r>
              <a:rPr lang="fr-FR" altLang="en-US" sz="1800" dirty="0" err="1"/>
              <a:t>waste</a:t>
            </a:r>
            <a:r>
              <a:rPr lang="fr-FR" altLang="en-US" sz="1800" dirty="0"/>
              <a:t> </a:t>
            </a:r>
            <a:endParaRPr lang="en-US" altLang="en-US" sz="1800" dirty="0"/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Increase financing and investment for nutrition-sensitive agriculture and food security </a:t>
            </a:r>
            <a:r>
              <a:rPr lang="en-US" altLang="en-US" sz="1800" dirty="0" err="1"/>
              <a:t>programmes</a:t>
            </a:r>
            <a:endParaRPr lang="en-US" altLang="en-US" sz="1800" dirty="0"/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Enhance capacity of agriculture staff in development, implementation, monitoring and evaluation of nutrition-sensitive food security </a:t>
            </a:r>
            <a:r>
              <a:rPr lang="en-US" altLang="en-US" sz="1800" dirty="0" err="1"/>
              <a:t>programmes</a:t>
            </a:r>
            <a:endParaRPr lang="en-US" altLang="en-US" sz="1800" dirty="0"/>
          </a:p>
          <a:p>
            <a:pPr>
              <a:buFont typeface="Wingdings" pitchFamily="2" charset="2"/>
              <a:buChar char="v"/>
            </a:pPr>
            <a:r>
              <a:rPr lang="en-US" altLang="en-US" sz="1800" dirty="0"/>
              <a:t>Support to food and nutrition security policy implementation and country investment plan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04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95250"/>
            <a:ext cx="10515600" cy="511175"/>
          </a:xfrm>
        </p:spPr>
        <p:txBody>
          <a:bodyPr>
            <a:noAutofit/>
          </a:bodyPr>
          <a:lstStyle/>
          <a:p>
            <a:r>
              <a:rPr lang="en-US" sz="2400" dirty="0"/>
              <a:t>Post quiz  (test)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D5548-D6B6-DA8D-2FDE-E36A057B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88" y="511175"/>
            <a:ext cx="10515600" cy="606425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This quiz is used to test the knowledge of students related to this lessons that they just finished learning. You can add 5-10 questions. Types of questions could be: MCQ, True or False, Matching, Fill in short words.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302376-CA85-F9E6-5EA3-92D8B2573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042956"/>
              </p:ext>
            </p:extLst>
          </p:nvPr>
        </p:nvGraphicFramePr>
        <p:xfrm>
          <a:off x="587376" y="1265219"/>
          <a:ext cx="11299825" cy="531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4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8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9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69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6695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Q1: </a:t>
                      </a:r>
                      <a:r>
                        <a:rPr lang="en-US" sz="1200" dirty="0"/>
                        <a:t>How does a lack of diversity in the human diet affect nutrition and health?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leads to a broader intake of essential vitamins and minerals.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can result in micronutrient deficiencies and an over-reliance on a few sources of calories.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simplifies digestion and improves nutrient absorption.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reduces the risk of non-communicable diseases.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 lack of dietary diversity, often linked to a lack of agricultural diversity, can cause people to miss out on key vitamins and minerals, leading to health problems.</a:t>
                      </a:r>
                      <a:endParaRPr lang="en-LA" sz="12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44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Q2: </a:t>
                      </a:r>
                      <a:r>
                        <a:rPr lang="en-US" sz="1200" dirty="0"/>
                        <a:t>What is the relationship between climate change and agricultural diversity?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Agricultural diversity makes food systems more resilient to climate change.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Agricultural diversity contributes to climate change by increasing carbon emissions.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Climate change only affects large-scale, monoculture farms.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Climate change has no impact on agricultural diversity.</a:t>
                      </a:r>
                    </a:p>
                    <a:p>
                      <a:pPr marL="228600" indent="-228600">
                        <a:buAutoNum type="alphaUcPeriod"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 diverse range of crops, including drought-resistant or heat-tolerant varieties, makes a food system better equipped to adapt to the unpredictable effects of climate change.</a:t>
                      </a:r>
                      <a:endParaRPr lang="en-LA" sz="1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Q3: </a:t>
                      </a:r>
                      <a:r>
                        <a:rPr lang="en-US" sz="1200" dirty="0"/>
                        <a:t>The loss of traditional crop varieties due to the focus on a few high-yield crops is known as: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Biodiversity enhancement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Genetic engineering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Crop rotation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Genetic erosion</a:t>
                      </a:r>
                    </a:p>
                    <a:p>
                      <a:pPr marL="228600" indent="-228600">
                        <a:buAutoNum type="alphaUcPeriod"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Genetic erosion refers to the irreversible loss of genetic diversity, particularly in domesticated plants and animals, which often occurs when traditional varieties are replaced by a small number of modern, high-yielding ones.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43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Q4: </a:t>
                      </a:r>
                      <a:r>
                        <a:rPr lang="en-US" sz="1200" dirty="0"/>
                        <a:t>A farm that integrates crop farming with animal husbandry is an example of: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Intensive farming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An integrated farming system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Monoculture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Extensive farming</a:t>
                      </a:r>
                    </a:p>
                    <a:p>
                      <a:pPr marL="174625" indent="-174625">
                        <a:buAutoNum type="alphaUcPeriod"/>
                      </a:pPr>
                      <a:endParaRPr lang="en-US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Integrated farming systems combine different agricultural components, such as crops and livestock, to create a more efficient, diverse, and sustainable farm.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24297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751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5F41-A268-7EF2-F707-245666CBA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Assignment/Homework/Case study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456AC-3190-07D2-F5B6-BC6FE392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5" name="Group 135">
            <a:extLst>
              <a:ext uri="{FF2B5EF4-FFF2-40B4-BE49-F238E27FC236}">
                <a16:creationId xmlns:a16="http://schemas.microsoft.com/office/drawing/2014/main" id="{C9A95DD5-DB8A-8CA2-52DB-DC54D8687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054820"/>
              </p:ext>
            </p:extLst>
          </p:nvPr>
        </p:nvGraphicFramePr>
        <p:xfrm>
          <a:off x="1145894" y="1850863"/>
          <a:ext cx="9079857" cy="3810000"/>
        </p:xfrm>
        <a:graphic>
          <a:graphicData uri="http://schemas.openxmlformats.org/drawingml/2006/table">
            <a:tbl>
              <a:tblPr/>
              <a:tblGrid>
                <a:gridCol w="9079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Assignment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537">
                <a:tc>
                  <a:txBody>
                    <a:bodyPr/>
                    <a:lstStyle>
                      <a:lvl1pPr marL="2286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85750" indent="-285750">
                        <a:buFontTx/>
                        <a:buChar char="-"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  <a:cs typeface="+mn-cs"/>
                        </a:rPr>
                        <a:t>Project team: create 4 teams (5-6 students/team) per group A, B, C, 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kumimoji="0" 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  <a:cs typeface="+mn-cs"/>
                        </a:rPr>
                        <a:t>Students needs to provide the ideas generation and selection of an school garden to produce foods in the context of their home town.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22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4B15-2653-E84E-D6F7-CAFE9D14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DF9E1-FF07-682F-4B5D-70B33F39E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Lal, R. Home gardening and urban agriculture for advancing food and nutritional security in response to the COVID-19 pandemic.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Food Sec.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871–876 (2020). 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https://doi.org/10.1007/s12571-020-01058-3</a:t>
            </a:r>
            <a:endParaRPr lang="en-US" sz="18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Mazumdar, S. (2012). Assessing Vulnerability to Chronic Undernutrition among Under‐Five Children in Egypt: Contextual Determinants of an Individual Consequence.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Population Research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(1), 939541.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R. Balakrishnan. Widening Gaps in Technology Development and Technology Transfer in Support of Rural Women. In Human resources, agricultural and rural development. FAO, 2000.</a:t>
            </a:r>
          </a:p>
          <a:p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L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53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3808-2608-4F6E-1224-4111E0C9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18"/>
            <a:ext cx="10515600" cy="688975"/>
          </a:xfrm>
        </p:spPr>
        <p:txBody>
          <a:bodyPr>
            <a:noAutofit/>
          </a:bodyPr>
          <a:lstStyle/>
          <a:p>
            <a:r>
              <a:rPr lang="en-US" sz="3600" dirty="0"/>
              <a:t>Next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33712-21B9-E42A-F009-064E95834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8870"/>
            <a:ext cx="10515600" cy="812799"/>
          </a:xfrm>
        </p:spPr>
        <p:txBody>
          <a:bodyPr>
            <a:normAutofit fontScale="85000" lnSpcReduction="10000"/>
          </a:bodyPr>
          <a:lstStyle/>
          <a:p>
            <a:r>
              <a:rPr lang="en-US" sz="2000" i="1" dirty="0">
                <a:solidFill>
                  <a:srgbClr val="C00000"/>
                </a:solidFill>
              </a:rPr>
              <a:t>This is the end of the lesson. </a:t>
            </a:r>
          </a:p>
          <a:p>
            <a:r>
              <a:rPr lang="en-US" sz="2000" i="1" dirty="0">
                <a:solidFill>
                  <a:srgbClr val="C00000"/>
                </a:solidFill>
              </a:rPr>
              <a:t>Ending message and introduction to next lesson including lesson title and topics should be given</a:t>
            </a:r>
            <a:r>
              <a:rPr lang="en-US" sz="2000" i="1" dirty="0"/>
              <a:t>.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890E-50B2-C302-3EA7-FE2AC527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E12CDAA9-F648-99B8-595E-367AC0735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186331"/>
              </p:ext>
            </p:extLst>
          </p:nvPr>
        </p:nvGraphicFramePr>
        <p:xfrm>
          <a:off x="1761772" y="1778254"/>
          <a:ext cx="8668456" cy="3456432"/>
        </p:xfrm>
        <a:graphic>
          <a:graphicData uri="http://schemas.openxmlformats.org/drawingml/2006/table">
            <a:tbl>
              <a:tblPr/>
              <a:tblGrid>
                <a:gridCol w="1297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1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46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Next Lesson Title</a:t>
                      </a:r>
                      <a:endParaRPr kumimoji="0" lang="en-US" altLang="ko-K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Gulim" pitchFamily="34" charset="-127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kumimoji="0" lang="en-US" altLang="ko-K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Gulim" pitchFamily="34" charset="-127"/>
                          <a:cs typeface="Times New Roman" panose="02020603050405020304" pitchFamily="18" charset="0"/>
                        </a:rPr>
                        <a:t>Next lesson Lesson 6: </a:t>
                      </a:r>
                      <a:r>
                        <a:rPr lang="en-LA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o-LA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ອົງປະກອບຫຼັກຂອງກະສິກຳເພື່ອໂພຊະນາການ ແລະ ອາຫານຕໍ່ສຸຂະພາບ</a:t>
                      </a:r>
                      <a:endParaRPr lang="en-LA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LA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Nutritious foods and Importance of healthy diets</a:t>
                      </a:r>
                      <a:r>
                        <a:rPr lang="lo-LA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Definition of foods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Importance of micro and macro-nutrients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Needs of food and nutrition in daily life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06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Lesson learning outcomes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completing this lesson, the students will be able to: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L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rovides a comprehensive guide to implementing diversified agricultural practices.  </a:t>
            </a:r>
          </a:p>
          <a:p>
            <a:pPr>
              <a:lnSpc>
                <a:spcPct val="150000"/>
              </a:lnSpc>
            </a:pPr>
            <a:r>
              <a:rPr lang="en-LA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L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esign for farmers, agricultural extension workers, community leaders, and development professionals who want to improve both nutrition and economic outcomes for rural households</a:t>
            </a:r>
            <a:r>
              <a:rPr lang="en-LA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860"/>
            <a:ext cx="10515600" cy="92334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Lesson overviews   (this is the outline of this lesson)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474"/>
            <a:ext cx="10515600" cy="488848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In this lesson, learners will learn about: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B5650F-20FF-8476-5A3C-CC6306F06646}"/>
              </a:ext>
            </a:extLst>
          </p:cNvPr>
          <p:cNvSpPr txBox="1">
            <a:spLocks/>
          </p:cNvSpPr>
          <p:nvPr/>
        </p:nvSpPr>
        <p:spPr>
          <a:xfrm>
            <a:off x="838200" y="2152891"/>
            <a:ext cx="10515600" cy="2488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en-LA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Understanding Diversification</a:t>
            </a:r>
          </a:p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en-LA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Diversification for Health and Nutrition</a:t>
            </a:r>
          </a:p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en-LA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Diversification for Income and Resilience</a:t>
            </a:r>
          </a:p>
          <a:p>
            <a:pPr marL="342900" indent="-342900">
              <a:buFont typeface="+mj-lt"/>
              <a:buAutoNum type="arabicPeriod"/>
            </a:pPr>
            <a:r>
              <a:rPr lang="en-LA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Practical Diversification Strategies</a:t>
            </a:r>
            <a:r>
              <a:rPr lang="en-LA" dirty="0">
                <a:effectLst/>
                <a:latin typeface="+mj-lt"/>
                <a:cs typeface="Times New Roman" panose="02020603050405020304" pitchFamily="18" charset="0"/>
              </a:rPr>
              <a:t> </a:t>
            </a:r>
            <a:endParaRPr lang="lo-LA" dirty="0">
              <a:latin typeface="+mj-lt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2306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9933"/>
            <a:ext cx="10058400" cy="81173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94A2C-2DE3-8334-FD42-2EB826B80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527735"/>
              </p:ext>
            </p:extLst>
          </p:nvPr>
        </p:nvGraphicFramePr>
        <p:xfrm>
          <a:off x="896074" y="977658"/>
          <a:ext cx="10415054" cy="5477688"/>
        </p:xfrm>
        <a:graphic>
          <a:graphicData uri="http://schemas.openxmlformats.org/drawingml/2006/table">
            <a:tbl>
              <a:tblPr/>
              <a:tblGrid>
                <a:gridCol w="2035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9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9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Keywords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Definition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1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Crop diversification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dirty="0">
                          <a:latin typeface="+mj-lt"/>
                        </a:rPr>
                        <a:t>the practice of growing a </a:t>
                      </a:r>
                      <a:r>
                        <a:rPr lang="en-US" sz="1400" b="0" dirty="0">
                          <a:effectLst/>
                          <a:latin typeface="+mj-lt"/>
                        </a:rPr>
                        <a:t>variety of crops</a:t>
                      </a:r>
                      <a:r>
                        <a:rPr lang="en-US" sz="1400" b="0" dirty="0">
                          <a:latin typeface="+mj-lt"/>
                        </a:rPr>
                        <a:t> on a farm over time or simultaneously, instead of relying on a single crop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</a:rPr>
                        <a:t>. It involves increasing the number of different crop species or varieties, which can be achieved through methods like 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  <a:hlinkClick r:id="rId2"/>
                        </a:rPr>
                        <a:t>intercropping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</a:rPr>
                        <a:t> (growing multiple crops at once) or 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  <a:hlinkClick r:id="rId3"/>
                        </a:rPr>
                        <a:t>crop rotation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</a:rPr>
                        <a:t> (planting different crops in sequence)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dirty="0">
                          <a:latin typeface="+mj-lt"/>
                        </a:rPr>
                        <a:t>nutrient-rich foods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0" dirty="0">
                          <a:latin typeface="+mj-lt"/>
                        </a:rPr>
                        <a:t>foods that provide a high amount of essential vitamins, minerals, fiber, and protein with relatively few calories and minimal added sugars, saturated fats, and sodium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The goal is to get the most beneficial nutrients for the calories consumed, making them an important part of a healthy diet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260520"/>
                  </a:ext>
                </a:extLst>
              </a:tr>
              <a:tr h="5653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Homegarden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 </a:t>
                      </a:r>
                      <a:r>
                        <a:rPr 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homegarden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is </a:t>
                      </a:r>
                      <a:r>
                        <a:rPr lang="en-US" sz="1400" b="0" dirty="0">
                          <a:latin typeface="+mj-lt"/>
                        </a:rPr>
                        <a:t>a land area close to a family's dwelling used to cultivate a diverse range of plants and sometimes livestock for personal use, food security, or income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often featuring multiple layers of vegetation and serving social and economic functions for the household and community</a:t>
                      </a:r>
                      <a:endParaRPr lang="en-LA" sz="1400" b="0" dirty="0">
                        <a:effectLst/>
                        <a:latin typeface="+mj-lt"/>
                        <a:ea typeface="Calibri" panose="020F0502020204030204" pitchFamily="34" charset="0"/>
                        <a:cs typeface="Saysettha OT" panose="020B0504020207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Food waste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dirty="0">
                          <a:latin typeface="+mj-lt"/>
                        </a:rPr>
                        <a:t>any food that was intended for human consumption but is discarded at any point along the food supply chain, from farm to fork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+mn-cs"/>
                        </a:rPr>
                        <a:t>. It encompasses edible food that spoils or is discarded, as well as less desirable parts like peels and rinds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Food loss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Occurs earlier in the supply chain, from primary production, processing, and distribution, and involves issues like spoilage or damage before reaching consumers. 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0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90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132"/>
          </a:xfrm>
        </p:spPr>
        <p:txBody>
          <a:bodyPr>
            <a:normAutofit fontScale="90000"/>
          </a:bodyPr>
          <a:lstStyle/>
          <a:p>
            <a:r>
              <a:rPr lang="en-US" dirty="0"/>
              <a:t>Pre-quiz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6F138-5D2D-A7DC-7023-DC9260701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5" y="1023258"/>
            <a:ext cx="10515600" cy="658132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This quiz is used to review previous lesson or ask students some questions related to the introduction of this lesson. You can add 3-5 questions. Types of questions could be: MCQ, True or False, Matching, Fill in short words. 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FEF14-D174-CEEF-7277-F503ADB86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947322"/>
              </p:ext>
            </p:extLst>
          </p:nvPr>
        </p:nvGraphicFramePr>
        <p:xfrm>
          <a:off x="665747" y="1681390"/>
          <a:ext cx="10860505" cy="4954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8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044"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4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 </a:t>
                      </a:r>
                      <a:r>
                        <a:rPr lang="en-US" sz="1200" dirty="0"/>
                        <a:t>What is a primary benefit of polyculture farming over monoculture?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leads to a higher yield of a single, uniform product.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requires more chemical fertilizers and pesticides.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increases resistance to pests and diseases by creating a more complex ecosystem.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simplifies harvesting and mechanization.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 a polyculture system, the presence of multiple plant species can confuse pests and attract natural predators, reducing the spread of diseases and the need for pesticides.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29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Q2: </a:t>
                      </a:r>
                      <a:r>
                        <a:rPr lang="en-US" sz="1200" dirty="0"/>
                        <a:t>How does reduced agricultural diversity impact global food security?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makes food systems more vulnerable to large-scale crop failure from a single threat.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increases the availability of a wide range of nutritious foods.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makes food production more resilient to climate shocks and diseases.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It simplifies the global food supply chain, making it more efficient.</a:t>
                      </a:r>
                    </a:p>
                    <a:p>
                      <a:pPr marL="228600" indent="-228600">
                        <a:buAutoNum type="alphaUcPeriod"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When food production is concentrated on a few genetic varieties, a single pest, disease, or climate event can cause a catastrophic failure of that crop, threatening food security.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0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Q3: </a:t>
                      </a:r>
                      <a:r>
                        <a:rPr lang="en-US" sz="1200" dirty="0"/>
                        <a:t>Which of the following crops is most likely to be high in nutrient density?</a:t>
                      </a:r>
                      <a:endParaRPr lang="en-US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 staple crop like corn grown in a monoculture.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 variety of heirloom vegetables grown in a diverse garden.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 highly processed grain product like white flour.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en-US" sz="1200" dirty="0"/>
                        <a:t>A genetically modified crop engineered for pest resistance.</a:t>
                      </a:r>
                    </a:p>
                    <a:p>
                      <a:pPr marL="228600" indent="-228600">
                        <a:buAutoNum type="alphaUcPeriod"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Heirloom varieties are often selected for their flavor and nutrient content, and a diverse garden provides a wide array of micronutrients from different plants.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87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Lesson body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43B7D-7FEE-4977-D972-808A3786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5803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C03F5-2AEF-2A50-6719-43BB12CEF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403604"/>
            <a:ext cx="10058400" cy="4383738"/>
          </a:xfrm>
        </p:spPr>
        <p:txBody>
          <a:bodyPr>
            <a:normAutofit lnSpcReduction="10000"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module covers elements of: 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Household food production for healthy diets and income (note: income refers to income through agriculture, and importance of income for women).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Food waste and loss, post-harvest processing and nutrient preservation 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Integrated home gardening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Growing range of foods within limited household land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Household food security (</a:t>
            </a:r>
            <a:r>
              <a:rPr lang="en-GB" sz="2400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note: focus on those not covered by the above)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Utilization of seldom used parts of vegetables -stalks, stems, seeds, nuts (questions: peels?) (note: underutilized and traditional foods common in Laos). </a:t>
            </a:r>
            <a:endParaRPr lang="en-US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A8C0D-8497-D6B9-AF38-187C3F850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1394227"/>
          </a:xfrm>
        </p:spPr>
        <p:txBody>
          <a:bodyPr anchor="b">
            <a:no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1. Household food production for nutrition and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155E1-62B2-822A-9F04-899A0D44C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025571"/>
            <a:ext cx="5295015" cy="4151392"/>
          </a:xfrm>
        </p:spPr>
        <p:txBody>
          <a:bodyPr>
            <a:normAutofit/>
          </a:bodyPr>
          <a:lstStyle/>
          <a:p>
            <a:pPr algn="just"/>
            <a:r>
              <a:rPr lang="en-US" sz="1800" b="0" i="0" dirty="0">
                <a:solidFill>
                  <a:srgbClr val="002060"/>
                </a:solidFill>
                <a:effectLst/>
                <a:latin typeface="Google Sans"/>
              </a:rPr>
              <a:t>Household production is one way to ensure that there is food within the home at all times</a:t>
            </a: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Google Sans"/>
              </a:rPr>
              <a:t>P</a:t>
            </a:r>
            <a:r>
              <a:rPr lang="en-US" sz="1800" b="0" i="0" dirty="0">
                <a:solidFill>
                  <a:srgbClr val="002060"/>
                </a:solidFill>
                <a:effectLst/>
                <a:latin typeface="Google Sans"/>
              </a:rPr>
              <a:t>roducing enough of a variety of foods in the home garden and in the field requires access to adequate resources, including land, water, seeds, tools, knowledge, skills and labor</a:t>
            </a:r>
            <a:endParaRPr lang="en-US" sz="1800" dirty="0">
              <a:solidFill>
                <a:srgbClr val="002060"/>
              </a:solidFill>
              <a:latin typeface="Google Sans"/>
            </a:endParaRPr>
          </a:p>
          <a:p>
            <a:pPr algn="just"/>
            <a:r>
              <a:rPr lang="en-US" sz="1800" b="0" i="0" dirty="0">
                <a:solidFill>
                  <a:srgbClr val="002060"/>
                </a:solidFill>
                <a:effectLst/>
                <a:latin typeface="Google Sans"/>
              </a:rPr>
              <a:t>Household food production helps in proper distribution of food and makes the food available to the household and community </a:t>
            </a:r>
          </a:p>
          <a:p>
            <a:pPr algn="just"/>
            <a:r>
              <a:rPr lang="en-US" sz="1800" dirty="0">
                <a:solidFill>
                  <a:srgbClr val="002060"/>
                </a:solidFill>
                <a:latin typeface="Google Sans"/>
              </a:rPr>
              <a:t>Household </a:t>
            </a:r>
            <a:r>
              <a:rPr lang="en-US" sz="1800" b="0" i="0" dirty="0">
                <a:solidFill>
                  <a:srgbClr val="002060"/>
                </a:solidFill>
                <a:effectLst/>
                <a:latin typeface="Google Sans"/>
              </a:rPr>
              <a:t>food production also plays a significant role in the economy.</a:t>
            </a: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ome gardening and urban agriculture for advancing food and nutritional  security in response to the COVID-19 pandemic | SpringerLink">
            <a:extLst>
              <a:ext uri="{FF2B5EF4-FFF2-40B4-BE49-F238E27FC236}">
                <a16:creationId xmlns:a16="http://schemas.microsoft.com/office/drawing/2014/main" id="{656C5E4F-9EA9-FCF2-5203-45B2A19E1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6397" y="502825"/>
            <a:ext cx="2603605" cy="260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OS – A Story of change on organic production – CDAIS – Capacity  Development for Agricultural Innovation Systems">
            <a:extLst>
              <a:ext uri="{FF2B5EF4-FFF2-40B4-BE49-F238E27FC236}">
                <a16:creationId xmlns:a16="http://schemas.microsoft.com/office/drawing/2014/main" id="{62BC471D-4FCD-1BF4-5169-DAE993E7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24328" y="829532"/>
            <a:ext cx="2603605" cy="195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ປູກຜັກສວນຄົວໃນລາວ Vegetable gardening in Laos - YouTube">
            <a:extLst>
              <a:ext uri="{FF2B5EF4-FFF2-40B4-BE49-F238E27FC236}">
                <a16:creationId xmlns:a16="http://schemas.microsoft.com/office/drawing/2014/main" id="{14250C43-809E-3BE4-C0CF-815A8AF83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6178" y="3426258"/>
            <a:ext cx="4911973" cy="275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606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{6DDEC09A-D971-634A-A130-150A5EC0D0BB}tf10001070</Template>
  <TotalTime>1502</TotalTime>
  <Words>2376</Words>
  <Application>Microsoft Macintosh PowerPoint</Application>
  <PresentationFormat>Widescreen</PresentationFormat>
  <Paragraphs>198</Paragraphs>
  <Slides>26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-apple-system</vt:lpstr>
      <vt:lpstr>Arial</vt:lpstr>
      <vt:lpstr>Barlow</vt:lpstr>
      <vt:lpstr>Calibri</vt:lpstr>
      <vt:lpstr>Google Sans</vt:lpstr>
      <vt:lpstr>Rockwell</vt:lpstr>
      <vt:lpstr>Rockwell Condensed</vt:lpstr>
      <vt:lpstr>Rockwell Extra Bold</vt:lpstr>
      <vt:lpstr>Saysettha OT</vt:lpstr>
      <vt:lpstr>Symbol</vt:lpstr>
      <vt:lpstr>Times New Roman</vt:lpstr>
      <vt:lpstr>Verdana</vt:lpstr>
      <vt:lpstr>Wingdings</vt:lpstr>
      <vt:lpstr>Wood Type</vt:lpstr>
      <vt:lpstr>Photo Editor Photo</vt:lpstr>
      <vt:lpstr>MODULE 4  Diversified food production for healthy diets and income (improve access)</vt:lpstr>
      <vt:lpstr>PowerPoint Presentation</vt:lpstr>
      <vt:lpstr>Lesson learning outcomes </vt:lpstr>
      <vt:lpstr>Lesson overviews   (this is the outline of this lesson)</vt:lpstr>
      <vt:lpstr>Keywords</vt:lpstr>
      <vt:lpstr>Pre-quiz</vt:lpstr>
      <vt:lpstr>PowerPoint Presentation</vt:lpstr>
      <vt:lpstr>Outline </vt:lpstr>
      <vt:lpstr>1. Household food production for nutrition and income </vt:lpstr>
      <vt:lpstr>PowerPoint Presentation</vt:lpstr>
      <vt:lpstr>3. Income through agriculture, and importance of income for women</vt:lpstr>
      <vt:lpstr>4. Women’s participation in agriculture and income </vt:lpstr>
      <vt:lpstr>Pathways of rural household food production and contribution to food access and resources (Source : FAO)  </vt:lpstr>
      <vt:lpstr>Pathways of rural household food production and contribution to food access and resources</vt:lpstr>
      <vt:lpstr>Lao PDR: Integrated Home Gardens for  Improved Nutrition (FAO Project, 2005)</vt:lpstr>
      <vt:lpstr>PowerPoint Presentation</vt:lpstr>
      <vt:lpstr>Food loss and waste </vt:lpstr>
      <vt:lpstr>Avoid waste: encourage use of fruit and vegetable peels and stalks in the diet </vt:lpstr>
      <vt:lpstr>     Avoid waste -promote underutilized parts  </vt:lpstr>
      <vt:lpstr>Growing range of foods within limited household land</vt:lpstr>
      <vt:lpstr>PowerPoint Presentation</vt:lpstr>
      <vt:lpstr>Summary and conclusion </vt:lpstr>
      <vt:lpstr>Post quiz  (test)</vt:lpstr>
      <vt:lpstr>Assignment/Homework/Case study</vt:lpstr>
      <vt:lpstr>References</vt:lpstr>
      <vt:lpstr>Next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Diversified food production for healthy diets and income (improve access) (1 Day)</dc:title>
  <dc:creator>Lalita Bhattacharjee</dc:creator>
  <cp:lastModifiedBy>Microsoft Office User</cp:lastModifiedBy>
  <cp:revision>21</cp:revision>
  <dcterms:created xsi:type="dcterms:W3CDTF">2023-08-29T10:12:30Z</dcterms:created>
  <dcterms:modified xsi:type="dcterms:W3CDTF">2025-09-12T09:36:20Z</dcterms:modified>
</cp:coreProperties>
</file>