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Phetsarath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htt6Ekv3P9aWy28eiVf6zMvEw6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73A74E-6C2F-4923-98D4-65052EE2B2E8}">
  <a:tblStyle styleId="{9573A74E-6C2F-4923-98D4-65052EE2B2E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89598F6-6B7E-4DC0-9AC4-02045E77E61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hetsarath-bold.fntdata"/><Relationship Id="rId30" Type="http://schemas.openxmlformats.org/officeDocument/2006/relationships/font" Target="fonts/Phetsarath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l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hyperlink" Target="mailto:sayvisene.b@nuol.edu.la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4543" y="3569218"/>
            <a:ext cx="4038600" cy="26924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type="ctrTitle"/>
          </p:nvPr>
        </p:nvSpPr>
        <p:spPr>
          <a:xfrm>
            <a:off x="1370252" y="596381"/>
            <a:ext cx="9144000" cy="1003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hetsarath"/>
              <a:buNone/>
            </a:pPr>
            <a:r>
              <a:rPr b="1" lang="lo">
                <a:latin typeface="Phetsarath"/>
                <a:ea typeface="Phetsarath"/>
                <a:cs typeface="Phetsarath"/>
                <a:sym typeface="Phetsarath"/>
              </a:rPr>
              <a:t>ຄວາມຫຼາກຫຼາຍຂອງອາຫານ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370252" y="1872343"/>
            <a:ext cx="9144000" cy="1003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o">
                <a:latin typeface="Phetsarath"/>
                <a:ea typeface="Phetsarath"/>
                <a:cs typeface="Phetsarath"/>
                <a:sym typeface="Phetsarath"/>
              </a:rPr>
              <a:t>ພາກສ່ວນກ່ຽວກັບອາຫານທີ່ດີຕໍ່ສຸຂະພາບ, ລະບົບອາຫານ, ອາຫານການກິນ ແລະ ສິ່ງແວດລ້ອມ ການເສີມສານອາຫານຈາກອາຫານສູ່ອາຫານແມ່ນຫຍັງ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1052" y="3569218"/>
            <a:ext cx="3962400" cy="269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08857" y="3711973"/>
            <a:ext cx="3962400" cy="192052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lo" sz="1800" u="none" cap="none" strike="noStrike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ອຈ. ໄສວິເສນ ບູລົມ , ຫົວໜ້າພາກວິຊາເສດຖະສາດກະສິກຳ ແລະ ເຕັກໂນໂລຊີອາຫານ, ຄະນະກະສິກຳ, ມະຫາວິທະຍາໄລແຫ່ງຊາດລາວ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o" sz="1800" u="sng" cap="none" strike="noStrike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sayvisene.b@nuol.edu.la </a:t>
            </a:r>
            <a:r>
              <a:rPr b="0" i="0" lang="lo" sz="1800" u="none" cap="none" strike="noStrike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, </a:t>
            </a:r>
            <a:endParaRPr b="0" i="0" sz="1800" u="none" cap="none" strike="noStrike">
              <a:solidFill>
                <a:schemeClr val="dk1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o" sz="1800" u="none" cap="none" strike="noStrike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ໂທ: +856 202220118</a:t>
            </a:r>
            <a:endParaRPr b="0" i="0" sz="1800" u="none" cap="none" strike="noStrike">
              <a:solidFill>
                <a:schemeClr val="dk1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0"/>
          <p:cNvSpPr txBox="1"/>
          <p:nvPr>
            <p:ph type="title"/>
          </p:nvPr>
        </p:nvSpPr>
        <p:spPr>
          <a:xfrm>
            <a:off x="549631" y="109139"/>
            <a:ext cx="11018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Phetsarath"/>
              <a:buNone/>
            </a:pPr>
            <a:r>
              <a:rPr b="1" lang="lo" sz="4360">
                <a:latin typeface="Phetsarath"/>
                <a:ea typeface="Phetsarath"/>
                <a:cs typeface="Phetsarath"/>
                <a:sym typeface="Phetsarath"/>
              </a:rPr>
              <a:t>3. ຄຳແນະນຳກ່ຽວກັບອາຫານ</a:t>
            </a:r>
            <a:endParaRPr sz="3459"/>
          </a:p>
        </p:txBody>
      </p:sp>
      <p:sp>
        <p:nvSpPr>
          <p:cNvPr id="163" name="Google Shape;163;p10"/>
          <p:cNvSpPr/>
          <p:nvPr/>
        </p:nvSpPr>
        <p:spPr>
          <a:xfrm>
            <a:off x="572493" y="1681544"/>
            <a:ext cx="10972800" cy="18288"/>
          </a:xfrm>
          <a:custGeom>
            <a:rect b="b" l="l" r="r" t="t"/>
            <a:pathLst>
              <a:path extrusionOk="0" fill="none" h="18288" w="1097280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extrusionOk="0" h="18288" w="1097280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cap="rnd" cmpd="sng" w="44450">
            <a:solidFill>
              <a:schemeClr val="accent2">
                <a:alpha val="74901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0"/>
          <p:cNvSpPr txBox="1"/>
          <p:nvPr>
            <p:ph idx="1" type="body"/>
          </p:nvPr>
        </p:nvSpPr>
        <p:spPr>
          <a:xfrm>
            <a:off x="141525" y="956600"/>
            <a:ext cx="7962000" cy="58830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0" i="0" lang="lo" sz="1600">
                <a:latin typeface="Phetsarath"/>
                <a:ea typeface="Phetsarath"/>
                <a:cs typeface="Phetsarath"/>
                <a:sym typeface="Phetsarath"/>
              </a:rPr>
              <a:t>ຄຳແນະນຳກ່ຽວກັບອາຫານທີ່ອີງໃສ່ອາຫານ (FBDGs) ແມ່ນໃຊ້ເພື່ອແຈ້ງນະໂຍບາຍແຫ່ງຊາດນອກເໜືອໄປຈາກສຸຂະພາບ, ເຊັ່ນ ການສະໜອງອາຫານພາຍໃນລະບົບການສຶກສາ ຫຼື ການຈັດຊື້ຂອງລັດ.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0" i="0" lang="lo" sz="1600">
                <a:latin typeface="Phetsarath"/>
                <a:ea typeface="Phetsarath"/>
                <a:cs typeface="Phetsarath"/>
                <a:sym typeface="Phetsarath"/>
              </a:rPr>
              <a:t>ນອກເໜືອໄປຈາກການຮັບປະກັນວ່າຄວາມຕ້ອງການດ້ານໂພຊະນາການຂອງປະຊາກອນໄດ້ຮັບການຕອບສະໜອງ ແລະ ອາຫານການກິນປະກອບສ່ວນເຂົ້າໃນການຫຼຸດຜ່ອນຄວາມສ່ຽງດ້ານພະຍາດແລ້ວ, FBDGs ຄວນໄດ້ຮັບການປະເມີນຜົນສຳລັບຄ່າໃຊ້ຈ່າຍດ້ານສິ່ງແວດລ້ອມຂອງການຈັດຕັ້ງປະຕິບັດຂອງເຂົາເຈົ້າ.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i="0" lang="lo" sz="16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ລະບົບຕ່ອງໂສ້ມູນຄ່າທີ່ອຸດົມດ້ວຍສານອາຫານ </a:t>
            </a:r>
            <a:r>
              <a:rPr b="0" i="0" lang="lo" sz="16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– USAID ກຳນົດສິນຄ້າວ່າອຸດົມດ້ວຍສານອາຫານ ຖ້າມັນຕອບສະໜອງເງື່ອນໄຂໃດໜຶ່ງຕໍ່ໄປນີ້: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0" i="0" lang="lo" sz="16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1) ມັນໄດ້ຮັບການເສີມດ້ວຍສານອາຫານຊີວະພາບ;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0" i="0" lang="lo" sz="16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2) ມັນແມ່ນພືດຕະກຸນຖົ່ວ, ໝາກໄມ້ແຫ້ງເປືອກແຂງ, ຫຼື ແກ່ນພືດ, ເຊັ່ນ: ງາ, ດອກຕາເວັນ, ແກ່ນຜັກ, ເຊື້ອເຂົ້າສາລີ, ຫຼື ແກ່ນພືດຕະກຸນຖົ່ວທີ່ງອກແລ້ວ;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0" i="0" lang="lo" sz="16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3) ມັນເປັນອາຫານທີ່ມາຈາກສັດ, ລວມທັງຜະລິດຕະພັນນົມ (ນົມ, ນົມສົ້ມ, ເນີຍແຂງ), ປາ, ໄຂ່, ຊີ້ນອະໄວຍະວະ, ຊີ້ນ, ອາຫານປະເພດຊີ້ນ, ແລະໂປຣຕີນຈາກສັດອື່ນໆ (ເຊັ່ນ: ຕົວໜອນ, ແມງໄມ້);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0" i="0" lang="lo" sz="16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4) ມັນເປັນຮາກ/ຫົວທີ່ມີເນື້ອສີເຫຼືອງເຂັ້ມ ຫຼື ສີສົ້ມ;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0" i="0" lang="lo" sz="16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5) ມັນເປັນໝາກໄມ້/ຜັກທີ່ຕອບສະໜອງເງື່ອນໄຂສຳລັບການເປັນ “ແຫຼ່ງທີ່ສູງ” ຂອງສານອາຫານຈຸລະພາກໜຶ່ງຊະນິດ ຫຼື ຫຼາຍກວ່ານັ້ນ ໂດຍອີງຕາມປະລິມານພະລັງງານຕໍ່ 100 ແຄລໍຣີ ແລະ ຕໍ່ 100 ກຣາມ</a:t>
            </a:r>
            <a:endParaRPr sz="1600">
              <a:latin typeface="Phetsarath"/>
              <a:ea typeface="Phetsarath"/>
              <a:cs typeface="Phetsarath"/>
              <a:sym typeface="Phetsarath"/>
            </a:endParaRPr>
          </a:p>
        </p:txBody>
      </p:sp>
      <p:pic>
        <p:nvPicPr>
          <p:cNvPr descr="The Environmental Impacts of Food and Diet - EcoMatcher" id="165" name="Google Shape;165;p10"/>
          <p:cNvPicPr preferRelativeResize="0"/>
          <p:nvPr/>
        </p:nvPicPr>
        <p:blipFill rotWithShape="1">
          <a:blip r:embed="rId3">
            <a:alphaModFix/>
          </a:blip>
          <a:srcRect b="-1" l="35498" r="9329" t="0"/>
          <a:stretch/>
        </p:blipFill>
        <p:spPr>
          <a:xfrm>
            <a:off x="8860972" y="4129492"/>
            <a:ext cx="2309436" cy="2400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 | Dietary guidelines | Food and ..." id="166" name="Google Shape;16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3913" y="1987562"/>
            <a:ext cx="3768231" cy="1774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title"/>
          </p:nvPr>
        </p:nvSpPr>
        <p:spPr>
          <a:xfrm>
            <a:off x="838200" y="136526"/>
            <a:ext cx="10515600" cy="647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hetsarath"/>
              <a:buNone/>
            </a:pPr>
            <a:r>
              <a:rPr lang="lo">
                <a:latin typeface="Phetsarath"/>
                <a:ea typeface="Phetsarath"/>
                <a:cs typeface="Phetsarath"/>
                <a:sym typeface="Phetsarath"/>
              </a:rPr>
              <a:t>ຄຳແນະນຳກ່ຽວກັບອາຫານທີ່ອີງໃສ່ອາຫານ</a:t>
            </a:r>
            <a:endParaRPr/>
          </a:p>
        </p:txBody>
      </p:sp>
      <p:pic>
        <p:nvPicPr>
          <p:cNvPr id="172" name="Google Shape;172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379" y="887641"/>
            <a:ext cx="5755592" cy="575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1"/>
          <p:cNvPicPr preferRelativeResize="0"/>
          <p:nvPr/>
        </p:nvPicPr>
        <p:blipFill rotWithShape="1">
          <a:blip r:embed="rId4">
            <a:alphaModFix/>
          </a:blip>
          <a:srcRect b="16441" l="41528" r="27076" t="11274"/>
          <a:stretch/>
        </p:blipFill>
        <p:spPr>
          <a:xfrm>
            <a:off x="6839449" y="887641"/>
            <a:ext cx="4195445" cy="54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2"/>
          <p:cNvSpPr/>
          <p:nvPr/>
        </p:nvSpPr>
        <p:spPr>
          <a:xfrm>
            <a:off x="0" y="-1"/>
            <a:ext cx="11766176" cy="2061837"/>
          </a:xfrm>
          <a:custGeom>
            <a:rect b="b" l="l" r="r" t="t"/>
            <a:pathLst>
              <a:path extrusionOk="0" h="1978172" w="10768629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2"/>
          <p:cNvSpPr txBox="1"/>
          <p:nvPr>
            <p:ph type="title"/>
          </p:nvPr>
        </p:nvSpPr>
        <p:spPr>
          <a:xfrm>
            <a:off x="0" y="144528"/>
            <a:ext cx="9392421" cy="71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Phetsarath"/>
              <a:buNone/>
            </a:pPr>
            <a:r>
              <a:rPr b="1" lang="lo">
                <a:solidFill>
                  <a:srgbClr val="0070C0"/>
                </a:solidFill>
                <a:latin typeface="Phetsarath"/>
                <a:ea typeface="Phetsarath"/>
                <a:cs typeface="Phetsarath"/>
                <a:sym typeface="Phetsarath"/>
              </a:rPr>
              <a:t>4. ອາຫານການກິນ ແລະ ສິ່ງແວດລ້ອມ</a:t>
            </a:r>
            <a:endParaRPr/>
          </a:p>
        </p:txBody>
      </p:sp>
      <p:sp>
        <p:nvSpPr>
          <p:cNvPr id="181" name="Google Shape;181;p12"/>
          <p:cNvSpPr txBox="1"/>
          <p:nvPr>
            <p:ph idx="1" type="body"/>
          </p:nvPr>
        </p:nvSpPr>
        <p:spPr>
          <a:xfrm>
            <a:off x="317592" y="1420585"/>
            <a:ext cx="6628774" cy="4788827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i="0" lang="lo" sz="2000">
                <a:latin typeface="Phetsarath"/>
                <a:ea typeface="Phetsarath"/>
                <a:cs typeface="Phetsarath"/>
                <a:sym typeface="Phetsarath"/>
              </a:rPr>
              <a:t>ອາຫານທີ່ມີຊີ້ນ ແລະ ຜະລິດຕະພັນນົມສູງ </a:t>
            </a:r>
            <a:r>
              <a:rPr b="0" i="0" lang="lo" sz="2000">
                <a:latin typeface="Phetsarath"/>
                <a:ea typeface="Phetsarath"/>
                <a:cs typeface="Phetsarath"/>
                <a:sym typeface="Phetsarath"/>
              </a:rPr>
              <a:t>ມັກຈະໃຊ້ຊັບພະຍາກອນຫຼາຍ ແລະ ມີຮອຍຕີນຕໍ່ສິ່ງແວດລ້ອມຫຼາຍກວ່າອາຫານທີ່ເຮັດຈາກພືດ.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0" i="0" lang="lo" sz="2000">
                <a:latin typeface="Phetsarath"/>
                <a:ea typeface="Phetsarath"/>
                <a:cs typeface="Phetsarath"/>
                <a:sym typeface="Phetsarath"/>
              </a:rPr>
              <a:t>ນີ້ແມ່ນຍ້ອນວ່າ </a:t>
            </a:r>
            <a:r>
              <a:rPr b="1" i="0" lang="lo" sz="2000">
                <a:latin typeface="Phetsarath"/>
                <a:ea typeface="Phetsarath"/>
                <a:cs typeface="Phetsarath"/>
                <a:sym typeface="Phetsarath"/>
              </a:rPr>
              <a:t>ການຜະລິດຊີ້ນ ແລະ ຜະລິດຕະພັນນົມ </a:t>
            </a:r>
            <a:r>
              <a:rPr b="0" i="0" lang="lo" sz="2000">
                <a:latin typeface="Phetsarath"/>
                <a:ea typeface="Phetsarath"/>
                <a:cs typeface="Phetsarath"/>
                <a:sym typeface="Phetsarath"/>
              </a:rPr>
              <a:t>ຕ້ອງການທີ່ດິນ, ນ້ຳ ແລະ ພະລັງງານຫຼາຍກວ່າການຜະລິດອາຫານຈາກພືດ.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0" i="0" lang="lo" sz="2000">
                <a:latin typeface="Phetsarath"/>
                <a:ea typeface="Phetsarath"/>
                <a:cs typeface="Phetsarath"/>
                <a:sym typeface="Phetsarath"/>
              </a:rPr>
              <a:t>ອາຫານຈຳເປັນຕ້ອງໄດ້ </a:t>
            </a:r>
            <a:r>
              <a:rPr b="1" i="0" lang="lo" sz="2000">
                <a:latin typeface="Phetsarath"/>
                <a:ea typeface="Phetsarath"/>
                <a:cs typeface="Phetsarath"/>
                <a:sym typeface="Phetsarath"/>
              </a:rPr>
              <a:t>ປູກ ແລະ ປຸງແຕ່ງ, ຂົນສົ່ງ, ແຈກຢາຍ, ກະກຽມ, ບໍລິໂພກ, ແລະ ບາງຄັ້ງກໍ່ກຳຈັດ </a:t>
            </a:r>
            <a:r>
              <a:rPr b="0" i="0" lang="lo" sz="2000">
                <a:latin typeface="Phetsarath"/>
                <a:ea typeface="Phetsarath"/>
                <a:cs typeface="Phetsarath"/>
                <a:sym typeface="Phetsarath"/>
              </a:rPr>
              <a:t>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0" i="0" lang="lo" sz="2000">
                <a:latin typeface="Phetsarath"/>
                <a:ea typeface="Phetsarath"/>
                <a:cs typeface="Phetsarath"/>
                <a:sym typeface="Phetsarath"/>
              </a:rPr>
              <a:t>ແຕ່ລະບາດກ້າວເຫຼົ່ານີ້ສ້າງ </a:t>
            </a:r>
            <a:r>
              <a:rPr b="1" i="0" lang="lo" sz="2000">
                <a:latin typeface="Phetsarath"/>
                <a:ea typeface="Phetsarath"/>
                <a:cs typeface="Phetsarath"/>
                <a:sym typeface="Phetsarath"/>
              </a:rPr>
              <a:t>ອາຍພິດເຮືອນແກ້ວ </a:t>
            </a:r>
            <a:r>
              <a:rPr b="0" i="0" lang="lo" sz="2000">
                <a:latin typeface="Phetsarath"/>
                <a:ea typeface="Phetsarath"/>
                <a:cs typeface="Phetsarath"/>
                <a:sym typeface="Phetsarath"/>
              </a:rPr>
              <a:t>ທີ່ກັກເກັບຄວາມຮ້ອນຂອງແສງແດດ ແລະ ປະກອບສ່ວນເຂົ້າໃນ </a:t>
            </a:r>
            <a:r>
              <a:rPr b="1" i="0" lang="lo" sz="2000">
                <a:latin typeface="Phetsarath"/>
                <a:ea typeface="Phetsarath"/>
                <a:cs typeface="Phetsarath"/>
                <a:sym typeface="Phetsarath"/>
              </a:rPr>
              <a:t>ການປ່ຽນແປງຂອງດິນຟ້າອາກາດ </a:t>
            </a:r>
            <a:r>
              <a:rPr b="0" i="0" lang="lo" sz="2000">
                <a:latin typeface="Phetsarath"/>
                <a:ea typeface="Phetsarath"/>
                <a:cs typeface="Phetsarath"/>
                <a:sym typeface="Phetsarath"/>
              </a:rPr>
              <a:t>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0" i="0" lang="lo" sz="2000">
                <a:latin typeface="Phetsarath"/>
                <a:ea typeface="Phetsarath"/>
                <a:cs typeface="Phetsarath"/>
                <a:sym typeface="Phetsarath"/>
              </a:rPr>
              <a:t>ປະມານໜຶ່ງສ່ວນສາມຂອງ </a:t>
            </a:r>
            <a:r>
              <a:rPr b="1" i="0" lang="lo" sz="2000">
                <a:latin typeface="Phetsarath"/>
                <a:ea typeface="Phetsarath"/>
                <a:cs typeface="Phetsarath"/>
                <a:sym typeface="Phetsarath"/>
              </a:rPr>
              <a:t>ການປ່ອຍອາຍພິດເຮືອນແກ້ວທີ່ເກີດຈາກມະນຸດ ທັງໝົດ </a:t>
            </a:r>
            <a:r>
              <a:rPr b="0" i="0" lang="lo" sz="2000">
                <a:latin typeface="Phetsarath"/>
                <a:ea typeface="Phetsarath"/>
                <a:cs typeface="Phetsarath"/>
                <a:sym typeface="Phetsarath"/>
              </a:rPr>
              <a:t>ແມ່ນກ່ຽວຂ້ອງກັບອາຫານ.</a:t>
            </a:r>
            <a:endParaRPr sz="2000">
              <a:latin typeface="Phetsarath"/>
              <a:ea typeface="Phetsarath"/>
              <a:cs typeface="Phetsarath"/>
              <a:sym typeface="Phetsarath"/>
            </a:endParaRPr>
          </a:p>
        </p:txBody>
      </p:sp>
      <p:pic>
        <p:nvPicPr>
          <p:cNvPr descr="Diet High in Fruit and Vegetables Helps the Environment | Technology  Networks"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8436" y="773693"/>
            <a:ext cx="4555670" cy="281859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/>
          <p:nvPr/>
        </p:nvSpPr>
        <p:spPr>
          <a:xfrm rot="10800000">
            <a:off x="5381624" y="6209414"/>
            <a:ext cx="6810375" cy="648586"/>
          </a:xfrm>
          <a:custGeom>
            <a:rect b="b" l="l" r="r" t="t"/>
            <a:pathLst>
              <a:path extrusionOk="0" h="1027260" w="10753706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variety of plant-based foods and proteins like tofu, chickpeas and lentils." id="184" name="Google Shape;18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8436" y="3701143"/>
            <a:ext cx="4555671" cy="3037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3"/>
          <p:cNvSpPr txBox="1"/>
          <p:nvPr>
            <p:ph type="title"/>
          </p:nvPr>
        </p:nvSpPr>
        <p:spPr>
          <a:xfrm>
            <a:off x="4169229" y="329184"/>
            <a:ext cx="7750628" cy="905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Phetsarath"/>
              <a:buNone/>
            </a:pPr>
            <a:r>
              <a:rPr lang="lo">
                <a:solidFill>
                  <a:srgbClr val="0070C0"/>
                </a:solidFill>
                <a:latin typeface="Phetsarath"/>
                <a:ea typeface="Phetsarath"/>
                <a:cs typeface="Phetsarath"/>
                <a:sym typeface="Phetsarath"/>
              </a:rPr>
              <a:t>5. ອາຫານທີ່ດີຕໍ່ສຸຂະພາບແມ່ນຫຍັງ?</a:t>
            </a:r>
            <a:endParaRPr>
              <a:solidFill>
                <a:srgbClr val="0070C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pic>
        <p:nvPicPr>
          <p:cNvPr descr="Assorted piles of beans and legumes" id="191" name="Google Shape;191;p13"/>
          <p:cNvPicPr preferRelativeResize="0"/>
          <p:nvPr/>
        </p:nvPicPr>
        <p:blipFill rotWithShape="1">
          <a:blip r:embed="rId3">
            <a:alphaModFix/>
          </a:blip>
          <a:srcRect b="-1" l="33714" r="20953" t="0"/>
          <a:stretch/>
        </p:blipFill>
        <p:spPr>
          <a:xfrm>
            <a:off x="1" y="10"/>
            <a:ext cx="4657344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92" name="Google Shape;192;p13"/>
          <p:cNvSpPr/>
          <p:nvPr/>
        </p:nvSpPr>
        <p:spPr>
          <a:xfrm>
            <a:off x="5297762" y="237494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3"/>
          <p:cNvSpPr txBox="1"/>
          <p:nvPr>
            <p:ph idx="1" type="body"/>
          </p:nvPr>
        </p:nvSpPr>
        <p:spPr>
          <a:xfrm>
            <a:off x="2971801" y="1676400"/>
            <a:ext cx="8948056" cy="402336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b="0" i="0" lang="lo" sz="24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ອາຫານທີ່ດີຕໍ່ສຸຂະພາບແມ່ນອາຫານທີ່ປະກອບດ້ວຍ </a:t>
            </a:r>
            <a:r>
              <a:rPr b="1" i="0" lang="lo" sz="24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ອາຫານຫຼາກຫຼາຍຊະນິດ </a:t>
            </a:r>
            <a:r>
              <a:rPr b="0" i="0" lang="lo" sz="24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(ມີ ສານ </a:t>
            </a:r>
            <a:r>
              <a:rPr b="1" i="0" lang="lo" sz="24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ອາຫານຈຸລະພາກພຽງພໍ </a:t>
            </a:r>
            <a:r>
              <a:rPr b="0" i="0" lang="lo" sz="24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) ແລະ </a:t>
            </a:r>
            <a:r>
              <a:rPr b="1" i="0" lang="lo" sz="24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ປອດໄພຕາມສຸຂະອະນາໄມ.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b="1" i="0" lang="lo" sz="24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ອາຫານທີ່ມີປະໂຫຍດຕໍ່ສຸຂະພາບ </a:t>
            </a:r>
            <a:r>
              <a:rPr b="0" i="0" lang="lo" sz="24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ເນັ້ນໃສ່ໝາກໄມ້, ຜັກ, ເມັດພືດທັງໝົດ, ນົມ ແລະ ຜະລິດຕະພັນນົມທີ່ບໍ່ມີໄຂມັນ ຫຼື ໄຂມັນຕ່ຳ.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lo" sz="24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ມັນ </a:t>
            </a:r>
            <a:r>
              <a:rPr b="0" i="0" lang="lo" sz="24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ປະກອບມີ </a:t>
            </a:r>
            <a:r>
              <a:rPr b="1" i="0" lang="lo" sz="24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ອາຫານທີ່ມີໂປຣຕີນຫຼາກຫຼາຍຊະນິດ </a:t>
            </a:r>
            <a:r>
              <a:rPr b="0" i="0" lang="lo" sz="24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ເຊັ່ນ: ອາຫານທະເລ, ຊີ້ນບໍ່ຕິດມັນ ແລະ ສັດປີກ, ໄຂ່, ພືດຕະກຸນຖົ່ວ (ຖົ່ວ ແລະ ຖົ່ວລັນເຕົາ), ຜະລິດຕະພັນຈາກຖົ່ວເຫຼືອງ, ໝາກໄມ້ແຫ້ງເປືອກແຂງ ແລະ ແກ່ນພືດ.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b="0" i="0" lang="lo" sz="24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ມີນໍ້າຕານ, ໂຊດຽມ, ໄຂມັນອີ່ມຕົວ, ໄຂມັນທຣານສ໌ ແລະ ຄໍເລສເຕີຣອນຕໍ່າ</a:t>
            </a:r>
            <a:endParaRPr sz="2400">
              <a:solidFill>
                <a:srgbClr val="00206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/>
          <p:nvPr/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rtification and Enrichment - of Nutrients" id="200" name="Google Shape;2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2216" y="795338"/>
            <a:ext cx="3817522" cy="2970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wl of cereal" id="201" name="Google Shape;201;p14"/>
          <p:cNvPicPr preferRelativeResize="0"/>
          <p:nvPr/>
        </p:nvPicPr>
        <p:blipFill rotWithShape="1">
          <a:blip r:embed="rId4">
            <a:alphaModFix/>
          </a:blip>
          <a:srcRect b="-2" l="6507" r="11412" t="0"/>
          <a:stretch/>
        </p:blipFill>
        <p:spPr>
          <a:xfrm>
            <a:off x="8132763" y="795338"/>
            <a:ext cx="3417888" cy="29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/>
          <p:cNvSpPr txBox="1"/>
          <p:nvPr>
            <p:ph type="title"/>
          </p:nvPr>
        </p:nvSpPr>
        <p:spPr>
          <a:xfrm>
            <a:off x="838200" y="4636802"/>
            <a:ext cx="10515600" cy="2053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Phetsarath"/>
              <a:buNone/>
            </a:pPr>
            <a:r>
              <a:rPr b="1" lang="lo">
                <a:solidFill>
                  <a:srgbClr val="0070C0"/>
                </a:solidFill>
                <a:latin typeface="Phetsarath"/>
                <a:ea typeface="Phetsarath"/>
                <a:cs typeface="Phetsarath"/>
                <a:sym typeface="Phetsarath"/>
              </a:rPr>
              <a:t>6. ການເສີມສານອາຫານຕໍ່ອາຫານ, ການປະສົມອາຫານ</a:t>
            </a:r>
            <a:endParaRPr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351669" y="795338"/>
            <a:ext cx="3817522" cy="341632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lo" sz="1800" u="none" cap="none" strike="noStrike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ການເພີ່ມປະລິມານອາຫານ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lang="lo" sz="1800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ການເພີ່ມອາຫານ/ຜະລິດຕະພັນທີ່ມີໂປຣຕີນ </a:t>
            </a:r>
            <a:r>
              <a:rPr lang="lo" sz="1800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ແລະ ພະລັງງານສູງໃສ່ໃນອາຫານປົກກະຕິ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" sz="1800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- ຜະລິດຕະພັນນົມ: ນົມ, ຄຣີມ, ນົມສົ້ມ, ເນີຍແຂງ, ນົມຜົງໄຂມັນຕ່ຳ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" sz="1800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- ໄຂມັນ: ເນີຍ, ນໍ້າມັນ (ຈືນ, ມາກາຣີນ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" sz="1800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- ນໍ້າຕານ: ນ້ຳຕານ, ແຍມ, ນໍ້າເຜິ້ງ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lang="lo" sz="1800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ຕົວຢ່າງ </a:t>
            </a:r>
            <a:r>
              <a:rPr lang="lo" sz="1800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: ຕື່ມນົມຜົງໄຂມັນຕໍ່າໃສ່ນົມສົດ, ຕື່ມນໍ້າເຜິ້ງໃສ່ໂຈັກ, ຕື່ມຄຣີມໃສ່ແກງ ແລະອື່ນໆ.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4250739" y="3491825"/>
            <a:ext cx="1900238" cy="36933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" sz="1800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ເຮັດຖົ່ວງອກ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orthern Thai dishes include a blending of foods and a Chinese influence" id="210" name="Google Shape;210;p15"/>
          <p:cNvPicPr preferRelativeResize="0"/>
          <p:nvPr/>
        </p:nvPicPr>
        <p:blipFill rotWithShape="1">
          <a:blip r:embed="rId3">
            <a:alphaModFix/>
          </a:blip>
          <a:srcRect b="3114" l="0" r="-2" t="8771"/>
          <a:stretch/>
        </p:blipFill>
        <p:spPr>
          <a:xfrm>
            <a:off x="4883025" y="10"/>
            <a:ext cx="7308975" cy="3364982"/>
          </a:xfrm>
          <a:custGeom>
            <a:rect b="b" l="l" r="r" t="t"/>
            <a:pathLst>
              <a:path extrusionOk="0" h="3364992" w="7308975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11" name="Google Shape;211;p15"/>
          <p:cNvSpPr/>
          <p:nvPr/>
        </p:nvSpPr>
        <p:spPr>
          <a:xfrm>
            <a:off x="0" y="0"/>
            <a:ext cx="6096001" cy="6858000"/>
          </a:xfrm>
          <a:custGeom>
            <a:rect b="b" l="l" r="r" t="t"/>
            <a:pathLst>
              <a:path extrusionOk="0" h="6858000" w="6096001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/>
          <p:nvPr/>
        </p:nvSpPr>
        <p:spPr>
          <a:xfrm>
            <a:off x="1" y="0"/>
            <a:ext cx="6087332" cy="6858000"/>
          </a:xfrm>
          <a:custGeom>
            <a:rect b="b" l="l" r="r" t="t"/>
            <a:pathLst>
              <a:path extrusionOk="0" h="6858000" w="6087332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 txBox="1"/>
          <p:nvPr>
            <p:ph type="title"/>
          </p:nvPr>
        </p:nvSpPr>
        <p:spPr>
          <a:xfrm>
            <a:off x="238291" y="301385"/>
            <a:ext cx="6334753" cy="134884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Phetsarath"/>
              <a:buNone/>
            </a:pPr>
            <a:r>
              <a:rPr lang="lo" sz="2800">
                <a:solidFill>
                  <a:srgbClr val="0070C0"/>
                </a:solidFill>
                <a:latin typeface="Phetsarath"/>
                <a:ea typeface="Phetsarath"/>
                <a:cs typeface="Phetsarath"/>
                <a:sym typeface="Phetsarath"/>
              </a:rPr>
              <a:t>7. </a:t>
            </a:r>
            <a:r>
              <a:rPr b="0" i="0" lang="lo" sz="2800">
                <a:solidFill>
                  <a:srgbClr val="0070C0"/>
                </a:solidFill>
                <a:latin typeface="Phetsarath"/>
                <a:ea typeface="Phetsarath"/>
                <a:cs typeface="Phetsarath"/>
                <a:sym typeface="Phetsarath"/>
              </a:rPr>
              <a:t>ອາຫານສາມາດເສີມສ້າງໄດ້ເພື່ອປັບປຸງໂພຊະນາການ ແລະ ເພີ່ມຜົນປະໂຫຍດດ້ານສຸຂະພາບ</a:t>
            </a:r>
            <a:endParaRPr sz="2800">
              <a:solidFill>
                <a:srgbClr val="0070C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sp>
        <p:nvSpPr>
          <p:cNvPr id="214" name="Google Shape;214;p15"/>
          <p:cNvSpPr/>
          <p:nvPr/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"/>
          <p:cNvSpPr/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5"/>
          <p:cNvSpPr/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 txBox="1"/>
          <p:nvPr>
            <p:ph idx="1" type="body"/>
          </p:nvPr>
        </p:nvSpPr>
        <p:spPr>
          <a:xfrm>
            <a:off x="238291" y="1682501"/>
            <a:ext cx="6326085" cy="4077336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00"/>
              <a:buNone/>
            </a:pPr>
            <a:r>
              <a:rPr b="0" i="0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ຂະບວນ </a:t>
            </a:r>
            <a:r>
              <a:rPr b="1" i="0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ການເສີມສານອາຫານຈາກອາຫານສູ່ອາຫານ </a:t>
            </a:r>
            <a:r>
              <a:rPr b="0" i="0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ຈະຟື້ນຟູເນື້ອໃນທາງໂພຊະນາການເດີມຂອງອາຫານ, ຊ່ວຍເສີມສານອາຫານໃນອາຫານ, ແລະ ເສີມອາຫານແຕ່ລະຊະນິດໃນຜະລິດຕະພັນ/ສູດອາຫານໃຫ້ເຂົ້າກັນ.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900"/>
              <a:buNone/>
            </a:pPr>
            <a:r>
              <a:rPr b="1" i="1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ຕົວຢ່າງຂອງການເສີມສານອາຫານຕໍ່ອາຫານ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900"/>
              <a:buNone/>
            </a:pPr>
            <a:r>
              <a:rPr b="1" i="0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ເສັ້ນເຂົ້າຊອຍໃນ ສ.ປ.ປ. ລາວ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900"/>
              <a:buNone/>
            </a:pPr>
            <a:r>
              <a:rPr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ຊີ້ນໝູ, ຖົ່ວເຫຼືອງ ໝັກ (Toau Nao) </a:t>
            </a:r>
            <a:r>
              <a:rPr b="0" i="0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; ຕົ້ມ </a:t>
            </a:r>
            <a:r>
              <a:rPr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ຖົ່ວເຫຼືອງງອກ, ຜັກໃບຂຽວ, </a:t>
            </a:r>
            <a:r>
              <a:rPr b="0" i="0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ແກງ)</a:t>
            </a:r>
            <a:endParaRPr/>
          </a:p>
          <a:p>
            <a:pPr indent="-107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b="0" i="0" sz="1900">
              <a:latin typeface="Phetsarath"/>
              <a:ea typeface="Phetsarath"/>
              <a:cs typeface="Phetsarath"/>
              <a:sym typeface="Phetsarath"/>
            </a:endParaRPr>
          </a:p>
          <a:p>
            <a:pPr indent="-107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>
              <a:latin typeface="Phetsarath"/>
              <a:ea typeface="Phetsarath"/>
              <a:cs typeface="Phetsarath"/>
              <a:sym typeface="Phetsarath"/>
            </a:endParaRPr>
          </a:p>
        </p:txBody>
      </p:sp>
      <p:pic>
        <p:nvPicPr>
          <p:cNvPr descr="Khao Soi Lao – Crafts to Crumbs" id="218" name="Google Shape;21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3044" y="3397260"/>
            <a:ext cx="5141913" cy="3428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6"/>
          <p:cNvSpPr txBox="1"/>
          <p:nvPr>
            <p:ph type="title"/>
          </p:nvPr>
        </p:nvSpPr>
        <p:spPr>
          <a:xfrm>
            <a:off x="572493" y="238539"/>
            <a:ext cx="11018520" cy="688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Phetsarath"/>
              <a:buNone/>
            </a:pPr>
            <a:r>
              <a:rPr lang="lo">
                <a:solidFill>
                  <a:srgbClr val="0070C0"/>
                </a:solidFill>
                <a:latin typeface="Phetsarath"/>
                <a:ea typeface="Phetsarath"/>
                <a:cs typeface="Phetsarath"/>
                <a:sym typeface="Phetsarath"/>
              </a:rPr>
              <a:t>8. ຜົນປະໂຫຍດຂອງການເສີມສານອາຫານຕໍ່ອາຫານ</a:t>
            </a: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572493" y="1681544"/>
            <a:ext cx="10972800" cy="18288"/>
          </a:xfrm>
          <a:custGeom>
            <a:rect b="b" l="l" r="r" t="t"/>
            <a:pathLst>
              <a:path extrusionOk="0" fill="none" h="18288" w="1097280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extrusionOk="0" h="18288" w="1097280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cap="rnd" cmpd="sng" w="44450">
            <a:solidFill>
              <a:schemeClr val="accent2">
                <a:alpha val="74901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6"/>
          <p:cNvSpPr txBox="1"/>
          <p:nvPr>
            <p:ph idx="1" type="body"/>
          </p:nvPr>
        </p:nvSpPr>
        <p:spPr>
          <a:xfrm>
            <a:off x="230092" y="1097637"/>
            <a:ext cx="8022086" cy="55218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b="1" i="0" lang="lo" sz="16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ຊ່ວຍໃນການເຕີບໃຫຍ່ ແລະ ພັດທະນາການຂອງເດັກ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b="0" i="0" lang="lo" sz="16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ການຂາດສານອາຫານທີ່ສຳຄັນເຊັ່ນ: ທາດເຫຼັກ, ວິຕາມິນເອ, ບີ, ຊີ, ແລະ ດີ, ແຄວຊຽມ, ແລະ ສັງກະສີ ສາມາດເຮັດໃຫ້ເກີດບັນຫາການຈະເລີນເຕີບໂຕທາງດ້ານຮ່າງກາຍ ແລະ ການພັດທະນາທີ່ຮ້າຍແຮງ.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lo" sz="16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ອາຫານທີ່ອຸດົມໄປດ້ວຍສານອາຫານຕາມທຳມະຊາດ ແລະ ໄດ້ຮັບການຮັບ </a:t>
            </a:r>
            <a:r>
              <a:rPr b="0" i="0" lang="lo" sz="16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ຮອງຈະຊ່ວຍໃຫ້ເດັກຕອບສະໜອງຄວາມຕ້ອງການດ້ານໂພຊະນາການ, ປັບປຸງການເຕີບໃຫຍ່ຂອງເຂົາເຈົ້າ ແລະ ສົ່ງເສີມສຸຂະພາບໂດຍລວມ.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b="1" i="0" lang="lo" sz="16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ສົ່ງເສີມສຸຂະພາບຂອງຜູ້ສູງອາຍຸ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b="0" i="0" lang="lo" sz="16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ຮ່າງກາຍ ແລະ ອະໄວຍະວະຕ່າງໆຂອງພວກເຮົາເລີ່ມເສື່ອມໂຊມລົງເມື່ອພວກເຮົາມີອາຍຸຫຼາຍຂຶ້ນ ແລະ ມັນຈະກາຍເປັນເລື່ອງຍາກທີ່ລະບົບຍ່ອຍອາຫານຈະດູດຊຶມສານອາຫານໄດ້ຢ່າງຖືກຕ້ອງ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b="0" i="0" lang="lo" sz="16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ດັ່ງນັ້ນ, ຜູ້ສູງອາຍຸມັກຈະປະສົບກັບການຂາດສານອາຫານ. ອາຫານທີ່ອຸດົມໄປດ້ວຍສານອາຫານຊ່ວຍຮັກສາລະດັບສານອາຫານທີ່ເໝາະສົມໃນຜູ້ສູງອາຍຸ ເພື່ອໃຫ້ອະໄວຍະວະຕ່າງໆເຮັດວຽກໄດ້ດີ, ການຍ່ອຍອາຫານດີຂຶ້ນ ແລະ ກະດູກແຂງແຮງ.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b="1" i="0" lang="lo" sz="16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ປອດໄພ ແລະ ມີປະສິດທິພາບດ້ານຄ່າໃຊ້ຈ່າຍ, ຊ່ວຍເສີມສ້າງຄວາມຄິດສ້າງສັນດ້ານອາຫານ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b="0" i="0" lang="lo" sz="16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ອາຫານທີ່ເສີມສານອາຫານຕາມທຳມະຊາດ ແລະ ອຸດົມໄປດ້ວຍສານອາຫານແມ່ນວິທີທີ່ປອດໄພ ແລະ ມີປະສິດທິພາບດ້ານຄ່າໃຊ້ຈ່າຍໃນການປັບປຸງອາຫານ ແລະ ປ້ອງກັນ ແລະ ຄວບຄຸມການຂາດສານອາຫານຈຸລະພາກ.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lo" sz="16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ການເສີມສ້າງສາມາດເຮັດໄດ້ຜ່ານ </a:t>
            </a:r>
            <a:r>
              <a:rPr b="0" i="0" lang="lo" sz="16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ການປະສົມປະສານອາຫານ ແລະ ສູດອາຫານທີ່ມີນະວັດຕະກໍາ ແລະ ດີຕໍ່ສຸຂະພາບເພື່ອປັບປຸງຄວາມສົນໃຈ ແລະ ສຸຂະພາບໃນການປຸງແຕ່ງອາຫານ.</a:t>
            </a:r>
            <a:endParaRPr sz="1600">
              <a:solidFill>
                <a:srgbClr val="00206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pic>
        <p:nvPicPr>
          <p:cNvPr descr="The Art of Nutritional Enrichment — Enrichment 101 - Bings Best Things" id="227" name="Google Shape;227;p16"/>
          <p:cNvPicPr preferRelativeResize="0"/>
          <p:nvPr/>
        </p:nvPicPr>
        <p:blipFill rotWithShape="1">
          <a:blip r:embed="rId3">
            <a:alphaModFix/>
          </a:blip>
          <a:srcRect b="-1" l="17632" r="18347" t="0"/>
          <a:stretch/>
        </p:blipFill>
        <p:spPr>
          <a:xfrm>
            <a:off x="8361538" y="1951396"/>
            <a:ext cx="3600370" cy="3742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>
            <p:ph type="title"/>
          </p:nvPr>
        </p:nvSpPr>
        <p:spPr>
          <a:xfrm>
            <a:off x="286987" y="132443"/>
            <a:ext cx="6353298" cy="739321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Phetsarath"/>
              <a:buNone/>
            </a:pPr>
            <a:r>
              <a:rPr b="1" lang="lo" sz="1800">
                <a:solidFill>
                  <a:srgbClr val="2F5496"/>
                </a:solidFill>
                <a:latin typeface="Phetsarath"/>
                <a:ea typeface="Phetsarath"/>
                <a:cs typeface="Phetsarath"/>
                <a:sym typeface="Phetsarath"/>
              </a:rPr>
              <a:t>9. ຍຸດທະສາດສຳລັບການສົ່ງເສີມຄວາມຫຼາກຫຼາຍດ້ານອາຫານ</a:t>
            </a:r>
            <a:r>
              <a:rPr b="1" lang="lo">
                <a:solidFill>
                  <a:srgbClr val="2F5496"/>
                </a:solidFill>
                <a:latin typeface="Phetsarath"/>
                <a:ea typeface="Phetsarath"/>
                <a:cs typeface="Phetsarath"/>
                <a:sym typeface="Phetsarath"/>
              </a:rPr>
              <a:t> </a:t>
            </a:r>
            <a:endParaRPr b="1">
              <a:solidFill>
                <a:srgbClr val="2F5496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sp>
        <p:nvSpPr>
          <p:cNvPr id="233" name="Google Shape;233;p17"/>
          <p:cNvSpPr txBox="1"/>
          <p:nvPr>
            <p:ph idx="1" type="body"/>
          </p:nvPr>
        </p:nvSpPr>
        <p:spPr>
          <a:xfrm>
            <a:off x="221673" y="979714"/>
            <a:ext cx="6483927" cy="5649685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b="1" lang="lo" sz="1800">
                <a:latin typeface="Phetsarath"/>
                <a:ea typeface="Phetsarath"/>
                <a:cs typeface="Phetsarath"/>
                <a:sym typeface="Phetsarath"/>
              </a:rPr>
              <a:t>ສົ່ງເສີມລະບົບການປູກພືດທີ່ຫຼາກຫຼາຍ: </a:t>
            </a:r>
            <a:r>
              <a:rPr lang="lo" sz="1800">
                <a:latin typeface="Phetsarath"/>
                <a:ea typeface="Phetsarath"/>
                <a:cs typeface="Phetsarath"/>
                <a:sym typeface="Phetsarath"/>
              </a:rPr>
              <a:t>ຊຸກຍູ້ໃຫ້ຊາວກະສິກອນປູກພືດຫຼາກຫຼາຍຊະນິດ, ລວມທັງໝາກໄມ້, ຜັກ, ພືດຕະກຸນຖົ່ວ ແລະ ພືດຮາກ, ແທນທີ່ຈະສຸມໃສ່ພືດຊະນິດດຽວ.</a:t>
            </a:r>
            <a:endParaRPr sz="1800">
              <a:latin typeface="Phetsarath"/>
              <a:ea typeface="Phetsarath"/>
              <a:cs typeface="Phetsarath"/>
              <a:sym typeface="Phetsarath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b="1" lang="lo" sz="1800">
                <a:latin typeface="Phetsarath"/>
                <a:ea typeface="Phetsarath"/>
                <a:cs typeface="Phetsarath"/>
                <a:sym typeface="Phetsarath"/>
              </a:rPr>
              <a:t>ສ້າງສວນຄົວໃນບ້ານ: </a:t>
            </a:r>
            <a:r>
              <a:rPr lang="lo" sz="1800">
                <a:latin typeface="Phetsarath"/>
                <a:ea typeface="Phetsarath"/>
                <a:cs typeface="Phetsarath"/>
                <a:sym typeface="Phetsarath"/>
              </a:rPr>
              <a:t>ສອນຄອບຄົວກ່ຽວກັບວິທີການສ້າງ ແລະ ຈັດການສວນຂະໜາດນ້ອຍເພື່ອປູກອາຫານທີ່ອຸດົມດ້ວຍສານອາຫານສຳລັບການບໍລິໂພກສ່ວນຕົວ.</a:t>
            </a:r>
            <a:endParaRPr sz="1800">
              <a:latin typeface="Phetsarath"/>
              <a:ea typeface="Phetsarath"/>
              <a:cs typeface="Phetsarath"/>
              <a:sym typeface="Phetsarath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b="1" lang="lo" sz="1800">
                <a:latin typeface="Phetsarath"/>
                <a:ea typeface="Phetsarath"/>
                <a:cs typeface="Phetsarath"/>
                <a:sym typeface="Phetsarath"/>
              </a:rPr>
              <a:t>ປະສົມປະສານການລ້ຽງສັດ: </a:t>
            </a:r>
            <a:r>
              <a:rPr lang="lo" sz="1800">
                <a:latin typeface="Phetsarath"/>
                <a:ea typeface="Phetsarath"/>
                <a:cs typeface="Phetsarath"/>
                <a:sym typeface="Phetsarath"/>
              </a:rPr>
              <a:t>ລວມເອົາການລ້ຽງສັດຂະໜາດນ້ອຍເຊັ່ນ: ໄກ່ ຫຼື ແບ້ ເພື່ອສະໜອງແຫຼ່ງໂປຣຕີນ ແລະ ສານອາຫານຈຸລະພາກເຊັ່ນ: ທາດເຫຼັກ ແລະ ວິຕາມິນບີ.</a:t>
            </a:r>
            <a:endParaRPr sz="1800">
              <a:latin typeface="Phetsarath"/>
              <a:ea typeface="Phetsarath"/>
              <a:cs typeface="Phetsarath"/>
              <a:sym typeface="Phetsarath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b="1" lang="lo" sz="1800">
                <a:latin typeface="Phetsarath"/>
                <a:ea typeface="Phetsarath"/>
                <a:cs typeface="Phetsarath"/>
                <a:sym typeface="Phetsarath"/>
              </a:rPr>
              <a:t>ປັບປຸງການປະຕິບັດຫຼັງການເກັບກ່ຽວ: </a:t>
            </a:r>
            <a:r>
              <a:rPr lang="lo" sz="1800">
                <a:latin typeface="Phetsarath"/>
                <a:ea typeface="Phetsarath"/>
                <a:cs typeface="Phetsarath"/>
                <a:sym typeface="Phetsarath"/>
              </a:rPr>
              <a:t>ໃຫ້ຄວາມຮູ້ແກ່ຊຸມຊົນກ່ຽວກັບວິທີການເກັບຮັກສາ, ປຸງແຕ່ງ ແລະ ກະກຽມອາຫານຢ່າງຖືກຕ້ອງເພື່ອຮັກສາຄຸນຄ່າທາງໂພຊະນາການ ແລະ ຮັບປະກັນຄວາມປອດໄພຂອງອາຫານ.</a:t>
            </a:r>
            <a:endParaRPr sz="1800">
              <a:latin typeface="Phetsarath"/>
              <a:ea typeface="Phetsarath"/>
              <a:cs typeface="Phetsarath"/>
              <a:sym typeface="Phetsarath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Phetsarath"/>
              <a:ea typeface="Phetsarath"/>
              <a:cs typeface="Phetsarath"/>
              <a:sym typeface="Phetsarath"/>
            </a:endParaRPr>
          </a:p>
        </p:txBody>
      </p:sp>
      <p:pic>
        <p:nvPicPr>
          <p:cNvPr descr="Promoting-consumption-of-diverse-foods-for-health-and-nutrition-and-ways-to-improve-vegetable-production-seed-selection-and-storage." id="234" name="Google Shape;2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0657" y="36846"/>
            <a:ext cx="4858493" cy="6821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/>
          <p:nvPr>
            <p:ph type="title"/>
          </p:nvPr>
        </p:nvSpPr>
        <p:spPr>
          <a:xfrm>
            <a:off x="838200" y="495754"/>
            <a:ext cx="10515600" cy="592818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etsarath"/>
              <a:buNone/>
            </a:pPr>
            <a:r>
              <a:rPr b="1" lang="lo" sz="2400">
                <a:latin typeface="Phetsarath"/>
                <a:ea typeface="Phetsarath"/>
                <a:cs typeface="Phetsarath"/>
                <a:sym typeface="Phetsarath"/>
              </a:rPr>
              <a:t>ການພັດທະນາແຜນປະຕິບັດງານຂອງຊຸມຊົນ</a:t>
            </a:r>
            <a:endParaRPr sz="5400">
              <a:latin typeface="Phetsarath"/>
              <a:ea typeface="Phetsarath"/>
              <a:cs typeface="Phetsarath"/>
              <a:sym typeface="Phetsarath"/>
            </a:endParaRPr>
          </a:p>
        </p:txBody>
      </p:sp>
      <p:pic>
        <p:nvPicPr>
          <p:cNvPr id="240" name="Google Shape;240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265" y="1828800"/>
            <a:ext cx="6060934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7529" y="1665514"/>
            <a:ext cx="5137743" cy="3842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7" name="Google Shape;247;p19"/>
          <p:cNvSpPr txBox="1"/>
          <p:nvPr>
            <p:ph idx="1" type="body"/>
          </p:nvPr>
        </p:nvSpPr>
        <p:spPr>
          <a:xfrm>
            <a:off x="838200" y="1825625"/>
            <a:ext cx="10515600" cy="3551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b="1" lang="lo" sz="7200">
                <a:latin typeface="Phetsarath"/>
                <a:ea typeface="Phetsarath"/>
                <a:cs typeface="Phetsarath"/>
                <a:sym typeface="Phetsarath"/>
              </a:rPr>
              <a:t>ກິດຈະກຳຫຼັງການຮຽນຮູ້</a:t>
            </a:r>
            <a:endParaRPr/>
          </a:p>
        </p:txBody>
      </p:sp>
      <p:sp>
        <p:nvSpPr>
          <p:cNvPr id="248" name="Google Shape;2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b="1" lang="lo" sz="7200">
                <a:latin typeface="Phetsarath"/>
                <a:ea typeface="Phetsarath"/>
                <a:cs typeface="Phetsarath"/>
                <a:sym typeface="Phetsarath"/>
              </a:rPr>
              <a:t>ກິດຈະກຳກ່ອນການຮຽນຮູ້</a:t>
            </a:r>
            <a:endParaRPr/>
          </a:p>
        </p:txBody>
      </p:sp>
      <p:sp>
        <p:nvSpPr>
          <p:cNvPr id="99" name="Google Shape;99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fferent types of vegetables" id="254" name="Google Shape;254;p20"/>
          <p:cNvPicPr preferRelativeResize="0"/>
          <p:nvPr/>
        </p:nvPicPr>
        <p:blipFill rotWithShape="1">
          <a:blip r:embed="rId3">
            <a:alphaModFix/>
          </a:blip>
          <a:srcRect b="3801" l="0" r="0" t="9010"/>
          <a:stretch/>
        </p:blipFill>
        <p:spPr>
          <a:xfrm>
            <a:off x="103294" y="3273806"/>
            <a:ext cx="6448424" cy="3752849"/>
          </a:xfrm>
          <a:custGeom>
            <a:rect b="b" l="l" r="r" t="t"/>
            <a:pathLst>
              <a:path extrusionOk="0" h="3752849" w="6448424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55" name="Google Shape;255;p20"/>
          <p:cNvSpPr txBox="1"/>
          <p:nvPr>
            <p:ph type="title"/>
          </p:nvPr>
        </p:nvSpPr>
        <p:spPr>
          <a:xfrm>
            <a:off x="838200" y="188664"/>
            <a:ext cx="10515600" cy="923348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hetsarath"/>
              <a:buNone/>
            </a:pPr>
            <a:r>
              <a:rPr lang="lo">
                <a:latin typeface="Phetsarath"/>
                <a:ea typeface="Phetsarath"/>
                <a:cs typeface="Phetsarath"/>
                <a:sym typeface="Phetsarath"/>
              </a:rPr>
              <a:t>ສະຫຼຸບ</a:t>
            </a:r>
            <a:endParaRPr/>
          </a:p>
        </p:txBody>
      </p:sp>
      <p:sp>
        <p:nvSpPr>
          <p:cNvPr id="256" name="Google Shape;256;p20"/>
          <p:cNvSpPr txBox="1"/>
          <p:nvPr>
            <p:ph idx="1" type="body"/>
          </p:nvPr>
        </p:nvSpPr>
        <p:spPr>
          <a:xfrm>
            <a:off x="965199" y="1267206"/>
            <a:ext cx="10856495" cy="4323588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∙"/>
            </a:pPr>
            <a:r>
              <a:rPr b="1" lang="lo" sz="18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ອາຫານທີ່ດີຕໍ່ສຸຂະພາບ </a:t>
            </a:r>
            <a:r>
              <a:rPr lang="lo" sz="18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(ລວມທັງອາຫານທີ່ດີຕໍ່ສຸຂະພາບ, ຄວາມປອດໄພ, ຄວາມຫຼາກຫຼາຍ, ຄຸນນະພາບ, ຄວາມປອດໄພ, ສານອາຫານຈຸລະພາກ, ແຄລໍຣີ່ ແລະ ອື່ນໆ)</a:t>
            </a:r>
            <a:endParaRPr sz="1800">
              <a:solidFill>
                <a:srgbClr val="00206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342900" lvl="0" marL="342900" marR="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∙"/>
            </a:pPr>
            <a:r>
              <a:rPr lang="lo" sz="18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ການເສີມອາຫານຕໍ່ອາຫານ, ການປະສົມອາຫານ</a:t>
            </a:r>
            <a:endParaRPr sz="1800">
              <a:solidFill>
                <a:srgbClr val="00206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342900" lvl="0" marL="342900" marR="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∙"/>
            </a:pPr>
            <a:r>
              <a:rPr lang="lo" sz="18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ຕົວຊີ້ວັດ </a:t>
            </a:r>
            <a:r>
              <a:rPr i="1" lang="lo" sz="18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(ລວມທັງການສົນທະນາກ່ຽວກັບໂອກາດທີ່ຈະເຊື່ອມໂຍງ ແລະ ລາຍງານຕໍ່ກັບຕົວຊີ້ວັດ NPAN)</a:t>
            </a:r>
            <a:endParaRPr sz="1800">
              <a:solidFill>
                <a:srgbClr val="00206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285750" lvl="1" marL="742950" marR="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ourier New"/>
              <a:buChar char="o"/>
            </a:pPr>
            <a:r>
              <a:rPr lang="lo" sz="18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ຄວາມຫຼາກຫຼາຍທາງດ້ານອາຫານຂັ້ນຕ່ຳສຳລັບແມ່ຍິງ (MDD-W)</a:t>
            </a:r>
            <a:endParaRPr sz="1800">
              <a:solidFill>
                <a:srgbClr val="00206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285750" lvl="1" marL="742950" marR="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ourier New"/>
              <a:buChar char="o"/>
            </a:pPr>
            <a:r>
              <a:rPr lang="lo" sz="18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ຄວາມຫຼາກຫຼາຍຂອງອາຫານຂັ້ນຕ່ຳສຳລັບເດັກນ້ອຍ ແລະ </a:t>
            </a:r>
            <a:r>
              <a:rPr b="1" lang="lo" sz="18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ອາຫານຂັ້ນຕ່ຳທີ່ຍອມຮັບໄດ້ </a:t>
            </a:r>
            <a:r>
              <a:rPr lang="lo" sz="18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ສຳລັບເດັກນ້ອຍ (MDD-CU5, MAD-CU5)</a:t>
            </a:r>
            <a:endParaRPr sz="1800">
              <a:solidFill>
                <a:srgbClr val="00206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/>
          </a:p>
        </p:txBody>
      </p:sp>
      <p:sp>
        <p:nvSpPr>
          <p:cNvPr id="257" name="Google Shape;2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/>
          <p:nvPr>
            <p:ph type="title"/>
          </p:nvPr>
        </p:nvSpPr>
        <p:spPr>
          <a:xfrm>
            <a:off x="735189" y="136525"/>
            <a:ext cx="1051560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hetsarath"/>
              <a:buNone/>
            </a:pPr>
            <a:r>
              <a:rPr lang="lo" sz="3200">
                <a:latin typeface="Phetsarath"/>
                <a:ea typeface="Phetsarath"/>
                <a:cs typeface="Phetsarath"/>
                <a:sym typeface="Phetsarath"/>
              </a:rPr>
              <a:t>ການທົດສອບຫຼັງການຮຽນ</a:t>
            </a:r>
            <a:endParaRPr sz="3200">
              <a:latin typeface="Phetsarath"/>
              <a:ea typeface="Phetsarath"/>
              <a:cs typeface="Phetsarath"/>
              <a:sym typeface="Phetsarath"/>
            </a:endParaRPr>
          </a:p>
        </p:txBody>
      </p:sp>
      <p:sp>
        <p:nvSpPr>
          <p:cNvPr id="263" name="Google Shape;26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  <p:graphicFrame>
        <p:nvGraphicFramePr>
          <p:cNvPr id="264" name="Google Shape;264;p21"/>
          <p:cNvGraphicFramePr/>
          <p:nvPr/>
        </p:nvGraphicFramePr>
        <p:xfrm>
          <a:off x="564798" y="8926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{C89598F6-6B7E-4DC0-9AC4-02045E77E616}</a:tableStyleId>
              </a:tblPr>
              <a:tblGrid>
                <a:gridCol w="2743650"/>
                <a:gridCol w="5019400"/>
                <a:gridCol w="817175"/>
                <a:gridCol w="2719625"/>
              </a:tblGrid>
              <a:tr h="44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ຄຳຖາມ</a:t>
                      </a:r>
                      <a:endParaRPr/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ຄຳຕອບທີ່ເປັນໄປໄດ້</a:t>
                      </a:r>
                      <a:endParaRPr/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ຄຳຕອບທີ່ຖືກຕ້ອງ</a:t>
                      </a:r>
                      <a:endParaRPr/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ຄຳຕິຊົມ</a:t>
                      </a:r>
                      <a:endParaRPr/>
                    </a:p>
                  </a:txBody>
                  <a:tcPr marT="42750" marB="42750" marR="91450" marL="91450"/>
                </a:tc>
              </a:tr>
              <a:tr h="113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Q1:</a:t>
                      </a:r>
                      <a:r>
                        <a:rPr b="0" i="0"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 </a:t>
                      </a: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ຂໍ້ໃດຕໍ່ໄປນີ້ກຳນົດຄວາມຫຼາກຫຼາຍທາງອາຫານໄດ້ດີທີ່ສຸດ?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UcPeriod"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ຈຳນວນແຄລໍຣີທັງໝົດທີ່ຄົນເຮົາໄດ້ຮັບຈາກກຸ່ມອາຫານທີ່ແຕກຕ່າງກັນ.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UcPeriod"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ຈຳນວນກຸ່ມອາຫານທີ່ແຕກຕ່າງກັນທີ່ບຸກຄົນບໍລິໂພກໃນໄລຍະເວລາສະເພາະ.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UcPeriod"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ຈຳນວນສານອາຫານທີ່ແຕກຕ່າງກັນທີ່ຄົນເຮົາບໍລິໂພກປະຈຳວັນ.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UcPeriod"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ຄວາມຫຼາກຫຼາຍຂອງອາຫານພາຍໃນກຸ່ມອາຫານດຽວ.</a:t>
                      </a:r>
                      <a:endParaRPr/>
                    </a:p>
                    <a:p>
                      <a:pPr indent="-98425" lvl="0" marL="174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 c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hetsarath"/>
                        <a:buNone/>
                      </a:pPr>
                      <a:r>
                        <a:rPr b="0"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 </a:t>
                      </a: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ຄວາມຫຼາກຫຼາຍຂອງອາຫານແມ່ນມາດຕະການຂອງຄຸນນະພາບອາຫານ ແລະ ໂດຍປົກກະຕິແລ້ວແມ່ນຖືກວັດແທກໂດຍການນັບຈຳນວນກຸ່ມອາຫານທີ່ບໍລິໂພກໃນໄລຍະເວລາອ້າງອີງ, ເຊັ່ນ 24 ຊົ່ວໂມງ.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ມັນຕົ້ນຫວານທີ່ອຸດົມໄປດ້ວຍ A.</a:t>
                      </a:r>
                      <a:endParaRPr/>
                    </a:p>
                  </a:txBody>
                  <a:tcPr marT="42750" marB="42750" marR="91450" marL="91450"/>
                </a:tc>
              </a:tr>
              <a:tr h="96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Q2: </a:t>
                      </a: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ຄະແນນຄວາມຫຼາກຫຼາຍທາງອາຫານທີ່ສູງມັກຈະກ່ຽວຂ້ອງກັບຂໍ້ໃດຕໍ່ໄປນີ້?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UcPeriod"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ການໄດ້ຮັບກົດໄຂມັນທີ່ຈຳເປັນຕໍ່າ.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UcPeriod"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ປັບປຸງຄວາມພຽງພໍຂອງຈຸລະ ສານອາຫານ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UcPeriod"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ຄວາມສ່ຽງເພີ່ມຂຶ້ນຂອງພະຍາດຊໍາເຮື້ອ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UcPeriod"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ການກິນອາຫານທີ່ປຸງແຕ່ງຫຼາຍເກີນໄປ.</a:t>
                      </a:r>
                      <a:endParaRPr/>
                    </a:p>
                    <a:p>
                      <a:pPr indent="-1524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B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ການກິນອາຫານຈາກກຸ່ມອາຫານທີ່ຫຼາກຫຼາຍເພີ່ມໂອກາດໃນການບໍລິໂພກວິຕາມິນ ແລະ ແຮ່ທາດທີ່ຈຳເປັນປະສົມປະສານກັນຢ່າງສົມດຸນ.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</a:tr>
              <a:tr h="97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hetsarath"/>
                        <a:buNone/>
                      </a:pPr>
                      <a:r>
                        <a:rPr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Q3:</a:t>
                      </a:r>
                      <a:r>
                        <a:rPr b="0" i="0"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 </a:t>
                      </a: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ຈຸດປະສົງຫຼັກຂອງຄຳແນະນຳກ່ຽວກັບອາຫານທີ່ອີງໃສ່ອາຫານ (FBDGs) ແມ່ນຫຍັງ?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UcPeriod"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ເພື່ອໃຫ້ແຜນການກິນອາຫານທີ່ເປັນເອກະພາບສຳລັບປະຊາກອນທັງໝົດທົ່ວໂລກ.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UcPeriod"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ເພື່ອໃຫ້ຄໍາແນະນໍາທີ່ງ່າຍດາຍ, ໃຊ້ໄດ້ຈິງ ແລະ ກ່ຽວຂ້ອງກັບວັດທະນະທໍາ ສໍາລັບການກິນອາຫານທີ່ດີຕໍ່ສຸຂະພາບ.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UcPeriod"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ເພື່ອກຳນົດລະດັບການໄດ້ຮັບສານອາຫານສະເພາະສຳລັບກຸ່ມອາຍຸທີ່ແຕກຕ່າງກັນ.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UcPeriod"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ເພື່ອເປັນແນວທາງທາງດ້ານຄລີນິກສໍາລັບການປິ່ນປົວພະຍາດທີ່ກ່ຽວຂ້ອງກັບອາຫານ.</a:t>
                      </a:r>
                      <a:endParaRPr/>
                    </a:p>
                    <a:p>
                      <a:pPr indent="-1524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B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FBDGs ຖືກສ້າງຂຶ້ນເພື່ອແປວິທະຍາສາດດ້ານໂພຊະນາການທີ່ສັບສົນໃຫ້ເປັນຂໍ້ຄວາມທີ່ເຂົ້າໃຈງ່າຍ ແລະ ສາມາດນຳໃຊ້ໄດ້ກ່ຽວກັບອາຫານທີ່ຄວນກິນເພື່ອອາຫານທີ່ມີສຸຂະພາບດີ.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</a:tr>
              <a:tr h="97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Q4:</a:t>
                      </a:r>
                      <a:r>
                        <a:rPr b="0" i="0"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 </a:t>
                      </a: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ຂໍ້ໃດຕໍ່ໄປນີ້ອະທິບາຍເຖິງຂໍ້ຈຳກັດທີ່ອາດເກີດຂຶ້ນຈາກການໃຊ້ຄະແນນຄວາມຫຼາກຫຼາຍຂອງອາຫານແບບງ່າຍໆ (DDS) ເປັນຕົວຊີ້ບອກພຽງຢ່າງດຽວຂອງຄວາມພຽງພໍທາງໂພຊະນາການ?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UcPeriod"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ມັນບໍ່ໄດ້ຄຳນຶງເຖິງຄວາມໜາແໜ້ນຂອງສານອາຫານຂອງອາຫານທີ່ບໍລິໂພກ.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UcPeriod"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ມັນອາດຈະເປັນການຍາກທີ່ຈະເກັບກຳຂໍ້ມູນກ່ຽວກັບກຸ່ມອາຫານຈາກວັດທະນະທຳທີ່ແຕກຕ່າງກັນ.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UcPeriod"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ມັນບໍ່ແມ່ນມາດຕະການທີ່ຖືກຕ້ອງສຳລັບປະຊາກອນໃດໆ.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lphaUcPeriod"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ມັນຄຳນຶງເຖິງປະລິມານສະເພາະຂອງແຕ່ລະກຸ່ມອາຫານທີ່ບໍລິໂພກ.</a:t>
                      </a:r>
                      <a:endParaRPr/>
                    </a:p>
                    <a:p>
                      <a:pPr indent="-98425" lvl="0" marL="1746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" sz="12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A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hetsarath"/>
                        <a:buNone/>
                      </a:pPr>
                      <a:r>
                        <a:rPr lang="lo" sz="12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DDS ສູງແມ່ນກ່ຽວຂ້ອງກັບການໄດ້ຮັບສານອາຫານທີ່ດີຂຶ້ນ, ແຕ່ມັນບໍ່ໄດ້ຮັບປະກັນວ່າອາຫານຈະອຸດົມໄປດ້ວຍສານອາຫານຖ້າອາຫານທີ່ເລືອກມີຄຸນນະພາບຕໍ່າ (ເຊັ່ນ: ອາຫານວ່າງທີ່ປຸງແຕ່ງສູງ).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hetsarath"/>
              <a:buNone/>
            </a:pPr>
            <a:r>
              <a:rPr lang="lo">
                <a:latin typeface="Phetsarath"/>
                <a:ea typeface="Phetsarath"/>
                <a:cs typeface="Phetsarath"/>
                <a:sym typeface="Phetsarath"/>
              </a:rPr>
              <a:t>ວຽກມອບໝາຍ/ວຽກບ້ານ/ການສຶກສາກໍລະນີ</a:t>
            </a:r>
            <a:endParaRPr/>
          </a:p>
        </p:txBody>
      </p:sp>
      <p:sp>
        <p:nvSpPr>
          <p:cNvPr id="270" name="Google Shape;27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  <p:graphicFrame>
        <p:nvGraphicFramePr>
          <p:cNvPr id="271" name="Google Shape;271;p22"/>
          <p:cNvGraphicFramePr/>
          <p:nvPr/>
        </p:nvGraphicFramePr>
        <p:xfrm>
          <a:off x="715617" y="18553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{9573A74E-6C2F-4923-98D4-65052EE2B2E8}</a:tableStyleId>
              </a:tblPr>
              <a:tblGrid>
                <a:gridCol w="9533275"/>
              </a:tblGrid>
              <a:tr h="36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lo" sz="1400" u="none" cap="none" strike="noStrike">
                          <a:solidFill>
                            <a:schemeClr val="lt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ການມອບໝາຍ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77777"/>
                    </a:solidFill>
                  </a:tcPr>
                </a:tc>
              </a:tr>
              <a:tr h="3117375"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hetsarath"/>
                        <a:buChar char="-"/>
                      </a:pPr>
                      <a:r>
                        <a:rPr b="0" i="0" lang="lo" sz="16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ທີມງານ: ສ້າງ 4 ທີມ (5-6 ນັກຮຽນ/ທີມ) ຕໍ່ກຸ່ມ A, B, C, D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hetsarath"/>
                        <a:buChar char="-"/>
                      </a:pPr>
                      <a:r>
                        <a:rPr b="0" i="0" lang="lo" sz="16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ນັກຮຽນຕ້ອງໃຫ້ແນວຄວາມຄິດໃນການສ້າງ ແລະ ການຄັດເລືອກສວນໂຮງຮຽນເພື່ອຜະລິດອາຫານໃນສະພາບການຂອງບ້ານເກີດເມືອງນອນຂອງເຂົາເຈົ້າ.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o"/>
              <a:t>ເອກະສານອ້າງອີງ</a:t>
            </a:r>
            <a:endParaRPr/>
          </a:p>
        </p:txBody>
      </p:sp>
      <p:sp>
        <p:nvSpPr>
          <p:cNvPr id="277" name="Google Shape;2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  <p:sp>
        <p:nvSpPr>
          <p:cNvPr id="278" name="Google Shape;278;p23"/>
          <p:cNvSpPr txBox="1"/>
          <p:nvPr/>
        </p:nvSpPr>
        <p:spPr>
          <a:xfrm>
            <a:off x="838200" y="1690688"/>
            <a:ext cx="10515600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Adeyeye, S. A. O. (2017). The role of food processing and appropriate storage technologies in ensuring food security and food availability in Africa. </a:t>
            </a:r>
            <a:r>
              <a:rPr i="1" lang="l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Nutrition &amp; Food Science</a:t>
            </a:r>
            <a:r>
              <a:rPr lang="l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l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</a:t>
            </a:r>
            <a:r>
              <a:rPr lang="l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(1), 122–139.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Kennedy, G., Ballard, T., &amp; Dop, M. (2013). </a:t>
            </a:r>
            <a:r>
              <a:rPr i="1" lang="l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Guidelines for measuring household and individual dietary diversity</a:t>
            </a:r>
            <a:r>
              <a:rPr lang="l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Nutrition and Consumer Protection Division, FAO.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" sz="1800">
                <a:solidFill>
                  <a:srgbClr val="1B1B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Raru TB, Merga BT, Mulatu G, Deressa A, Birhanu A, Negash B, Gamachu M, Regassa LD, Ayana GM, Roba KT. Minimum Dietary Diversity Among Children Aged 6-59 Months in East Africa Countries: A Multilevel Analysis. Int J Public Health. 2023 Jun 1;68:1605807. doi: 10.3389/ijph.2023.1605807. PMID: 37325176; PMCID: PMC10267305.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Ruel, M. T. (2002). </a:t>
            </a:r>
            <a:r>
              <a:rPr i="1" lang="l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dietary diversity an indicator of food security or dietary quality? International Food Policy Research Institute (IFPRI)</a:t>
            </a:r>
            <a:r>
              <a:rPr lang="l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 txBox="1"/>
          <p:nvPr>
            <p:ph type="title"/>
          </p:nvPr>
        </p:nvSpPr>
        <p:spPr>
          <a:xfrm>
            <a:off x="838200" y="336549"/>
            <a:ext cx="10515600" cy="688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hetsarath"/>
              <a:buNone/>
            </a:pPr>
            <a:r>
              <a:rPr lang="lo">
                <a:latin typeface="Phetsarath"/>
                <a:ea typeface="Phetsarath"/>
                <a:cs typeface="Phetsarath"/>
                <a:sym typeface="Phetsarath"/>
              </a:rPr>
              <a:t>ບົດຮຽນຕໍ່ໄປ</a:t>
            </a:r>
            <a:endParaRPr/>
          </a:p>
        </p:txBody>
      </p:sp>
      <p:sp>
        <p:nvSpPr>
          <p:cNvPr id="285" name="Google Shape;28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  <p:graphicFrame>
        <p:nvGraphicFramePr>
          <p:cNvPr id="286" name="Google Shape;286;p24"/>
          <p:cNvGraphicFramePr/>
          <p:nvPr/>
        </p:nvGraphicFramePr>
        <p:xfrm>
          <a:off x="838200" y="17782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{9573A74E-6C2F-4923-98D4-65052EE2B2E8}</a:tableStyleId>
              </a:tblPr>
              <a:tblGrid>
                <a:gridCol w="1573725"/>
                <a:gridCol w="8941875"/>
              </a:tblGrid>
              <a:tr h="30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Phetsarath"/>
                        <a:buNone/>
                      </a:pPr>
                      <a:r>
                        <a:rPr b="1" i="0" lang="lo" sz="24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ຫົວຂໍ້ບົດຮຽນຕໍ່ໄປ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5725" marB="45725" marR="91450" marL="9145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lo" sz="28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ບົດຮຽນຕໍ່ໄປ ບົດຮຽນທີ 5: ການຜະລິດ </a:t>
                      </a:r>
                      <a:r>
                        <a:rPr b="1" lang="lo" sz="28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ອາຫານກະສິກຳທີ່ຫຼາກຫຼາຍ ເພື່ອອາຫານທີ່ດີຕໍ່ສຸຂະພາບ ແລະ ລາຍໄດ້ (ປັບປຸງການເຂົ້າເຖິງອາຫານ)</a:t>
                      </a:r>
                      <a:endParaRPr sz="2800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  <a:p>
                      <a:pPr indent="-514350" lvl="0" marL="5143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AutoNum type="arabicPeriod"/>
                      </a:pPr>
                      <a:r>
                        <a:rPr lang="lo" sz="2800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ຄວາມເຂົ້າໃຈກ່ຽວກັບການຫຼາກຫຼາຍຂອງການຜະລິດອາຫານກະສິກຳ</a:t>
                      </a:r>
                      <a:endParaRPr/>
                    </a:p>
                    <a:p>
                      <a:pPr indent="-514350" lvl="0" marL="5143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AutoNum type="arabicPeriod"/>
                      </a:pPr>
                      <a:r>
                        <a:rPr lang="lo" sz="2800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ການຫຼາກຫຼາຍເພື່ອສຸຂະພາບ ແລະ ໂພຊະນາການ</a:t>
                      </a:r>
                      <a:endParaRPr/>
                    </a:p>
                    <a:p>
                      <a:pPr indent="-514350" lvl="0" marL="5143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AutoNum type="arabicPeriod"/>
                      </a:pPr>
                      <a:r>
                        <a:rPr lang="lo" sz="2800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ການຫຼາກຫຼາຍເພື່ອລາຍຮັບ ແລະ ຄວາມຢືດຢຸ່ນ</a:t>
                      </a:r>
                      <a:endParaRPr/>
                    </a:p>
                    <a:p>
                      <a:pPr indent="-514350" lvl="0" marL="5143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AutoNum type="arabicPeriod"/>
                      </a:pPr>
                      <a:r>
                        <a:rPr lang="lo" sz="2800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ຍຸດທະສາດການຫຼາກຫຼາຍແບບປະຕິບັດໄດ້</a:t>
                      </a:r>
                      <a:r>
                        <a:rPr lang="lo" sz="2800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 </a:t>
                      </a:r>
                      <a:endParaRPr b="0" sz="2800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838200" y="365125"/>
            <a:ext cx="10515600" cy="659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Phetsarath"/>
              <a:buNone/>
            </a:pPr>
            <a:r>
              <a:rPr b="1" lang="lo" sz="5400">
                <a:solidFill>
                  <a:srgbClr val="C00000"/>
                </a:solidFill>
                <a:latin typeface="Phetsarath"/>
                <a:ea typeface="Phetsarath"/>
                <a:cs typeface="Phetsarath"/>
                <a:sym typeface="Phetsarath"/>
              </a:rPr>
              <a:t>ຜົນໄດ້ຮັບຈາກການຮຽນ</a:t>
            </a:r>
            <a:endParaRPr/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272143" y="1253331"/>
            <a:ext cx="1039585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lo" sz="3200">
                <a:latin typeface="Phetsarath"/>
                <a:ea typeface="Phetsarath"/>
                <a:cs typeface="Phetsarath"/>
                <a:sym typeface="Phetsarath"/>
              </a:rPr>
              <a:t>ຫຼັງຈາກຮຽນຈົບບົດຮຽນນີ້ແລ້ວ, ນັກຮຽນຈະສາມາດ: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" sz="2400">
                <a:latin typeface="Phetsarath"/>
                <a:ea typeface="Phetsarath"/>
                <a:cs typeface="Phetsarath"/>
                <a:sym typeface="Phetsarath"/>
              </a:rPr>
              <a:t>ໃຫ້ນິຍາມ ແລະ ເຂົ້າໃຈແນວຄວາມຄິດຂອງຄວາມຫຼາກຫຼາຍທາງອາຫານ.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lo" sz="2400">
                <a:latin typeface="Phetsarath"/>
                <a:ea typeface="Phetsarath"/>
                <a:cs typeface="Phetsarath"/>
                <a:sym typeface="Phetsarath"/>
              </a:rPr>
              <a:t>ອະທິບາຍຜົນປະໂຫຍດດ້ານສຸຂະພາບທີ່ກ່ຽວຂ້ອງກັບການບໍລິໂພກອາຫານທີ່ຫຼາກຫຼາຍ.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lo" sz="2400">
                <a:latin typeface="Phetsarath"/>
                <a:ea typeface="Phetsarath"/>
                <a:cs typeface="Phetsarath"/>
                <a:sym typeface="Phetsarath"/>
              </a:rPr>
              <a:t>ລະບຸກຸ່ມອາຫານທີ່ສຳຄັນ ແລະ ການປະກອບສ່ວນທາງໂພຊະນາການຂອງພວກມັນ.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lo" sz="2400">
                <a:latin typeface="Phetsarath"/>
                <a:ea typeface="Phetsarath"/>
                <a:cs typeface="Phetsarath"/>
                <a:sym typeface="Phetsarath"/>
              </a:rPr>
              <a:t>ຮັບຮູ້ຜົນກະທົບຂອງຄວາມຫຼາກຫຼາຍຂອງອາຫານຕໍ່ຄວາມຍືນຍົງດ້ານສິ່ງແວດລ້ອມ.</a:t>
            </a:r>
            <a:endParaRPr/>
          </a:p>
        </p:txBody>
      </p:sp>
      <p:sp>
        <p:nvSpPr>
          <p:cNvPr id="106" name="Google Shape;10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299" y="4221390"/>
            <a:ext cx="3750128" cy="250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838200" y="343860"/>
            <a:ext cx="10515600" cy="9233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Phetsarath"/>
              <a:buNone/>
            </a:pPr>
            <a:r>
              <a:rPr b="1" lang="lo" sz="3600">
                <a:solidFill>
                  <a:srgbClr val="C00000"/>
                </a:solidFill>
                <a:latin typeface="Phetsarath"/>
                <a:ea typeface="Phetsarath"/>
                <a:cs typeface="Phetsarath"/>
                <a:sym typeface="Phetsarath"/>
              </a:rPr>
              <a:t>ພາບລວມຂອງບົດຮຽນ (ນີ້ແມ່ນໂຄງຮ່າງຂອງບົດຮຽນນີ້)</a:t>
            </a:r>
            <a:endParaRPr/>
          </a:p>
        </p:txBody>
      </p:sp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838200" y="1288475"/>
            <a:ext cx="10515600" cy="651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lo">
                <a:latin typeface="Phetsarath"/>
                <a:ea typeface="Phetsarath"/>
                <a:cs typeface="Phetsarath"/>
                <a:sym typeface="Phetsarath"/>
              </a:rPr>
              <a:t>ໃນບົດຮຽນນີ້, ຜູ້ຮຽນຈະໄດ້ຮຽນຮູ້ກ່ຽວກັບ: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latin typeface="Phetsarath"/>
              <a:ea typeface="Phetsarath"/>
              <a:cs typeface="Phetsarath"/>
              <a:sym typeface="Phetsarath"/>
            </a:endParaRPr>
          </a:p>
        </p:txBody>
      </p:sp>
      <p:sp>
        <p:nvSpPr>
          <p:cNvPr id="114" name="Google Shape;11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322092" y="2046514"/>
            <a:ext cx="7080194" cy="2764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b="0" i="0" lang="lo" sz="2800" u="none" cap="none" strike="noStrike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ຄວາມຫຼາກຫຼາຍທາງດ້ານອາຫານແມ່ນຫຍັງ?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b="0" i="0" lang="lo" sz="2800" u="none" cap="none" strike="noStrike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ຍຸດທະສາດສຳລັບການສົ່ງເສີມຄວາມຫຼາກຫຼາຍດ້ານອາຫານ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b="0" i="0" lang="lo" sz="2800" u="none" cap="none" strike="noStrike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ການສຶກສາກໍລະນີ ແລະ ການນຳໃຊ້ຕົວຈິງ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lo" sz="2800" u="none" cap="none" strike="noStrike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ການພັດທະນາແຜນປະຕິບັດງານຂອງຊຸມຊົນ</a:t>
            </a:r>
            <a:r>
              <a:rPr b="0" i="0" lang="lo" sz="2000" u="none" cap="none" strike="noStrike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9353" y="1939792"/>
            <a:ext cx="4467622" cy="2978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729343" y="131762"/>
            <a:ext cx="105156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hetsarath"/>
              <a:buNone/>
            </a:pPr>
            <a:r>
              <a:rPr b="1" lang="lo">
                <a:latin typeface="Phetsarath"/>
                <a:ea typeface="Phetsarath"/>
                <a:cs typeface="Phetsarath"/>
                <a:sym typeface="Phetsarath"/>
              </a:rPr>
              <a:t>ຄຳສຳຄັນ</a:t>
            </a:r>
            <a:endParaRPr/>
          </a:p>
        </p:txBody>
      </p:sp>
      <p:sp>
        <p:nvSpPr>
          <p:cNvPr id="122" name="Google Shape;122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3" name="Google Shape;12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  <p:graphicFrame>
        <p:nvGraphicFramePr>
          <p:cNvPr id="124" name="Google Shape;124;p5"/>
          <p:cNvGraphicFramePr/>
          <p:nvPr/>
        </p:nvGraphicFramePr>
        <p:xfrm>
          <a:off x="413657" y="7889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{9573A74E-6C2F-4923-98D4-65052EE2B2E8}</a:tableStyleId>
              </a:tblPr>
              <a:tblGrid>
                <a:gridCol w="3061000"/>
                <a:gridCol w="8378675"/>
              </a:tblGrid>
              <a:tr h="42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Phetsarath"/>
                        <a:buNone/>
                      </a:pPr>
                      <a:r>
                        <a:rPr b="1" i="0" lang="lo" sz="1600" u="none" cap="none" strike="noStrike">
                          <a:solidFill>
                            <a:srgbClr val="FFFFFF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ຄຳສຳຄັນ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Phetsarath"/>
                        <a:buNone/>
                      </a:pPr>
                      <a:r>
                        <a:rPr b="1" i="0" lang="lo" sz="1600" u="none" cap="none" strike="noStrike">
                          <a:solidFill>
                            <a:srgbClr val="FFFFFF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ຄຳນິຍາມ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1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hetsarath"/>
                        <a:buNone/>
                      </a:pPr>
                      <a:r>
                        <a:rPr b="1" lang="lo" sz="16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ຄວາມຫຼາກຫຼາຍທາງດ້ານອາຫານ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hetsarath"/>
                        <a:buNone/>
                      </a:pPr>
                      <a:r>
                        <a:rPr lang="lo" sz="16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his ໝາຍເຖິງ </a:t>
                      </a:r>
                      <a:r>
                        <a:rPr b="1" lang="lo" sz="16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ຈຳນວນກຸ່ມອາຫານທີ່ແຕກຕ່າງກັນທີ່ບໍລິໂພກໃນໄລຍະເວລາທີ່ກຳນົດ </a:t>
                      </a:r>
                      <a:r>
                        <a:rPr lang="lo" sz="16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(ເຊັ່ນ 24 ຊົ່ວໂມງ ຫຼື 7 ມື້). ມັນເປັນຕົວຊີ້ວັດຕົວແທນທີ່ສໍາຄັນສໍາລັບ </a:t>
                      </a:r>
                      <a:r>
                        <a:rPr b="1" lang="lo" sz="16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ຄວາມພຽງພໍຂອງສານອາຫານຈຸລະພາກ </a:t>
                      </a:r>
                      <a:r>
                        <a:rPr lang="lo" sz="16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ໃນອາຫານ. ອາຫານທີ່ຫຼາກຫຼາຍກວ່າໂດຍທົ່ວໄປແລ້ວມັກຈະກ່ຽວຂ້ອງກັບຄວາມເປັນໄປໄດ້ສູງໃນການຕອບສະໜອງຄວາມຕ້ອງການສານອາຫານ.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830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hetsarath"/>
                        <a:buNone/>
                      </a:pPr>
                      <a:r>
                        <a:rPr b="1" lang="lo" sz="16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ກຸ່ມອາຫານ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" sz="16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ເຫຼົ່ານີ້ແມ່ນໝວດໝູ່ຂອງອາຫານທີ່ມີຄຸນສົມບັດທາງໂພຊະນາການຄ້າຍຄືກັນ. ກຸ່ມທົ່ວໄປປະກອບມີອາຫານຫຼັກ (ທັນຍາພືດ ແລະ ມັນຕົ້ນ), ພືດຕະກຸນຖົ່ວ, ຜັກ, ໝາກໄມ້, ຊີ້ນ/ປາ, ໄຂ່ ແລະ ຜະລິດຕະພັນນົມ.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51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hetsarath"/>
                        <a:buNone/>
                      </a:pPr>
                      <a:r>
                        <a:rPr lang="lo" sz="16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ຄະແນນຄວາມຫຼາກຫຼາຍທາງໂພຊະນາການ (DDS)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" sz="16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ການນັບຈຳນວນກຸ່ມອາຫານທີ່ບໍລິໂພກແບບງ່າຍໆ.</a:t>
                      </a:r>
                      <a:endParaRPr sz="1600" u="none" cap="none" strike="noStrike"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830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hetsarath"/>
                        <a:buNone/>
                      </a:pPr>
                      <a:r>
                        <a:rPr lang="lo" sz="16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ຄວາມຫຼາກຫຼາຍທາງດ້ານອາຫານຂັ້ນຕ່ຳສຳລັບແມ່ຍິງ (MDDS-W)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hetsarath"/>
                        <a:buNone/>
                      </a:pPr>
                      <a:r>
                        <a:rPr lang="lo" sz="16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ການວັດແທກວ່າແມ່ຍິງໄດ້ກິນອາຫານຢ່າງໜ້ອຍ 5 ໃນ 10 ໝວດອາຫານຫຼືບໍ່.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830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hetsarath"/>
                        <a:buNone/>
                      </a:pPr>
                      <a:r>
                        <a:rPr lang="lo" sz="16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ຄວາມຫຼາກຫຼາຍທາງດ້ານອາຫານຂັ້ນຕ່ຳສຳລັບ ເດັກອາຍຸຕ່ຳກວ່າ 5 ປີ (MDD-CU5)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hetsarath"/>
                        <a:buNone/>
                      </a:pPr>
                      <a:r>
                        <a:rPr lang="lo" sz="16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ມາດຕະການວັດແທກວ່າເດັກອາຍຸ 6-59 ເດືອນໄດ້ກິນອາຫານຢ່າງໜ້ອຍ </a:t>
                      </a:r>
                      <a:r>
                        <a:rPr lang="lo" sz="1600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4 ຫຼື </a:t>
                      </a:r>
                      <a:r>
                        <a:rPr lang="lo" sz="16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5 ໃນ 8 ໝູ່ອາຫານຫຼືບໍ່.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title"/>
          </p:nvPr>
        </p:nvSpPr>
        <p:spPr>
          <a:xfrm>
            <a:off x="838200" y="365126"/>
            <a:ext cx="10515600" cy="658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hetsarath"/>
              <a:buNone/>
            </a:pPr>
            <a:r>
              <a:rPr lang="lo">
                <a:latin typeface="Phetsarath"/>
                <a:ea typeface="Phetsarath"/>
                <a:cs typeface="Phetsarath"/>
                <a:sym typeface="Phetsarath"/>
              </a:rPr>
              <a:t>ການສອບເສັງກ່ອນ</a:t>
            </a:r>
            <a:endParaRPr/>
          </a:p>
        </p:txBody>
      </p:sp>
      <p:sp>
        <p:nvSpPr>
          <p:cNvPr id="130" name="Google Shape;13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  <p:graphicFrame>
        <p:nvGraphicFramePr>
          <p:cNvPr id="131" name="Google Shape;131;p6"/>
          <p:cNvGraphicFramePr/>
          <p:nvPr/>
        </p:nvGraphicFramePr>
        <p:xfrm>
          <a:off x="586724" y="12378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{C89598F6-6B7E-4DC0-9AC4-02045E77E616}</a:tableStyleId>
              </a:tblPr>
              <a:tblGrid>
                <a:gridCol w="2946600"/>
                <a:gridCol w="4236250"/>
                <a:gridCol w="892625"/>
                <a:gridCol w="2785025"/>
              </a:tblGrid>
              <a:tr h="44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ຄຳຖາມ</a:t>
                      </a:r>
                      <a:endParaRPr/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ຄຳຕອບທີ່ເປັນໄປໄດ້</a:t>
                      </a:r>
                      <a:endParaRPr/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ຄຳຕອບທີ່ຖືກຕ້ອງ</a:t>
                      </a:r>
                      <a:endParaRPr/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ຄຳຕິຊົມ</a:t>
                      </a:r>
                      <a:endParaRPr/>
                    </a:p>
                  </a:txBody>
                  <a:tcPr marT="42750" marB="42750" marR="91450" marL="91450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ຄຳຖາມທີ 1:</a:t>
                      </a:r>
                      <a:r>
                        <a:rPr b="0" i="0" lang="lo" sz="11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 </a:t>
                      </a: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ຈຸດປະສົງຫຼັກຂອງຄະແນນຄວາມຫຼາກຫຼາຍທາງອາຫານ (DDS) ແມ່ນຫຍັງ?</a:t>
                      </a:r>
                      <a:endParaRPr/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alphaUcPeriod"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ເພື່ອວັດແທກການໄດ້ຮັບແຄລໍຣີ່ທັງໝົດຂອງບຸກຄົນ.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alphaUcPeriod"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ເພື່ອປະເມີນປະລິມານໂປຣຕີນທີ່ບໍລິໂພກ.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alphaUcPeriod"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ເພື່ອເປັນຕົວຊີ້ບອກເຖິງຄວາມພຽງພໍຂອງຈຸລະສານອາຫານຂອງອາຫານທີ່ບໍລິໂພກ.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alphaUcPeriod"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ເພື່ອກຳນົດດັດຊະນີມວນສານຮ່າງກາຍ (BMI) ຂອງບຸກຄົນ.</a:t>
                      </a:r>
                      <a:endParaRPr/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C</a:t>
                      </a:r>
                      <a:endParaRPr b="0" sz="1100" u="none" cap="none" strike="noStrike"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Phetsarath"/>
                        <a:buNone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DDS ເປັນຕົວຊີ້ບອກທີ່ນຳໃຊ້ຢ່າງກວ້າງຂວາງ ເພາະວ່າອາຫານຫຼາກຫຼາຍຊະນິດຈາກກຸ່ມຕ່າງໆ ມີຄວາມກ່ຽວຂ້ອງຢ່າງແຂງແຮງກັບການໄດ້ຮັບວິຕາມິນ ແລະ ແຮ່ທາດທີ່ຈຳເປັນຫຼາຍຂຶ້ນ ເຊິ່ງມັກຈະຂາດແຄນໃນອາຫານທີ່ບໍ່ມີຄວາມຫຼາກຫຼາຍ.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</a:tr>
              <a:tr h="75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ຄໍາຖາມທີ 2:</a:t>
                      </a:r>
                      <a:r>
                        <a:rPr b="0" i="0" lang="lo" sz="11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 </a:t>
                      </a: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ຄວາມຫຼາກຫຼາຍຂອງອາຫານຂັ້ນຕ່ຳສຳລັບເດັກອາຍຸຕ່ຳກວ່າ 5 ປີ (MDD-CU5) ວັດແທກການບໍລິໂພກອາຫານຈາກກຸ່ມອາຫານຈັກກຸ່ມ?</a:t>
                      </a:r>
                      <a:endParaRPr/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alphaUcPeriod"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5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alphaUcPeriod"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6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alphaUcPeriod"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7</a:t>
                      </a:r>
                      <a:endParaRPr b="0" sz="1100" u="none" cap="none" strike="noStrike"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  <a:p>
                      <a:pPr indent="-228600" lvl="0" marL="2286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alphaUcPeriod"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8</a:t>
                      </a:r>
                      <a:endParaRPr/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A</a:t>
                      </a:r>
                      <a:endParaRPr b="0" sz="1100" u="none" cap="none" strike="noStrike"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ມາດຕະຖານ MDD-CU5 ແມ່ນອີງໃສ່ກຸ່ມອາຫານ 8 ກຸ່ມສະເພາະເພື່ອຮັບປະກັນວ່າອາຫານຂອງເດັກປະກອບມີແຫຼ່ງສານອາຫານທີ່ຫຼາກຫຼາຍທີ່ສຳຄັນຕໍ່ການເຕີບໂຕ ແລະ ການພັດທະນາ. ເກນຂັ້ນຕ່ຳສຳລັບການບັນລຸຕົວຊີ້ວັດແມ່ນການບໍລິໂພກອາຫານຈາກຢ່າງໜ້ອຍ </a:t>
                      </a:r>
                      <a:r>
                        <a:rPr lang="lo" sz="1100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4 ຫຼື </a:t>
                      </a: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5 ກຸ່ມໃນນີ້.</a:t>
                      </a:r>
                      <a:endParaRPr/>
                    </a:p>
                  </a:txBody>
                  <a:tcPr marT="42750" marB="42750" marR="91450" marL="91450"/>
                </a:tc>
              </a:tr>
              <a:tr h="128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Phetsarath"/>
                        <a:buNone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ຄຳຖາມທີ 3:</a:t>
                      </a:r>
                      <a:r>
                        <a:rPr b="0" i="0" lang="lo" sz="1100" u="none" cap="none" strike="noStrike">
                          <a:solidFill>
                            <a:schemeClr val="dk1"/>
                          </a:solidFill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 </a:t>
                      </a: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ຂໍ້ໃດຕໍ່ໄປນີ້ແມ່ນຕົວຢ່າງຂອງກຸ່ມອາຫານທີ່ນັບຢູ່ໃນກຸ່ມອາຫານສ່ວນໃຫຍ່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Phetsarath"/>
                        <a:buNone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ຄະແນນຄວາມຫຼາກຫຼາຍ?</a:t>
                      </a:r>
                      <a:endParaRPr/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alphaUcPeriod"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ນ້ຳ ແລະ ເຄື່ອງດື່ມ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alphaUcPeriod"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ເຄື່ອງເທດ ແລະ ເຄື່ອງປຸງ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alphaUcPeriod"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ພືດຕະກຸນຖົ່ວ, ໝາກໄມ້ແຫ້ງເປືອກແຂງ ແລະ ແກ່ນພືດ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alphaUcPeriod"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ເກືອ ແລະ ນ້ຳຕານ</a:t>
                      </a:r>
                      <a:endParaRPr/>
                    </a:p>
                    <a:p>
                      <a:pPr indent="-158750" lvl="0" marL="2286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C</a:t>
                      </a:r>
                      <a:endParaRPr b="0" sz="1100" u="none" cap="none" strike="noStrike">
                        <a:latin typeface="Phetsarath"/>
                        <a:ea typeface="Phetsarath"/>
                        <a:cs typeface="Phetsarath"/>
                        <a:sym typeface="Phetsarath"/>
                      </a:endParaRPr>
                    </a:p>
                  </a:txBody>
                  <a:tcPr marT="42750" marB="427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lo" sz="1100" u="none" cap="none" strike="noStrike">
                          <a:latin typeface="Phetsarath"/>
                          <a:ea typeface="Phetsarath"/>
                          <a:cs typeface="Phetsarath"/>
                          <a:sym typeface="Phetsarath"/>
                        </a:rPr>
                        <a:t>ເຫດຜົນ: ພືດຕະກຸນຖົ່ວ, ໝາກໄມ້ແຫ້ງເປືອກແຂງ ແລະ ແກ່ນພືດ ຖືວ່າເປັນກຸ່ມອາຫານທີ່ແຕກຕ່າງ ແລະ ສຳຄັນ ເພາະວ່າມັນໃຫ້ໂປຣຕີນ ແລະ ສານອາຫານທີ່ຈຳເປັນອື່ນໆ. ທາງເລືອກອື່ນໆໂດຍທົ່ວໄປແລ້ວແມ່ນຖືກຍົກເວັ້ນ ເພາະວ່າມັນປະກອບສ່ວນໜ້ອຍຕໍ່ໂຄງສ້າງສານອາຫານໂດຍລວມຂອງອາຫານ.</a:t>
                      </a:r>
                      <a:endParaRPr/>
                    </a:p>
                  </a:txBody>
                  <a:tcPr marT="42750" marB="42750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7" name="Google Shape;137;p7"/>
          <p:cNvSpPr txBox="1"/>
          <p:nvPr>
            <p:ph idx="1" type="body"/>
          </p:nvPr>
        </p:nvSpPr>
        <p:spPr>
          <a:xfrm>
            <a:off x="838200" y="1825625"/>
            <a:ext cx="10515600" cy="327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b="1" lang="lo" sz="7200">
                <a:latin typeface="Phetsarath"/>
                <a:ea typeface="Phetsarath"/>
                <a:cs typeface="Phetsarath"/>
                <a:sym typeface="Phetsarath"/>
              </a:rPr>
              <a:t>ເນື້ອໃນບົດຮຽນ</a:t>
            </a:r>
            <a:endParaRPr/>
          </a:p>
        </p:txBody>
      </p:sp>
      <p:sp>
        <p:nvSpPr>
          <p:cNvPr id="138" name="Google Shape;13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 txBox="1"/>
          <p:nvPr>
            <p:ph type="title"/>
          </p:nvPr>
        </p:nvSpPr>
        <p:spPr>
          <a:xfrm>
            <a:off x="4654296" y="329185"/>
            <a:ext cx="6894576" cy="690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Phetsarath"/>
              <a:buNone/>
            </a:pPr>
            <a:r>
              <a:rPr b="1" lang="lo" sz="4000">
                <a:solidFill>
                  <a:srgbClr val="0070C0"/>
                </a:solidFill>
                <a:latin typeface="Phetsarath"/>
                <a:ea typeface="Phetsarath"/>
                <a:cs typeface="Phetsarath"/>
                <a:sym typeface="Phetsarath"/>
              </a:rPr>
              <a:t>1. ໂມດູນຫຼັກ</a:t>
            </a:r>
            <a:endParaRPr sz="4000">
              <a:solidFill>
                <a:srgbClr val="0070C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pic>
        <p:nvPicPr>
          <p:cNvPr descr="Assorted vegetables and fruits" id="145" name="Google Shape;145;p8"/>
          <p:cNvPicPr preferRelativeResize="0"/>
          <p:nvPr/>
        </p:nvPicPr>
        <p:blipFill rotWithShape="1">
          <a:blip r:embed="rId3">
            <a:alphaModFix/>
          </a:blip>
          <a:srcRect b="-2" l="36419" r="24136" t="0"/>
          <a:stretch/>
        </p:blipFill>
        <p:spPr>
          <a:xfrm>
            <a:off x="20" y="1"/>
            <a:ext cx="4052522" cy="6858000"/>
          </a:xfrm>
          <a:custGeom>
            <a:rect b="b" l="l" r="r" t="t"/>
            <a:pathLst>
              <a:path extrusionOk="0" h="6858000" w="4052542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6" name="Google Shape;146;p8"/>
          <p:cNvSpPr/>
          <p:nvPr/>
        </p:nvSpPr>
        <p:spPr>
          <a:xfrm>
            <a:off x="4654296" y="2395728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 txBox="1"/>
          <p:nvPr>
            <p:ph idx="1" type="body"/>
          </p:nvPr>
        </p:nvSpPr>
        <p:spPr>
          <a:xfrm>
            <a:off x="4288972" y="1183061"/>
            <a:ext cx="7346986" cy="5345754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>
              <a:solidFill>
                <a:srgbClr val="00206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342931" lvl="0" marL="342900" marR="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∙"/>
            </a:pPr>
            <a:r>
              <a:rPr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ຂໍ້ຄວາມ/ຄຳເຕືອນດ້ານໂພຊະນາການຫຼັກກ່ຽວກັບຫຼັກການ ແລະ ເກນຂອງ </a:t>
            </a:r>
            <a:r>
              <a:rPr b="1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ການປະຕິບັດດ້ານອາຫານທີ່ດີ </a:t>
            </a:r>
            <a:r>
              <a:rPr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ສຳລັບສຸຂະພາບທາງໂພຊະນາການ</a:t>
            </a:r>
            <a:endParaRPr sz="1900">
              <a:solidFill>
                <a:srgbClr val="00206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342931" lvl="0" marL="342900" marR="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∙"/>
            </a:pPr>
            <a:r>
              <a:rPr b="1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ອາຫານທີ່ດີຕໍ່ສຸຂະພາບ </a:t>
            </a:r>
            <a:r>
              <a:rPr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(ລວມທັງອາຫານທີ່ດີຕໍ່ສຸຂະພາບ, ຄວາມປອດໄພ, ຄວາມຫຼາກຫຼາຍ, ຄຸນນະພາບ, ຄວາມປອດໄພ, ສານອາຫານຈຸລະພາກ, ແຄລໍຣີ່ ແລະ ອື່ນໆ)</a:t>
            </a:r>
            <a:endParaRPr sz="1900">
              <a:solidFill>
                <a:srgbClr val="00206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342931" lvl="0" marL="342900" marR="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∙"/>
            </a:pPr>
            <a:r>
              <a:rPr b="1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ການເສີມສານອາຫານຕໍ່ອາຫານ </a:t>
            </a:r>
            <a:r>
              <a:rPr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, ການປະສົມອາຫານ</a:t>
            </a:r>
            <a:endParaRPr sz="1900">
              <a:solidFill>
                <a:srgbClr val="00206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342931" lvl="0" marL="342900" marR="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∙"/>
            </a:pPr>
            <a:r>
              <a:rPr b="1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ຕົວຊີ້ວັດ</a:t>
            </a:r>
            <a:r>
              <a:rPr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 </a:t>
            </a:r>
            <a:r>
              <a:rPr i="1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(ລວມທັງການສົນທະນາກ່ຽວກັບໂອກາດທີ່ຈະເຊື່ອມໂຍງ ແລະ ລາຍງານຕໍ່ກັບຕົວຊີ້ວັດ NPAN)</a:t>
            </a:r>
            <a:endParaRPr sz="1900">
              <a:solidFill>
                <a:srgbClr val="00206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285781" lvl="1" marL="742950" marR="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ຄວາມຫຼາກຫຼາຍທາງດ້ານອາຫານຂັ້ນຕ່ຳສຳລັບແມ່ຍິງ (MDD-W)</a:t>
            </a:r>
            <a:endParaRPr sz="1900">
              <a:solidFill>
                <a:srgbClr val="00206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285781" lvl="1" marL="742950" marR="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ourier New"/>
              <a:buChar char="o"/>
            </a:pPr>
            <a:r>
              <a:rPr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ຄວາມຫຼາກຫຼາຍຂອງອາຫານຂັ້ນຕ່ຳສຳລັບເດັກນ້ອຍ ແລະ </a:t>
            </a:r>
            <a:r>
              <a:rPr b="1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ອາຫານຂັ້ນຕ່ຳທີ່ຍອມຮັບໄດ້ </a:t>
            </a:r>
            <a:r>
              <a:rPr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ສຳລັບເດັກນ້ອຍ (MDD-C, MAD-C)</a:t>
            </a:r>
            <a:endParaRPr sz="1900">
              <a:solidFill>
                <a:srgbClr val="00206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342931" lvl="0" marL="342900" marR="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∙"/>
            </a:pPr>
            <a:r>
              <a:rPr b="1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ຮູບແບບອາຫານທີ່ດີຕໍ່ສຸຂະພາບ </a:t>
            </a:r>
            <a:r>
              <a:rPr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(ເຊັ່ນ: ທຸງອາຫານ)</a:t>
            </a:r>
            <a:endParaRPr sz="1900">
              <a:solidFill>
                <a:srgbClr val="00206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146367" lvl="0" marL="228600" rtl="0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latin typeface="Phetsarath"/>
              <a:ea typeface="Phetsarath"/>
              <a:cs typeface="Phetsarath"/>
              <a:sym typeface="Phetsarat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 txBox="1"/>
          <p:nvPr>
            <p:ph type="title"/>
          </p:nvPr>
        </p:nvSpPr>
        <p:spPr>
          <a:xfrm>
            <a:off x="3612968" y="209365"/>
            <a:ext cx="8317822" cy="1155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Phetsarath"/>
              <a:buNone/>
            </a:pPr>
            <a:r>
              <a:rPr b="1" lang="lo" sz="4000">
                <a:solidFill>
                  <a:srgbClr val="0070C0"/>
                </a:solidFill>
                <a:latin typeface="Phetsarath"/>
                <a:ea typeface="Phetsarath"/>
                <a:cs typeface="Phetsarath"/>
                <a:sym typeface="Phetsarath"/>
              </a:rPr>
              <a:t>2. ລະບົບອາຫານ ແລະ ການຄວບຄຸມອາຫານ</a:t>
            </a:r>
            <a:endParaRPr/>
          </a:p>
        </p:txBody>
      </p:sp>
      <p:pic>
        <p:nvPicPr>
          <p:cNvPr descr="Herbs on bundles on a wood table" id="154" name="Google Shape;154;p9"/>
          <p:cNvPicPr preferRelativeResize="0"/>
          <p:nvPr/>
        </p:nvPicPr>
        <p:blipFill rotWithShape="1">
          <a:blip r:embed="rId3">
            <a:alphaModFix/>
          </a:blip>
          <a:srcRect b="-1" l="14384" r="40284" t="0"/>
          <a:stretch/>
        </p:blipFill>
        <p:spPr>
          <a:xfrm>
            <a:off x="1" y="10"/>
            <a:ext cx="4657344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5" name="Google Shape;155;p9"/>
          <p:cNvSpPr/>
          <p:nvPr/>
        </p:nvSpPr>
        <p:spPr>
          <a:xfrm>
            <a:off x="5297762" y="237494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 txBox="1"/>
          <p:nvPr>
            <p:ph idx="1" type="body"/>
          </p:nvPr>
        </p:nvSpPr>
        <p:spPr>
          <a:xfrm>
            <a:off x="3435904" y="1709536"/>
            <a:ext cx="8494886" cy="473069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00"/>
              <a:buChar char="•"/>
            </a:pPr>
            <a:r>
              <a:rPr b="0" i="0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ລະບົບອາຫານ, ສຸຂະພາບສິ່ງແວດລ້ອມ, ແລະ ສຸຂະພາບຂອງປະຊາກອນມະນຸດແມ່ນເຊື່ອມໂຍງກັນຢ່າງເລິກເຊິ່ງ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900"/>
              <a:buChar char="•"/>
            </a:pPr>
            <a:r>
              <a:rPr b="0" i="0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ນະໂຍບາຍພາຍໃນລະບົບອາຫານ ເຊັ່ນ: ການອຸດໜູນດ້ານກະສິກຳ ມີອິດທິພົນຕໍ່ລາຄາ ແລະ ຄວາມພ້ອມຂອງອາຫານທີ່ແຕກຕ່າງກັນ ເຊິ່ງໃນທາງກັບກັນມີອິດທິພົນຕໍ່ການເລືອກ ແລະ ການບໍລິໂພກອາຫານ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900"/>
              <a:buChar char="•"/>
            </a:pPr>
            <a:r>
              <a:rPr b="0" i="0" lang="lo" sz="1900">
                <a:solidFill>
                  <a:srgbClr val="002060"/>
                </a:solidFill>
                <a:latin typeface="Phetsarath"/>
                <a:ea typeface="Phetsarath"/>
                <a:cs typeface="Phetsarath"/>
                <a:sym typeface="Phetsarath"/>
              </a:rPr>
              <a:t>ບາດກ້າວທີ່ສຳຄັນຕໍ່ລະບົບອາຫານແບບຍືນຍົງແມ່ນການສະໜອງນະໂຍບາຍໂພຊະນາການສະເພາະຂອງປະເທດທີ່ໃຊ້ວິທີການແບບຮອບດ້ານ ແລະ ລວມເອົາບັນຫາທີ່ກວ້າງຂວາງເຂົ້າໃນຄຳແນະນຳດ້ານໂພຊະນາການ ແລະ ຄຳແນະນຳກ່ຽວກັບອາຫານແຫ່ງຊາດ (FBDG) ເພື່ອສົ່ງເສີມການຊື້ ແລະ ການບໍລິໂພກອາຫານທີ່ດີຕໍ່ສຸຂະພາບ.</a:t>
            </a:r>
            <a:endParaRPr sz="1900">
              <a:solidFill>
                <a:srgbClr val="00206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2023-08-23T14:00:24Z</dcterms:created>
  <dc:creator>Lalita Bhattacharjee</dc:creator>
</cp:coreProperties>
</file>