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2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</p:sldIdLst>
  <p:sldSz cy="6858000" cx="12192000"/>
  <p:notesSz cx="6858000" cy="9144000"/>
  <p:embeddedFontLst>
    <p:embeddedFont>
      <p:font typeface="Phetsarath"/>
      <p:regular r:id="rId30"/>
      <p:bold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32" roundtripDataSignature="AMtx7mhtt6Ekv3P9aWy28eiVf6zMvEw6Y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573A74E-6C2F-4923-98D4-65052EE2B2E8}">
  <a:tblStyle styleId="{9573A74E-6C2F-4923-98D4-65052EE2B2E8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C89598F6-6B7E-4DC0-9AC4-02045E77E616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fill>
          <a:solidFill>
            <a:srgbClr val="CDD4EA"/>
          </a:solidFill>
        </a:fill>
      </a:tcStyle>
    </a:band1H>
    <a:band2H>
      <a:tcTxStyle/>
    </a:band2H>
    <a:band1V>
      <a:tcTxStyle/>
      <a:tcStyle>
        <a:fill>
          <a:solidFill>
            <a:srgbClr val="CDD4EA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Phetsarath-bold.fntdata"/><Relationship Id="rId30" Type="http://schemas.openxmlformats.org/officeDocument/2006/relationships/font" Target="fonts/Phetsarath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lo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" name="Google Shape;221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2" name="Google Shape;252;p2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2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1" name="Google Shape;281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2" name="Google Shape;102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" name="Google Shape;110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6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6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3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3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3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3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7.jpg"/><Relationship Id="rId5" Type="http://schemas.openxmlformats.org/officeDocument/2006/relationships/hyperlink" Target="mailto:sayvisene.b@nuol.edu.la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Relationship Id="rId4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Relationship Id="rId4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jpg"/><Relationship Id="rId4" Type="http://schemas.openxmlformats.org/officeDocument/2006/relationships/image" Target="../media/image1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jpg"/><Relationship Id="rId4" Type="http://schemas.openxmlformats.org/officeDocument/2006/relationships/image" Target="../media/image20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44543" y="3569218"/>
            <a:ext cx="4038600" cy="269240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"/>
          <p:cNvSpPr txBox="1"/>
          <p:nvPr>
            <p:ph type="ctrTitle"/>
          </p:nvPr>
        </p:nvSpPr>
        <p:spPr>
          <a:xfrm>
            <a:off x="1370252" y="596381"/>
            <a:ext cx="9144000" cy="100381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hetsarath"/>
              <a:buNone/>
            </a:pPr>
            <a:r>
              <a:rPr b="1" lang="lo">
                <a:latin typeface="Phetsarath"/>
                <a:ea typeface="Phetsarath"/>
                <a:cs typeface="Phetsarath"/>
                <a:sym typeface="Phetsarath"/>
              </a:rPr>
              <a:t>ຄວາມຫຼາກຫຼາຍຂອງອາຫານ</a:t>
            </a:r>
            <a:endParaRPr/>
          </a:p>
        </p:txBody>
      </p:sp>
      <p:sp>
        <p:nvSpPr>
          <p:cNvPr id="90" name="Google Shape;90;p1"/>
          <p:cNvSpPr txBox="1"/>
          <p:nvPr>
            <p:ph idx="1" type="subTitle"/>
          </p:nvPr>
        </p:nvSpPr>
        <p:spPr>
          <a:xfrm>
            <a:off x="1370252" y="1872343"/>
            <a:ext cx="9144000" cy="10038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lo">
                <a:latin typeface="Phetsarath"/>
                <a:ea typeface="Phetsarath"/>
                <a:cs typeface="Phetsarath"/>
                <a:sym typeface="Phetsarath"/>
              </a:rPr>
              <a:t>ພາກສ່ວນກ່ຽວກັບອາຫານທີ່ດີຕໍ່ສຸຂະພາບ, ລະບົບອາຫານ, ອາຫານການກິນ ແລະ ສິ່ງແວດລ້ອມ ການເສີມສານອາຫານຈາກອາຫານສູ່ອາຫານແມ່ນຫຍັງ</a:t>
            </a:r>
            <a:endParaRPr/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1052" y="3569218"/>
            <a:ext cx="3962400" cy="2692401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"/>
          <p:cNvSpPr txBox="1"/>
          <p:nvPr/>
        </p:nvSpPr>
        <p:spPr>
          <a:xfrm>
            <a:off x="108857" y="3711973"/>
            <a:ext cx="3962400" cy="1920526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lo" sz="1800" u="none" cap="none" strike="noStrike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</a:rPr>
              <a:t>ອຈ. ໄສວິເສນ ບູລົມ , ຫົວໜ້າພາກວິຊາເສດຖະສາດກະສິກຳ ແລະ ເຕັກໂນໂລຊີອາຫານ, ຄະນະກະສິກຳ, ມະຫາວິທະຍາໄລແຫ່ງຊາດລາວ</a:t>
            </a:r>
            <a:endParaRPr/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lo" sz="1800" u="sng" cap="none" strike="noStrike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sayvisene.b@nuol.edu.la </a:t>
            </a:r>
            <a:r>
              <a:rPr b="0" i="0" lang="lo" sz="1800" u="none" cap="none" strike="noStrike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</a:rPr>
              <a:t>, </a:t>
            </a:r>
            <a:endParaRPr b="0" i="0" sz="1800" u="none" cap="none" strike="noStrike">
              <a:solidFill>
                <a:schemeClr val="dk1"/>
              </a:solidFill>
              <a:latin typeface="Phetsarath"/>
              <a:ea typeface="Phetsarath"/>
              <a:cs typeface="Phetsarath"/>
              <a:sym typeface="Phetsarath"/>
            </a:endParaRPr>
          </a:p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lo" sz="1800" u="none" cap="none" strike="noStrike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</a:rPr>
              <a:t>ໂທ: +856 202220118</a:t>
            </a:r>
            <a:endParaRPr b="0" i="0" sz="1800" u="none" cap="none" strike="noStrike">
              <a:solidFill>
                <a:schemeClr val="dk1"/>
              </a:solidFill>
              <a:latin typeface="Phetsarath"/>
              <a:ea typeface="Phetsarath"/>
              <a:cs typeface="Phetsarath"/>
              <a:sym typeface="Phetsarath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0"/>
          <p:cNvSpPr txBox="1"/>
          <p:nvPr>
            <p:ph type="title"/>
          </p:nvPr>
        </p:nvSpPr>
        <p:spPr>
          <a:xfrm>
            <a:off x="549631" y="109139"/>
            <a:ext cx="11018400" cy="718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60"/>
              <a:buFont typeface="Phetsarath"/>
              <a:buNone/>
            </a:pPr>
            <a:r>
              <a:rPr b="1" lang="lo" sz="4360">
                <a:latin typeface="Phetsarath"/>
                <a:ea typeface="Phetsarath"/>
                <a:cs typeface="Phetsarath"/>
                <a:sym typeface="Phetsarath"/>
              </a:rPr>
              <a:t>3. ຄຳແນະນຳກ່ຽວກັບອາຫານ</a:t>
            </a:r>
            <a:endParaRPr sz="3459"/>
          </a:p>
        </p:txBody>
      </p:sp>
      <p:sp>
        <p:nvSpPr>
          <p:cNvPr id="163" name="Google Shape;163;p10"/>
          <p:cNvSpPr/>
          <p:nvPr/>
        </p:nvSpPr>
        <p:spPr>
          <a:xfrm>
            <a:off x="572493" y="1681544"/>
            <a:ext cx="10972800" cy="18288"/>
          </a:xfrm>
          <a:custGeom>
            <a:rect b="b" l="l" r="r" t="t"/>
            <a:pathLst>
              <a:path extrusionOk="0" fill="none" h="18288" w="1097280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extrusionOk="0" h="18288" w="1097280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4901"/>
            </a:schemeClr>
          </a:solidFill>
          <a:ln cap="rnd" cmpd="sng" w="44450">
            <a:solidFill>
              <a:schemeClr val="accent2">
                <a:alpha val="74901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0"/>
          <p:cNvSpPr txBox="1"/>
          <p:nvPr>
            <p:ph idx="1" type="body"/>
          </p:nvPr>
        </p:nvSpPr>
        <p:spPr>
          <a:xfrm>
            <a:off x="141525" y="956600"/>
            <a:ext cx="7962000" cy="5883000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228600" lvl="0" marL="228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0" i="0" lang="lo" sz="1600">
                <a:latin typeface="Phetsarath"/>
                <a:ea typeface="Phetsarath"/>
                <a:cs typeface="Phetsarath"/>
                <a:sym typeface="Phetsarath"/>
              </a:rPr>
              <a:t>ຄຳແນະນຳກ່ຽວກັບອາຫານທີ່ອີງໃສ່ອາຫານ (FBDGs) ແມ່ນໃຊ້ເພື່ອແຈ້ງນະໂຍບາຍແຫ່ງຊາດນອກເໜືອໄປຈາກສຸຂະພາບ, ເຊັ່ນ ການສະໜອງອາຫານພາຍໃນລະບົບການສຶກສາ ຫຼື ການຈັດຊື້ຂອງລັດ.</a:t>
            </a:r>
            <a:endParaRPr/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b="0" i="0" lang="lo" sz="1600">
                <a:latin typeface="Phetsarath"/>
                <a:ea typeface="Phetsarath"/>
                <a:cs typeface="Phetsarath"/>
                <a:sym typeface="Phetsarath"/>
              </a:rPr>
              <a:t>ນອກເໜືອໄປຈາກການຮັບປະກັນວ່າຄວາມຕ້ອງການດ້ານໂພຊະນາການຂອງປະຊາກອນໄດ້ຮັບການຕອບສະໜອງ ແລະ ອາຫານການກິນປະກອບສ່ວນເຂົ້າໃນການຫຼຸດຜ່ອນຄວາມສ່ຽງດ້ານພະຍາດແລ້ວ, FBDGs ຄວນໄດ້ຮັບການປະເມີນຜົນສຳລັບຄ່າໃຊ້ຈ່າຍດ້ານສິ່ງແວດລ້ອມຂອງການຈັດຕັ້ງປະຕິບັດຂອງເຂົາເຈົ້າ.</a:t>
            </a:r>
            <a:endParaRPr/>
          </a:p>
          <a:p>
            <a:pPr indent="-228600" lvl="0" marL="2286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b="1" i="0" lang="lo" sz="1600">
                <a:solidFill>
                  <a:srgbClr val="000000"/>
                </a:solidFill>
                <a:latin typeface="Phetsarath"/>
                <a:ea typeface="Phetsarath"/>
                <a:cs typeface="Phetsarath"/>
                <a:sym typeface="Phetsarath"/>
              </a:rPr>
              <a:t>ລະບົບຕ່ອງໂສ້ມູນຄ່າທີ່ອຸດົມດ້ວຍສານອາຫານ </a:t>
            </a:r>
            <a:r>
              <a:rPr b="0" i="0" lang="lo" sz="1600">
                <a:solidFill>
                  <a:srgbClr val="000000"/>
                </a:solidFill>
                <a:latin typeface="Phetsarath"/>
                <a:ea typeface="Phetsarath"/>
                <a:cs typeface="Phetsarath"/>
                <a:sym typeface="Phetsarath"/>
              </a:rPr>
              <a:t>– USAID ກຳນົດສິນຄ້າວ່າອຸດົມດ້ວຍສານອາຫານ ຖ້າມັນຕອບສະໜອງເງື່ອນໄຂໃດໜຶ່ງຕໍ່ໄປນີ້:</a:t>
            </a:r>
            <a:endParaRPr/>
          </a:p>
          <a:p>
            <a:pPr indent="-228600" lvl="1" marL="6858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b="0" i="0" lang="lo" sz="1600">
                <a:solidFill>
                  <a:srgbClr val="000000"/>
                </a:solidFill>
                <a:latin typeface="Phetsarath"/>
                <a:ea typeface="Phetsarath"/>
                <a:cs typeface="Phetsarath"/>
                <a:sym typeface="Phetsarath"/>
              </a:rPr>
              <a:t>1) ມັນໄດ້ຮັບການເສີມດ້ວຍສານອາຫານຊີວະພາບ;</a:t>
            </a:r>
            <a:endParaRPr/>
          </a:p>
          <a:p>
            <a:pPr indent="-228600" lvl="1" marL="6858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b="0" i="0" lang="lo" sz="1600">
                <a:solidFill>
                  <a:srgbClr val="000000"/>
                </a:solidFill>
                <a:latin typeface="Phetsarath"/>
                <a:ea typeface="Phetsarath"/>
                <a:cs typeface="Phetsarath"/>
                <a:sym typeface="Phetsarath"/>
              </a:rPr>
              <a:t>2) ມັນແມ່ນພືດຕະກຸນຖົ່ວ, ໝາກໄມ້ແຫ້ງເປືອກແຂງ, ຫຼື ແກ່ນພືດ, ເຊັ່ນ: ງາ, ດອກຕາເວັນ, ແກ່ນຜັກ, ເຊື້ອເຂົ້າສາລີ, ຫຼື ແກ່ນພືດຕະກຸນຖົ່ວທີ່ງອກແລ້ວ;</a:t>
            </a:r>
            <a:endParaRPr/>
          </a:p>
          <a:p>
            <a:pPr indent="-228600" lvl="1" marL="6858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b="0" i="0" lang="lo" sz="1600">
                <a:solidFill>
                  <a:srgbClr val="000000"/>
                </a:solidFill>
                <a:latin typeface="Phetsarath"/>
                <a:ea typeface="Phetsarath"/>
                <a:cs typeface="Phetsarath"/>
                <a:sym typeface="Phetsarath"/>
              </a:rPr>
              <a:t>3) ມັນເປັນອາຫານທີ່ມາຈາກສັດ, ລວມທັງຜະລິດຕະພັນນົມ (ນົມ, ນົມສົ້ມ, ເນີຍແຂງ), ປາ, ໄຂ່, ຊີ້ນອະໄວຍະວະ, ຊີ້ນ, ອາຫານປະເພດຊີ້ນ, ແລະໂປຣຕີນຈາກສັດອື່ນໆ (ເຊັ່ນ: ຕົວໜອນ, ແມງໄມ້);</a:t>
            </a:r>
            <a:endParaRPr/>
          </a:p>
          <a:p>
            <a:pPr indent="-228600" lvl="1" marL="6858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b="0" i="0" lang="lo" sz="1600">
                <a:solidFill>
                  <a:srgbClr val="000000"/>
                </a:solidFill>
                <a:latin typeface="Phetsarath"/>
                <a:ea typeface="Phetsarath"/>
                <a:cs typeface="Phetsarath"/>
                <a:sym typeface="Phetsarath"/>
              </a:rPr>
              <a:t>4) ມັນເປັນຮາກ/ຫົວທີ່ມີເນື້ອສີເຫຼືອງເຂັ້ມ ຫຼື ສີສົ້ມ;</a:t>
            </a:r>
            <a:endParaRPr/>
          </a:p>
          <a:p>
            <a:pPr indent="-228600" lvl="1" marL="6858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ct val="100000"/>
              <a:buChar char="•"/>
            </a:pPr>
            <a:r>
              <a:rPr b="0" i="0" lang="lo" sz="1600">
                <a:solidFill>
                  <a:srgbClr val="000000"/>
                </a:solidFill>
                <a:latin typeface="Phetsarath"/>
                <a:ea typeface="Phetsarath"/>
                <a:cs typeface="Phetsarath"/>
                <a:sym typeface="Phetsarath"/>
              </a:rPr>
              <a:t>5) ມັນເປັນໝາກໄມ້/ຜັກທີ່ຕອບສະໜອງເງື່ອນໄຂສຳລັບການເປັນ “ແຫຼ່ງທີ່ສູງ” ຂອງສານອາຫານຈຸລະພາກໜຶ່ງຊະນິດ ຫຼື ຫຼາຍກວ່ານັ້ນ ໂດຍອີງຕາມປະລິມານພະລັງງານຕໍ່ 100 ແຄລໍຣີ ແລະ ຕໍ່ 100 ກຣາມ</a:t>
            </a:r>
            <a:endParaRPr sz="1600">
              <a:latin typeface="Phetsarath"/>
              <a:ea typeface="Phetsarath"/>
              <a:cs typeface="Phetsarath"/>
              <a:sym typeface="Phetsarath"/>
            </a:endParaRPr>
          </a:p>
        </p:txBody>
      </p:sp>
      <p:pic>
        <p:nvPicPr>
          <p:cNvPr descr="The Environmental Impacts of Food and Diet - EcoMatcher" id="165" name="Google Shape;165;p10"/>
          <p:cNvPicPr preferRelativeResize="0"/>
          <p:nvPr/>
        </p:nvPicPr>
        <p:blipFill rotWithShape="1">
          <a:blip r:embed="rId3">
            <a:alphaModFix/>
          </a:blip>
          <a:srcRect b="-1" l="35498" r="9329" t="0"/>
          <a:stretch/>
        </p:blipFill>
        <p:spPr>
          <a:xfrm>
            <a:off x="8860972" y="4129492"/>
            <a:ext cx="2309436" cy="24005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ome | Dietary guidelines | Food and ..." id="166" name="Google Shape;166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913913" y="1987562"/>
            <a:ext cx="3768231" cy="17743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"/>
          <p:cNvSpPr txBox="1"/>
          <p:nvPr>
            <p:ph type="title"/>
          </p:nvPr>
        </p:nvSpPr>
        <p:spPr>
          <a:xfrm>
            <a:off x="838200" y="136526"/>
            <a:ext cx="10515600" cy="6472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hetsarath"/>
              <a:buNone/>
            </a:pPr>
            <a:r>
              <a:rPr lang="lo">
                <a:latin typeface="Phetsarath"/>
                <a:ea typeface="Phetsarath"/>
                <a:cs typeface="Phetsarath"/>
                <a:sym typeface="Phetsarath"/>
              </a:rPr>
              <a:t>ຄຳແນະນຳກ່ຽວກັບອາຫານທີ່ອີງໃສ່ອາຫານ</a:t>
            </a:r>
            <a:endParaRPr/>
          </a:p>
        </p:txBody>
      </p:sp>
      <p:pic>
        <p:nvPicPr>
          <p:cNvPr id="172" name="Google Shape;172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8379" y="887641"/>
            <a:ext cx="5755592" cy="5755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1"/>
          <p:cNvPicPr preferRelativeResize="0"/>
          <p:nvPr/>
        </p:nvPicPr>
        <p:blipFill rotWithShape="1">
          <a:blip r:embed="rId4">
            <a:alphaModFix/>
          </a:blip>
          <a:srcRect b="16441" l="41528" r="27076" t="11274"/>
          <a:stretch/>
        </p:blipFill>
        <p:spPr>
          <a:xfrm>
            <a:off x="6839449" y="887641"/>
            <a:ext cx="4195445" cy="5438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12"/>
          <p:cNvSpPr/>
          <p:nvPr/>
        </p:nvSpPr>
        <p:spPr>
          <a:xfrm>
            <a:off x="0" y="-1"/>
            <a:ext cx="11766176" cy="2061837"/>
          </a:xfrm>
          <a:custGeom>
            <a:rect b="b" l="l" r="r" t="t"/>
            <a:pathLst>
              <a:path extrusionOk="0" h="1978172" w="10768629">
                <a:moveTo>
                  <a:pt x="0" y="0"/>
                </a:moveTo>
                <a:lnTo>
                  <a:pt x="10768629" y="0"/>
                </a:lnTo>
                <a:lnTo>
                  <a:pt x="10733254" y="31439"/>
                </a:lnTo>
                <a:lnTo>
                  <a:pt x="10727085" y="37910"/>
                </a:lnTo>
                <a:cubicBezTo>
                  <a:pt x="10712973" y="56080"/>
                  <a:pt x="10699457" y="78430"/>
                  <a:pt x="10675953" y="68623"/>
                </a:cubicBezTo>
                <a:cubicBezTo>
                  <a:pt x="10685972" y="89202"/>
                  <a:pt x="10641629" y="69781"/>
                  <a:pt x="10637091" y="90361"/>
                </a:cubicBezTo>
                <a:cubicBezTo>
                  <a:pt x="10635214" y="107005"/>
                  <a:pt x="10621323" y="104993"/>
                  <a:pt x="10610971" y="110764"/>
                </a:cubicBezTo>
                <a:cubicBezTo>
                  <a:pt x="10603980" y="127568"/>
                  <a:pt x="10551417" y="141180"/>
                  <a:pt x="10532872" y="138028"/>
                </a:cubicBezTo>
                <a:cubicBezTo>
                  <a:pt x="10480300" y="119072"/>
                  <a:pt x="10440532" y="186296"/>
                  <a:pt x="10398558" y="172911"/>
                </a:cubicBezTo>
                <a:cubicBezTo>
                  <a:pt x="10387708" y="174114"/>
                  <a:pt x="10378792" y="177646"/>
                  <a:pt x="10371128" y="182609"/>
                </a:cubicBezTo>
                <a:lnTo>
                  <a:pt x="10352178" y="199976"/>
                </a:lnTo>
                <a:lnTo>
                  <a:pt x="10351815" y="211879"/>
                </a:lnTo>
                <a:lnTo>
                  <a:pt x="10337471" y="218661"/>
                </a:lnTo>
                <a:lnTo>
                  <a:pt x="10334625" y="222351"/>
                </a:lnTo>
                <a:cubicBezTo>
                  <a:pt x="10321108" y="225227"/>
                  <a:pt x="10278615" y="228401"/>
                  <a:pt x="10256365" y="235917"/>
                </a:cubicBezTo>
                <a:cubicBezTo>
                  <a:pt x="10218136" y="258033"/>
                  <a:pt x="10224552" y="209685"/>
                  <a:pt x="10201127" y="267448"/>
                </a:cubicBezTo>
                <a:cubicBezTo>
                  <a:pt x="10121320" y="273476"/>
                  <a:pt x="10040763" y="345580"/>
                  <a:pt x="9961218" y="326720"/>
                </a:cubicBezTo>
                <a:cubicBezTo>
                  <a:pt x="9980173" y="341621"/>
                  <a:pt x="9883038" y="318484"/>
                  <a:pt x="9859715" y="355698"/>
                </a:cubicBezTo>
                <a:cubicBezTo>
                  <a:pt x="9812822" y="367758"/>
                  <a:pt x="9752089" y="383830"/>
                  <a:pt x="9679867" y="399081"/>
                </a:cubicBezTo>
                <a:cubicBezTo>
                  <a:pt x="9618357" y="415668"/>
                  <a:pt x="9525492" y="446315"/>
                  <a:pt x="9490654" y="455225"/>
                </a:cubicBezTo>
                <a:lnTo>
                  <a:pt x="9470837" y="452539"/>
                </a:lnTo>
                <a:lnTo>
                  <a:pt x="9469082" y="454891"/>
                </a:lnTo>
                <a:cubicBezTo>
                  <a:pt x="9460057" y="461184"/>
                  <a:pt x="9453495" y="461729"/>
                  <a:pt x="9448038" y="459733"/>
                </a:cubicBezTo>
                <a:lnTo>
                  <a:pt x="9396821" y="455795"/>
                </a:lnTo>
                <a:lnTo>
                  <a:pt x="9392197" y="459796"/>
                </a:lnTo>
                <a:lnTo>
                  <a:pt x="9347994" y="464462"/>
                </a:lnTo>
                <a:cubicBezTo>
                  <a:pt x="9347959" y="465155"/>
                  <a:pt x="9347925" y="465846"/>
                  <a:pt x="9347889" y="466539"/>
                </a:cubicBezTo>
                <a:cubicBezTo>
                  <a:pt x="9346648" y="471307"/>
                  <a:pt x="9343831" y="475025"/>
                  <a:pt x="9337639" y="476654"/>
                </a:cubicBezTo>
                <a:cubicBezTo>
                  <a:pt x="9354547" y="503661"/>
                  <a:pt x="9307720" y="510631"/>
                  <a:pt x="9287964" y="513052"/>
                </a:cubicBezTo>
                <a:cubicBezTo>
                  <a:pt x="9269905" y="526173"/>
                  <a:pt x="9245386" y="544358"/>
                  <a:pt x="9229283" y="555377"/>
                </a:cubicBezTo>
                <a:lnTo>
                  <a:pt x="9220274" y="557502"/>
                </a:lnTo>
                <a:cubicBezTo>
                  <a:pt x="9220250" y="557668"/>
                  <a:pt x="9220226" y="557835"/>
                  <a:pt x="9220202" y="558001"/>
                </a:cubicBezTo>
                <a:cubicBezTo>
                  <a:pt x="9218468" y="559434"/>
                  <a:pt x="9215591" y="560497"/>
                  <a:pt x="9210908" y="561147"/>
                </a:cubicBezTo>
                <a:lnTo>
                  <a:pt x="9186374" y="565502"/>
                </a:lnTo>
                <a:lnTo>
                  <a:pt x="9181058" y="569943"/>
                </a:lnTo>
                <a:lnTo>
                  <a:pt x="9167549" y="584727"/>
                </a:lnTo>
                <a:lnTo>
                  <a:pt x="9149110" y="598906"/>
                </a:lnTo>
                <a:cubicBezTo>
                  <a:pt x="9133575" y="594395"/>
                  <a:pt x="9087390" y="636567"/>
                  <a:pt x="9078556" y="644039"/>
                </a:cubicBezTo>
                <a:lnTo>
                  <a:pt x="8996399" y="690055"/>
                </a:lnTo>
                <a:cubicBezTo>
                  <a:pt x="8913147" y="777045"/>
                  <a:pt x="8867993" y="772591"/>
                  <a:pt x="8803791" y="813860"/>
                </a:cubicBezTo>
                <a:cubicBezTo>
                  <a:pt x="8745270" y="819906"/>
                  <a:pt x="8690049" y="823612"/>
                  <a:pt x="8636202" y="848463"/>
                </a:cubicBezTo>
                <a:cubicBezTo>
                  <a:pt x="8594799" y="860014"/>
                  <a:pt x="8568613" y="864779"/>
                  <a:pt x="8555372" y="883171"/>
                </a:cubicBezTo>
                <a:lnTo>
                  <a:pt x="8507229" y="901665"/>
                </a:lnTo>
                <a:lnTo>
                  <a:pt x="8428473" y="927985"/>
                </a:lnTo>
                <a:cubicBezTo>
                  <a:pt x="8428287" y="929817"/>
                  <a:pt x="8428100" y="931648"/>
                  <a:pt x="8427914" y="933480"/>
                </a:cubicBezTo>
                <a:lnTo>
                  <a:pt x="8420327" y="941984"/>
                </a:lnTo>
                <a:lnTo>
                  <a:pt x="8394729" y="948347"/>
                </a:lnTo>
                <a:lnTo>
                  <a:pt x="8380548" y="987916"/>
                </a:lnTo>
                <a:lnTo>
                  <a:pt x="8375330" y="965444"/>
                </a:lnTo>
                <a:cubicBezTo>
                  <a:pt x="8372375" y="964202"/>
                  <a:pt x="8344433" y="977378"/>
                  <a:pt x="8340796" y="980522"/>
                </a:cubicBezTo>
                <a:cubicBezTo>
                  <a:pt x="8328292" y="982128"/>
                  <a:pt x="8319237" y="991089"/>
                  <a:pt x="8304438" y="996739"/>
                </a:cubicBezTo>
                <a:cubicBezTo>
                  <a:pt x="8297193" y="1005683"/>
                  <a:pt x="8289328" y="1014568"/>
                  <a:pt x="8280929" y="1023089"/>
                </a:cubicBezTo>
                <a:lnTo>
                  <a:pt x="8275760" y="1027772"/>
                </a:lnTo>
                <a:lnTo>
                  <a:pt x="8275478" y="1027605"/>
                </a:lnTo>
                <a:cubicBezTo>
                  <a:pt x="8273970" y="1028076"/>
                  <a:pt x="8251461" y="1029408"/>
                  <a:pt x="8249003" y="1032033"/>
                </a:cubicBezTo>
                <a:lnTo>
                  <a:pt x="8203836" y="1037347"/>
                </a:lnTo>
                <a:cubicBezTo>
                  <a:pt x="8172789" y="1049890"/>
                  <a:pt x="8148166" y="1034625"/>
                  <a:pt x="8122936" y="1063113"/>
                </a:cubicBezTo>
                <a:cubicBezTo>
                  <a:pt x="8093850" y="1074757"/>
                  <a:pt x="8066781" y="1075350"/>
                  <a:pt x="8043658" y="1092746"/>
                </a:cubicBezTo>
                <a:cubicBezTo>
                  <a:pt x="8032157" y="1089174"/>
                  <a:pt x="8022145" y="1089998"/>
                  <a:pt x="8015351" y="1105478"/>
                </a:cubicBezTo>
                <a:cubicBezTo>
                  <a:pt x="7987544" y="1113006"/>
                  <a:pt x="7977708" y="1099152"/>
                  <a:pt x="7963145" y="1119346"/>
                </a:cubicBezTo>
                <a:cubicBezTo>
                  <a:pt x="7942622" y="1098880"/>
                  <a:pt x="7943760" y="1109516"/>
                  <a:pt x="7938145" y="1120225"/>
                </a:cubicBezTo>
                <a:lnTo>
                  <a:pt x="7937238" y="1121204"/>
                </a:lnTo>
                <a:lnTo>
                  <a:pt x="7934398" y="1118240"/>
                </a:lnTo>
                <a:lnTo>
                  <a:pt x="7918248" y="1124371"/>
                </a:lnTo>
                <a:lnTo>
                  <a:pt x="7914119" y="1127653"/>
                </a:lnTo>
                <a:cubicBezTo>
                  <a:pt x="7911201" y="1129547"/>
                  <a:pt x="7909169" y="1130331"/>
                  <a:pt x="7907658" y="1130350"/>
                </a:cubicBezTo>
                <a:lnTo>
                  <a:pt x="7907434" y="1130103"/>
                </a:lnTo>
                <a:lnTo>
                  <a:pt x="7901508" y="1133245"/>
                </a:lnTo>
                <a:cubicBezTo>
                  <a:pt x="7891644" y="1139271"/>
                  <a:pt x="7882185" y="1145815"/>
                  <a:pt x="7873287" y="1152609"/>
                </a:cubicBezTo>
                <a:cubicBezTo>
                  <a:pt x="7864672" y="1141906"/>
                  <a:pt x="7845199" y="1159242"/>
                  <a:pt x="7834833" y="1153868"/>
                </a:cubicBezTo>
                <a:lnTo>
                  <a:pt x="7828661" y="1139994"/>
                </a:lnTo>
                <a:lnTo>
                  <a:pt x="7823966" y="1143178"/>
                </a:lnTo>
                <a:lnTo>
                  <a:pt x="7815078" y="1151776"/>
                </a:lnTo>
                <a:cubicBezTo>
                  <a:pt x="7813692" y="1152943"/>
                  <a:pt x="7812687" y="1153116"/>
                  <a:pt x="7812026" y="1151522"/>
                </a:cubicBezTo>
                <a:cubicBezTo>
                  <a:pt x="7806555" y="1153054"/>
                  <a:pt x="7788673" y="1159989"/>
                  <a:pt x="7782249" y="1160970"/>
                </a:cubicBezTo>
                <a:lnTo>
                  <a:pt x="7773476" y="1157414"/>
                </a:lnTo>
                <a:lnTo>
                  <a:pt x="7769600" y="1157365"/>
                </a:lnTo>
                <a:lnTo>
                  <a:pt x="7752631" y="1172815"/>
                </a:lnTo>
                <a:lnTo>
                  <a:pt x="7739392" y="1192062"/>
                </a:lnTo>
                <a:lnTo>
                  <a:pt x="7677677" y="1216394"/>
                </a:lnTo>
                <a:lnTo>
                  <a:pt x="7586920" y="1261888"/>
                </a:lnTo>
                <a:cubicBezTo>
                  <a:pt x="7556723" y="1298911"/>
                  <a:pt x="7489187" y="1284518"/>
                  <a:pt x="7486100" y="1292563"/>
                </a:cubicBezTo>
                <a:cubicBezTo>
                  <a:pt x="7454875" y="1308356"/>
                  <a:pt x="7453335" y="1326361"/>
                  <a:pt x="7411323" y="1340732"/>
                </a:cubicBezTo>
                <a:cubicBezTo>
                  <a:pt x="7372519" y="1390006"/>
                  <a:pt x="7288617" y="1403664"/>
                  <a:pt x="7240698" y="1438832"/>
                </a:cubicBezTo>
                <a:cubicBezTo>
                  <a:pt x="7206467" y="1417136"/>
                  <a:pt x="7227555" y="1441678"/>
                  <a:pt x="7197675" y="1447530"/>
                </a:cubicBezTo>
                <a:cubicBezTo>
                  <a:pt x="7211601" y="1474927"/>
                  <a:pt x="7159483" y="1444981"/>
                  <a:pt x="7164788" y="1480293"/>
                </a:cubicBezTo>
                <a:cubicBezTo>
                  <a:pt x="7159184" y="1480240"/>
                  <a:pt x="7153584" y="1479075"/>
                  <a:pt x="7147929" y="1477641"/>
                </a:cubicBezTo>
                <a:lnTo>
                  <a:pt x="7144965" y="1476908"/>
                </a:lnTo>
                <a:lnTo>
                  <a:pt x="7134299" y="1479969"/>
                </a:lnTo>
                <a:lnTo>
                  <a:pt x="7129809" y="1473339"/>
                </a:lnTo>
                <a:lnTo>
                  <a:pt x="7112688" y="1472575"/>
                </a:lnTo>
                <a:cubicBezTo>
                  <a:pt x="7106506" y="1473449"/>
                  <a:pt x="7100123" y="1475741"/>
                  <a:pt x="7093470" y="1480300"/>
                </a:cubicBezTo>
                <a:cubicBezTo>
                  <a:pt x="7079039" y="1501274"/>
                  <a:pt x="7048991" y="1495718"/>
                  <a:pt x="7025034" y="1506934"/>
                </a:cubicBezTo>
                <a:lnTo>
                  <a:pt x="7014783" y="1515868"/>
                </a:lnTo>
                <a:lnTo>
                  <a:pt x="6979706" y="1523511"/>
                </a:lnTo>
                <a:lnTo>
                  <a:pt x="6977890" y="1525793"/>
                </a:lnTo>
                <a:cubicBezTo>
                  <a:pt x="6971996" y="1527914"/>
                  <a:pt x="6959488" y="1529941"/>
                  <a:pt x="6944339" y="1536237"/>
                </a:cubicBezTo>
                <a:lnTo>
                  <a:pt x="6886996" y="1563569"/>
                </a:lnTo>
                <a:lnTo>
                  <a:pt x="6874510" y="1558469"/>
                </a:lnTo>
                <a:lnTo>
                  <a:pt x="6871943" y="1554651"/>
                </a:lnTo>
                <a:lnTo>
                  <a:pt x="6856174" y="1562024"/>
                </a:lnTo>
                <a:lnTo>
                  <a:pt x="6842321" y="1560554"/>
                </a:lnTo>
                <a:lnTo>
                  <a:pt x="6832713" y="1569357"/>
                </a:lnTo>
                <a:lnTo>
                  <a:pt x="6816351" y="1571495"/>
                </a:lnTo>
                <a:cubicBezTo>
                  <a:pt x="6810216" y="1571510"/>
                  <a:pt x="6803310" y="1571324"/>
                  <a:pt x="6795800" y="1572010"/>
                </a:cubicBezTo>
                <a:lnTo>
                  <a:pt x="6777546" y="1568661"/>
                </a:lnTo>
                <a:lnTo>
                  <a:pt x="6751528" y="1574143"/>
                </a:lnTo>
                <a:cubicBezTo>
                  <a:pt x="6731455" y="1578562"/>
                  <a:pt x="6712054" y="1582098"/>
                  <a:pt x="6691966" y="1582255"/>
                </a:cubicBezTo>
                <a:cubicBezTo>
                  <a:pt x="6677921" y="1590738"/>
                  <a:pt x="6663787" y="1595441"/>
                  <a:pt x="6646941" y="1588471"/>
                </a:cubicBezTo>
                <a:cubicBezTo>
                  <a:pt x="6605135" y="1597971"/>
                  <a:pt x="6598373" y="1612583"/>
                  <a:pt x="6568576" y="1606488"/>
                </a:cubicBezTo>
                <a:cubicBezTo>
                  <a:pt x="6562510" y="1614734"/>
                  <a:pt x="6558067" y="1619360"/>
                  <a:pt x="6554358" y="1621701"/>
                </a:cubicBezTo>
                <a:cubicBezTo>
                  <a:pt x="6543227" y="1628727"/>
                  <a:pt x="6538724" y="1615196"/>
                  <a:pt x="6516968" y="1617195"/>
                </a:cubicBezTo>
                <a:cubicBezTo>
                  <a:pt x="6493173" y="1617368"/>
                  <a:pt x="6528193" y="1598652"/>
                  <a:pt x="6506479" y="1602227"/>
                </a:cubicBezTo>
                <a:cubicBezTo>
                  <a:pt x="6486674" y="1613929"/>
                  <a:pt x="6478484" y="1593997"/>
                  <a:pt x="6458436" y="1607332"/>
                </a:cubicBezTo>
                <a:cubicBezTo>
                  <a:pt x="6471168" y="1620800"/>
                  <a:pt x="6410323" y="1615478"/>
                  <a:pt x="6414786" y="1628815"/>
                </a:cubicBezTo>
                <a:cubicBezTo>
                  <a:pt x="6385942" y="1615041"/>
                  <a:pt x="6386569" y="1640238"/>
                  <a:pt x="6357085" y="1640846"/>
                </a:cubicBezTo>
                <a:cubicBezTo>
                  <a:pt x="6341163" y="1636809"/>
                  <a:pt x="6331497" y="1637754"/>
                  <a:pt x="6322636" y="1648213"/>
                </a:cubicBezTo>
                <a:cubicBezTo>
                  <a:pt x="6248448" y="1627802"/>
                  <a:pt x="6286748" y="1654976"/>
                  <a:pt x="6226172" y="1654676"/>
                </a:cubicBezTo>
                <a:lnTo>
                  <a:pt x="6221217" y="1654506"/>
                </a:lnTo>
                <a:lnTo>
                  <a:pt x="6204956" y="1664280"/>
                </a:lnTo>
                <a:cubicBezTo>
                  <a:pt x="6204728" y="1665114"/>
                  <a:pt x="6204498" y="1665947"/>
                  <a:pt x="6204270" y="1666782"/>
                </a:cubicBezTo>
                <a:lnTo>
                  <a:pt x="6143810" y="1661963"/>
                </a:lnTo>
                <a:lnTo>
                  <a:pt x="6136560" y="1665728"/>
                </a:lnTo>
                <a:lnTo>
                  <a:pt x="6096155" y="1656951"/>
                </a:lnTo>
                <a:lnTo>
                  <a:pt x="6075812" y="1655422"/>
                </a:lnTo>
                <a:lnTo>
                  <a:pt x="6039495" y="1649680"/>
                </a:lnTo>
                <a:lnTo>
                  <a:pt x="6036523" y="1652121"/>
                </a:lnTo>
                <a:lnTo>
                  <a:pt x="6029328" y="1649904"/>
                </a:lnTo>
                <a:lnTo>
                  <a:pt x="6024075" y="1652779"/>
                </a:lnTo>
                <a:lnTo>
                  <a:pt x="6018085" y="1652030"/>
                </a:lnTo>
                <a:cubicBezTo>
                  <a:pt x="6006658" y="1653831"/>
                  <a:pt x="5968194" y="1662035"/>
                  <a:pt x="5955513" y="1663584"/>
                </a:cubicBezTo>
                <a:lnTo>
                  <a:pt x="5941996" y="1661326"/>
                </a:lnTo>
                <a:lnTo>
                  <a:pt x="5931789" y="1669915"/>
                </a:lnTo>
                <a:lnTo>
                  <a:pt x="5888686" y="1672175"/>
                </a:lnTo>
                <a:lnTo>
                  <a:pt x="5873794" y="1665454"/>
                </a:lnTo>
                <a:lnTo>
                  <a:pt x="5860022" y="1660635"/>
                </a:lnTo>
                <a:lnTo>
                  <a:pt x="5858237" y="1660649"/>
                </a:lnTo>
                <a:lnTo>
                  <a:pt x="5840319" y="1660798"/>
                </a:lnTo>
                <a:lnTo>
                  <a:pt x="5806984" y="1661075"/>
                </a:lnTo>
                <a:cubicBezTo>
                  <a:pt x="5785708" y="1661533"/>
                  <a:pt x="5764126" y="1662974"/>
                  <a:pt x="5742351" y="1667489"/>
                </a:cubicBezTo>
                <a:cubicBezTo>
                  <a:pt x="5659069" y="1645168"/>
                  <a:pt x="5615134" y="1706361"/>
                  <a:pt x="5521171" y="1671626"/>
                </a:cubicBezTo>
                <a:cubicBezTo>
                  <a:pt x="5491803" y="1671296"/>
                  <a:pt x="5498089" y="1662666"/>
                  <a:pt x="5457384" y="1683952"/>
                </a:cubicBezTo>
                <a:cubicBezTo>
                  <a:pt x="5356959" y="1699287"/>
                  <a:pt x="5078905" y="1774579"/>
                  <a:pt x="4950070" y="1748401"/>
                </a:cubicBezTo>
                <a:cubicBezTo>
                  <a:pt x="4918276" y="1752255"/>
                  <a:pt x="4891043" y="1756936"/>
                  <a:pt x="4872172" y="1757222"/>
                </a:cubicBezTo>
                <a:lnTo>
                  <a:pt x="4809524" y="1761033"/>
                </a:lnTo>
                <a:cubicBezTo>
                  <a:pt x="4791324" y="1772975"/>
                  <a:pt x="4777258" y="1754591"/>
                  <a:pt x="4759058" y="1766533"/>
                </a:cubicBezTo>
                <a:cubicBezTo>
                  <a:pt x="4747481" y="1770744"/>
                  <a:pt x="4734604" y="1772921"/>
                  <a:pt x="4719749" y="1771811"/>
                </a:cubicBezTo>
                <a:cubicBezTo>
                  <a:pt x="4671168" y="1780243"/>
                  <a:pt x="4634134" y="1775931"/>
                  <a:pt x="4568686" y="1786141"/>
                </a:cubicBezTo>
                <a:cubicBezTo>
                  <a:pt x="4544667" y="1777910"/>
                  <a:pt x="4432547" y="1778168"/>
                  <a:pt x="4418751" y="1796932"/>
                </a:cubicBezTo>
                <a:cubicBezTo>
                  <a:pt x="4403360" y="1801488"/>
                  <a:pt x="4385278" y="1795746"/>
                  <a:pt x="4378377" y="1815528"/>
                </a:cubicBezTo>
                <a:cubicBezTo>
                  <a:pt x="4366870" y="1839461"/>
                  <a:pt x="4337372" y="1814003"/>
                  <a:pt x="4320575" y="1832722"/>
                </a:cubicBezTo>
                <a:cubicBezTo>
                  <a:pt x="4277898" y="1857053"/>
                  <a:pt x="4243945" y="1846759"/>
                  <a:pt x="4211935" y="1860177"/>
                </a:cubicBezTo>
                <a:cubicBezTo>
                  <a:pt x="4181519" y="1859584"/>
                  <a:pt x="4171342" y="1859762"/>
                  <a:pt x="4101228" y="1868717"/>
                </a:cubicBezTo>
                <a:cubicBezTo>
                  <a:pt x="4080159" y="1876188"/>
                  <a:pt x="4039427" y="1877381"/>
                  <a:pt x="3973223" y="1881015"/>
                </a:cubicBezTo>
                <a:cubicBezTo>
                  <a:pt x="3971330" y="1884974"/>
                  <a:pt x="3952843" y="1879225"/>
                  <a:pt x="3900992" y="1880603"/>
                </a:cubicBezTo>
                <a:cubicBezTo>
                  <a:pt x="3849141" y="1881981"/>
                  <a:pt x="3740060" y="1895686"/>
                  <a:pt x="3662119" y="1889285"/>
                </a:cubicBezTo>
                <a:cubicBezTo>
                  <a:pt x="3565155" y="1881322"/>
                  <a:pt x="3613412" y="1915150"/>
                  <a:pt x="3496919" y="1873180"/>
                </a:cubicBezTo>
                <a:cubicBezTo>
                  <a:pt x="3488062" y="1895719"/>
                  <a:pt x="3474293" y="1876288"/>
                  <a:pt x="3449433" y="1889681"/>
                </a:cubicBezTo>
                <a:cubicBezTo>
                  <a:pt x="3406553" y="1891629"/>
                  <a:pt x="3413217" y="1897797"/>
                  <a:pt x="3369766" y="1916653"/>
                </a:cubicBezTo>
                <a:cubicBezTo>
                  <a:pt x="3338805" y="1929531"/>
                  <a:pt x="3289487" y="1928617"/>
                  <a:pt x="3269672" y="1938036"/>
                </a:cubicBezTo>
                <a:lnTo>
                  <a:pt x="3224897" y="1943733"/>
                </a:lnTo>
                <a:cubicBezTo>
                  <a:pt x="3188693" y="1949271"/>
                  <a:pt x="3178540" y="1909145"/>
                  <a:pt x="3161463" y="1946591"/>
                </a:cubicBezTo>
                <a:lnTo>
                  <a:pt x="3112044" y="1935614"/>
                </a:lnTo>
                <a:lnTo>
                  <a:pt x="3069716" y="1930463"/>
                </a:lnTo>
                <a:cubicBezTo>
                  <a:pt x="3049937" y="1924285"/>
                  <a:pt x="3047816" y="1925644"/>
                  <a:pt x="3005773" y="1915878"/>
                </a:cubicBezTo>
                <a:cubicBezTo>
                  <a:pt x="2978838" y="1921092"/>
                  <a:pt x="2967972" y="1927319"/>
                  <a:pt x="2897201" y="1926772"/>
                </a:cubicBezTo>
                <a:lnTo>
                  <a:pt x="2783891" y="1931749"/>
                </a:lnTo>
                <a:cubicBezTo>
                  <a:pt x="2753098" y="1932794"/>
                  <a:pt x="2731621" y="1915151"/>
                  <a:pt x="2712447" y="1933044"/>
                </a:cubicBezTo>
                <a:cubicBezTo>
                  <a:pt x="2621923" y="1990472"/>
                  <a:pt x="2637976" y="1949546"/>
                  <a:pt x="2560151" y="1963609"/>
                </a:cubicBezTo>
                <a:cubicBezTo>
                  <a:pt x="2472084" y="1973456"/>
                  <a:pt x="2423631" y="1962133"/>
                  <a:pt x="2367221" y="1971884"/>
                </a:cubicBezTo>
                <a:cubicBezTo>
                  <a:pt x="2355331" y="1950582"/>
                  <a:pt x="2295649" y="1950006"/>
                  <a:pt x="2272130" y="1961162"/>
                </a:cubicBezTo>
                <a:cubicBezTo>
                  <a:pt x="2229336" y="1964326"/>
                  <a:pt x="2232627" y="1943953"/>
                  <a:pt x="2189404" y="1978172"/>
                </a:cubicBezTo>
                <a:cubicBezTo>
                  <a:pt x="2153824" y="1968017"/>
                  <a:pt x="2114605" y="1969166"/>
                  <a:pt x="2077704" y="1965002"/>
                </a:cubicBezTo>
                <a:cubicBezTo>
                  <a:pt x="2053064" y="1962036"/>
                  <a:pt x="2051584" y="1971011"/>
                  <a:pt x="2033299" y="1969042"/>
                </a:cubicBezTo>
                <a:cubicBezTo>
                  <a:pt x="2015014" y="1967073"/>
                  <a:pt x="1998956" y="1958903"/>
                  <a:pt x="1967996" y="1953187"/>
                </a:cubicBezTo>
                <a:cubicBezTo>
                  <a:pt x="1924117" y="1970917"/>
                  <a:pt x="1915668" y="1940297"/>
                  <a:pt x="1855805" y="1926082"/>
                </a:cubicBezTo>
                <a:cubicBezTo>
                  <a:pt x="1830663" y="1943732"/>
                  <a:pt x="1810564" y="1935694"/>
                  <a:pt x="1790957" y="1919460"/>
                </a:cubicBezTo>
                <a:cubicBezTo>
                  <a:pt x="1732588" y="1924884"/>
                  <a:pt x="1679506" y="1900619"/>
                  <a:pt x="1613978" y="1891581"/>
                </a:cubicBezTo>
                <a:cubicBezTo>
                  <a:pt x="1542961" y="1912227"/>
                  <a:pt x="1506863" y="1865666"/>
                  <a:pt x="1436831" y="1856201"/>
                </a:cubicBezTo>
                <a:cubicBezTo>
                  <a:pt x="1409149" y="1862955"/>
                  <a:pt x="1416370" y="1829853"/>
                  <a:pt x="1357365" y="1832140"/>
                </a:cubicBezTo>
                <a:cubicBezTo>
                  <a:pt x="1285880" y="1811785"/>
                  <a:pt x="1273193" y="1786872"/>
                  <a:pt x="1232341" y="1785942"/>
                </a:cubicBezTo>
                <a:cubicBezTo>
                  <a:pt x="1223903" y="1792798"/>
                  <a:pt x="1160576" y="1793911"/>
                  <a:pt x="1162595" y="1784330"/>
                </a:cubicBezTo>
                <a:cubicBezTo>
                  <a:pt x="1153167" y="1787110"/>
                  <a:pt x="1122206" y="1805077"/>
                  <a:pt x="1120257" y="1789615"/>
                </a:cubicBezTo>
                <a:cubicBezTo>
                  <a:pt x="1073149" y="1786750"/>
                  <a:pt x="1034361" y="1768718"/>
                  <a:pt x="991903" y="1786741"/>
                </a:cubicBezTo>
                <a:cubicBezTo>
                  <a:pt x="966383" y="1781126"/>
                  <a:pt x="949501" y="1800915"/>
                  <a:pt x="883960" y="1809389"/>
                </a:cubicBezTo>
                <a:cubicBezTo>
                  <a:pt x="836064" y="1808194"/>
                  <a:pt x="826980" y="1826610"/>
                  <a:pt x="766531" y="1805053"/>
                </a:cubicBezTo>
                <a:cubicBezTo>
                  <a:pt x="732778" y="1801141"/>
                  <a:pt x="694055" y="1787044"/>
                  <a:pt x="669779" y="1800537"/>
                </a:cubicBezTo>
                <a:cubicBezTo>
                  <a:pt x="645252" y="1794709"/>
                  <a:pt x="563495" y="1813232"/>
                  <a:pt x="523898" y="1811085"/>
                </a:cubicBezTo>
                <a:cubicBezTo>
                  <a:pt x="457555" y="1798530"/>
                  <a:pt x="395227" y="1824052"/>
                  <a:pt x="360251" y="1830735"/>
                </a:cubicBezTo>
                <a:cubicBezTo>
                  <a:pt x="313564" y="1825583"/>
                  <a:pt x="298281" y="1811622"/>
                  <a:pt x="255207" y="1818275"/>
                </a:cubicBezTo>
                <a:cubicBezTo>
                  <a:pt x="206572" y="1839769"/>
                  <a:pt x="160277" y="1836800"/>
                  <a:pt x="101803" y="1870647"/>
                </a:cubicBezTo>
                <a:cubicBezTo>
                  <a:pt x="85849" y="1910002"/>
                  <a:pt x="27997" y="1845258"/>
                  <a:pt x="25397" y="1888443"/>
                </a:cubicBezTo>
                <a:cubicBezTo>
                  <a:pt x="19096" y="1881154"/>
                  <a:pt x="11260" y="1878398"/>
                  <a:pt x="2370" y="1878311"/>
                </a:cubicBezTo>
                <a:lnTo>
                  <a:pt x="0" y="1878785"/>
                </a:lnTo>
                <a:lnTo>
                  <a:pt x="0" y="0"/>
                </a:lnTo>
                <a:close/>
              </a:path>
            </a:pathLst>
          </a:custGeom>
          <a:solidFill>
            <a:srgbClr val="82766A">
              <a:alpha val="1490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12"/>
          <p:cNvSpPr txBox="1"/>
          <p:nvPr>
            <p:ph type="title"/>
          </p:nvPr>
        </p:nvSpPr>
        <p:spPr>
          <a:xfrm>
            <a:off x="0" y="144528"/>
            <a:ext cx="9392421" cy="713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Phetsarath"/>
              <a:buNone/>
            </a:pPr>
            <a:r>
              <a:rPr b="1" lang="lo">
                <a:solidFill>
                  <a:srgbClr val="0070C0"/>
                </a:solidFill>
                <a:latin typeface="Phetsarath"/>
                <a:ea typeface="Phetsarath"/>
                <a:cs typeface="Phetsarath"/>
                <a:sym typeface="Phetsarath"/>
              </a:rPr>
              <a:t>4. ອາຫານການກິນ ແລະ ສິ່ງແວດລ້ອມ</a:t>
            </a:r>
            <a:endParaRPr/>
          </a:p>
        </p:txBody>
      </p:sp>
      <p:sp>
        <p:nvSpPr>
          <p:cNvPr id="181" name="Google Shape;181;p12"/>
          <p:cNvSpPr txBox="1"/>
          <p:nvPr>
            <p:ph idx="1" type="body"/>
          </p:nvPr>
        </p:nvSpPr>
        <p:spPr>
          <a:xfrm>
            <a:off x="317592" y="1420585"/>
            <a:ext cx="6628774" cy="4788827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1" i="0" lang="lo" sz="2000">
                <a:latin typeface="Phetsarath"/>
                <a:ea typeface="Phetsarath"/>
                <a:cs typeface="Phetsarath"/>
                <a:sym typeface="Phetsarath"/>
              </a:rPr>
              <a:t>ອາຫານທີ່ມີຊີ້ນ ແລະ ຜະລິດຕະພັນນົມສູງ </a:t>
            </a:r>
            <a:r>
              <a:rPr b="0" i="0" lang="lo" sz="2000">
                <a:latin typeface="Phetsarath"/>
                <a:ea typeface="Phetsarath"/>
                <a:cs typeface="Phetsarath"/>
                <a:sym typeface="Phetsarath"/>
              </a:rPr>
              <a:t>ມັກຈະໃຊ້ຊັບພະຍາກອນຫຼາຍ ແລະ ມີຮອຍຕີນຕໍ່ສິ່ງແວດລ້ອມຫຼາຍກວ່າອາຫານທີ່ເຮັດຈາກພືດ.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0" i="0" lang="lo" sz="2000">
                <a:latin typeface="Phetsarath"/>
                <a:ea typeface="Phetsarath"/>
                <a:cs typeface="Phetsarath"/>
                <a:sym typeface="Phetsarath"/>
              </a:rPr>
              <a:t>ນີ້ແມ່ນຍ້ອນວ່າ </a:t>
            </a:r>
            <a:r>
              <a:rPr b="1" i="0" lang="lo" sz="2000">
                <a:latin typeface="Phetsarath"/>
                <a:ea typeface="Phetsarath"/>
                <a:cs typeface="Phetsarath"/>
                <a:sym typeface="Phetsarath"/>
              </a:rPr>
              <a:t>ການຜະລິດຊີ້ນ ແລະ ຜະລິດຕະພັນນົມ </a:t>
            </a:r>
            <a:r>
              <a:rPr b="0" i="0" lang="lo" sz="2000">
                <a:latin typeface="Phetsarath"/>
                <a:ea typeface="Phetsarath"/>
                <a:cs typeface="Phetsarath"/>
                <a:sym typeface="Phetsarath"/>
              </a:rPr>
              <a:t>ຕ້ອງການທີ່ດິນ, ນ້ຳ ແລະ ພະລັງງານຫຼາຍກວ່າການຜະລິດອາຫານຈາກພືດ.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0" i="0" lang="lo" sz="2000">
                <a:latin typeface="Phetsarath"/>
                <a:ea typeface="Phetsarath"/>
                <a:cs typeface="Phetsarath"/>
                <a:sym typeface="Phetsarath"/>
              </a:rPr>
              <a:t>ອາຫານຈຳເປັນຕ້ອງໄດ້ </a:t>
            </a:r>
            <a:r>
              <a:rPr b="1" i="0" lang="lo" sz="2000">
                <a:latin typeface="Phetsarath"/>
                <a:ea typeface="Phetsarath"/>
                <a:cs typeface="Phetsarath"/>
                <a:sym typeface="Phetsarath"/>
              </a:rPr>
              <a:t>ປູກ ແລະ ປຸງແຕ່ງ, ຂົນສົ່ງ, ແຈກຢາຍ, ກະກຽມ, ບໍລິໂພກ, ແລະ ບາງຄັ້ງກໍ່ກຳຈັດ </a:t>
            </a:r>
            <a:r>
              <a:rPr b="0" i="0" lang="lo" sz="2000">
                <a:latin typeface="Phetsarath"/>
                <a:ea typeface="Phetsarath"/>
                <a:cs typeface="Phetsarath"/>
                <a:sym typeface="Phetsarath"/>
              </a:rPr>
              <a:t>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0" i="0" lang="lo" sz="2000">
                <a:latin typeface="Phetsarath"/>
                <a:ea typeface="Phetsarath"/>
                <a:cs typeface="Phetsarath"/>
                <a:sym typeface="Phetsarath"/>
              </a:rPr>
              <a:t>ແຕ່ລະບາດກ້າວເຫຼົ່ານີ້ສ້າງ </a:t>
            </a:r>
            <a:r>
              <a:rPr b="1" i="0" lang="lo" sz="2000">
                <a:latin typeface="Phetsarath"/>
                <a:ea typeface="Phetsarath"/>
                <a:cs typeface="Phetsarath"/>
                <a:sym typeface="Phetsarath"/>
              </a:rPr>
              <a:t>ອາຍພິດເຮືອນແກ້ວ </a:t>
            </a:r>
            <a:r>
              <a:rPr b="0" i="0" lang="lo" sz="2000">
                <a:latin typeface="Phetsarath"/>
                <a:ea typeface="Phetsarath"/>
                <a:cs typeface="Phetsarath"/>
                <a:sym typeface="Phetsarath"/>
              </a:rPr>
              <a:t>ທີ່ກັກເກັບຄວາມຮ້ອນຂອງແສງແດດ ແລະ ປະກອບສ່ວນເຂົ້າໃນ </a:t>
            </a:r>
            <a:r>
              <a:rPr b="1" i="0" lang="lo" sz="2000">
                <a:latin typeface="Phetsarath"/>
                <a:ea typeface="Phetsarath"/>
                <a:cs typeface="Phetsarath"/>
                <a:sym typeface="Phetsarath"/>
              </a:rPr>
              <a:t>ການປ່ຽນແປງຂອງດິນຟ້າອາກາດ </a:t>
            </a:r>
            <a:r>
              <a:rPr b="0" i="0" lang="lo" sz="2000">
                <a:latin typeface="Phetsarath"/>
                <a:ea typeface="Phetsarath"/>
                <a:cs typeface="Phetsarath"/>
                <a:sym typeface="Phetsarath"/>
              </a:rPr>
              <a:t>.</a:t>
            </a:r>
            <a:endParaRPr/>
          </a:p>
          <a:p>
            <a:pPr indent="-228600" lvl="0" marL="2286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b="0" i="0" lang="lo" sz="2000">
                <a:latin typeface="Phetsarath"/>
                <a:ea typeface="Phetsarath"/>
                <a:cs typeface="Phetsarath"/>
                <a:sym typeface="Phetsarath"/>
              </a:rPr>
              <a:t>ປະມານໜຶ່ງສ່ວນສາມຂອງ </a:t>
            </a:r>
            <a:r>
              <a:rPr b="1" i="0" lang="lo" sz="2000">
                <a:latin typeface="Phetsarath"/>
                <a:ea typeface="Phetsarath"/>
                <a:cs typeface="Phetsarath"/>
                <a:sym typeface="Phetsarath"/>
              </a:rPr>
              <a:t>ການປ່ອຍອາຍພິດເຮືອນແກ້ວທີ່ເກີດຈາກມະນຸດ ທັງໝົດ </a:t>
            </a:r>
            <a:r>
              <a:rPr b="0" i="0" lang="lo" sz="2000">
                <a:latin typeface="Phetsarath"/>
                <a:ea typeface="Phetsarath"/>
                <a:cs typeface="Phetsarath"/>
                <a:sym typeface="Phetsarath"/>
              </a:rPr>
              <a:t>ແມ່ນກ່ຽວຂ້ອງກັບອາຫານ.</a:t>
            </a:r>
            <a:endParaRPr sz="2000">
              <a:latin typeface="Phetsarath"/>
              <a:ea typeface="Phetsarath"/>
              <a:cs typeface="Phetsarath"/>
              <a:sym typeface="Phetsarath"/>
            </a:endParaRPr>
          </a:p>
        </p:txBody>
      </p:sp>
      <p:pic>
        <p:nvPicPr>
          <p:cNvPr descr="Diet High in Fruit and Vegetables Helps the Environment | Technology  Networks" id="182" name="Google Shape;18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78436" y="773693"/>
            <a:ext cx="4555670" cy="2818594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2"/>
          <p:cNvSpPr/>
          <p:nvPr/>
        </p:nvSpPr>
        <p:spPr>
          <a:xfrm rot="10800000">
            <a:off x="5381624" y="6209414"/>
            <a:ext cx="6810375" cy="648586"/>
          </a:xfrm>
          <a:custGeom>
            <a:rect b="b" l="l" r="r" t="t"/>
            <a:pathLst>
              <a:path extrusionOk="0" h="1027260" w="10753706">
                <a:moveTo>
                  <a:pt x="0" y="0"/>
                </a:moveTo>
                <a:lnTo>
                  <a:pt x="10753706" y="0"/>
                </a:lnTo>
                <a:lnTo>
                  <a:pt x="10748809" y="2522"/>
                </a:lnTo>
                <a:cubicBezTo>
                  <a:pt x="10744031" y="4644"/>
                  <a:pt x="10737551" y="7204"/>
                  <a:pt x="10725330" y="11977"/>
                </a:cubicBezTo>
                <a:cubicBezTo>
                  <a:pt x="10700888" y="21523"/>
                  <a:pt x="10652058" y="39304"/>
                  <a:pt x="10615423" y="52967"/>
                </a:cubicBezTo>
                <a:cubicBezTo>
                  <a:pt x="10598524" y="49017"/>
                  <a:pt x="10550674" y="61360"/>
                  <a:pt x="10533936" y="53095"/>
                </a:cubicBezTo>
                <a:cubicBezTo>
                  <a:pt x="10519435" y="55674"/>
                  <a:pt x="10480156" y="49393"/>
                  <a:pt x="10466876" y="45180"/>
                </a:cubicBezTo>
                <a:cubicBezTo>
                  <a:pt x="10443145" y="68059"/>
                  <a:pt x="10382269" y="71294"/>
                  <a:pt x="10355090" y="89741"/>
                </a:cubicBezTo>
                <a:cubicBezTo>
                  <a:pt x="10286222" y="95376"/>
                  <a:pt x="10146285" y="63529"/>
                  <a:pt x="10087145" y="66115"/>
                </a:cubicBezTo>
                <a:cubicBezTo>
                  <a:pt x="10067575" y="79584"/>
                  <a:pt x="10043111" y="68921"/>
                  <a:pt x="10015902" y="76178"/>
                </a:cubicBezTo>
                <a:cubicBezTo>
                  <a:pt x="9952302" y="84628"/>
                  <a:pt x="9893286" y="103337"/>
                  <a:pt x="9806005" y="102435"/>
                </a:cubicBezTo>
                <a:cubicBezTo>
                  <a:pt x="9782247" y="141133"/>
                  <a:pt x="9674787" y="151643"/>
                  <a:pt x="9602583" y="179170"/>
                </a:cubicBezTo>
                <a:cubicBezTo>
                  <a:pt x="9557658" y="187584"/>
                  <a:pt x="9478290" y="154235"/>
                  <a:pt x="9469719" y="174721"/>
                </a:cubicBezTo>
                <a:cubicBezTo>
                  <a:pt x="9443779" y="165070"/>
                  <a:pt x="9431317" y="185692"/>
                  <a:pt x="9408692" y="189513"/>
                </a:cubicBezTo>
                <a:cubicBezTo>
                  <a:pt x="9387154" y="183843"/>
                  <a:pt x="9380475" y="191089"/>
                  <a:pt x="9364151" y="194072"/>
                </a:cubicBezTo>
                <a:cubicBezTo>
                  <a:pt x="9354686" y="190222"/>
                  <a:pt x="9340485" y="191782"/>
                  <a:pt x="9337751" y="197579"/>
                </a:cubicBezTo>
                <a:cubicBezTo>
                  <a:pt x="9349566" y="209270"/>
                  <a:pt x="9297468" y="207714"/>
                  <a:pt x="9297166" y="216558"/>
                </a:cubicBezTo>
                <a:cubicBezTo>
                  <a:pt x="9269057" y="220999"/>
                  <a:pt x="9139630" y="221783"/>
                  <a:pt x="9123859" y="237356"/>
                </a:cubicBezTo>
                <a:cubicBezTo>
                  <a:pt x="9068176" y="249209"/>
                  <a:pt x="8975349" y="235349"/>
                  <a:pt x="8950741" y="238020"/>
                </a:cubicBezTo>
                <a:cubicBezTo>
                  <a:pt x="8916265" y="215428"/>
                  <a:pt x="8822808" y="292026"/>
                  <a:pt x="8718236" y="303148"/>
                </a:cubicBezTo>
                <a:cubicBezTo>
                  <a:pt x="8703111" y="302060"/>
                  <a:pt x="8695551" y="302792"/>
                  <a:pt x="8694011" y="308812"/>
                </a:cubicBezTo>
                <a:cubicBezTo>
                  <a:pt x="8661810" y="312764"/>
                  <a:pt x="8637956" y="329628"/>
                  <a:pt x="8611976" y="324819"/>
                </a:cubicBezTo>
                <a:cubicBezTo>
                  <a:pt x="8621849" y="336388"/>
                  <a:pt x="8562809" y="325917"/>
                  <a:pt x="8562074" y="337971"/>
                </a:cubicBezTo>
                <a:cubicBezTo>
                  <a:pt x="8543699" y="343978"/>
                  <a:pt x="8511321" y="356396"/>
                  <a:pt x="8501724" y="360865"/>
                </a:cubicBezTo>
                <a:lnTo>
                  <a:pt x="8504489" y="364790"/>
                </a:lnTo>
                <a:lnTo>
                  <a:pt x="8492774" y="366181"/>
                </a:lnTo>
                <a:lnTo>
                  <a:pt x="8466405" y="368724"/>
                </a:lnTo>
                <a:cubicBezTo>
                  <a:pt x="8455454" y="372229"/>
                  <a:pt x="8440175" y="385805"/>
                  <a:pt x="8427069" y="387211"/>
                </a:cubicBezTo>
                <a:cubicBezTo>
                  <a:pt x="8400442" y="392215"/>
                  <a:pt x="8397079" y="382989"/>
                  <a:pt x="8387766" y="377161"/>
                </a:cubicBezTo>
                <a:cubicBezTo>
                  <a:pt x="8369233" y="378548"/>
                  <a:pt x="8334756" y="390869"/>
                  <a:pt x="8315874" y="395527"/>
                </a:cubicBezTo>
                <a:cubicBezTo>
                  <a:pt x="8306664" y="400500"/>
                  <a:pt x="8272845" y="393679"/>
                  <a:pt x="8274474" y="405112"/>
                </a:cubicBezTo>
                <a:cubicBezTo>
                  <a:pt x="8255483" y="406194"/>
                  <a:pt x="8244963" y="408376"/>
                  <a:pt x="8234664" y="410219"/>
                </a:cubicBezTo>
                <a:lnTo>
                  <a:pt x="8211268" y="416791"/>
                </a:lnTo>
                <a:cubicBezTo>
                  <a:pt x="8204720" y="419941"/>
                  <a:pt x="8197411" y="422004"/>
                  <a:pt x="8188615" y="421755"/>
                </a:cubicBezTo>
                <a:lnTo>
                  <a:pt x="8179981" y="420402"/>
                </a:lnTo>
                <a:lnTo>
                  <a:pt x="8179307" y="422516"/>
                </a:lnTo>
                <a:cubicBezTo>
                  <a:pt x="8179027" y="425797"/>
                  <a:pt x="8175790" y="448341"/>
                  <a:pt x="8147929" y="450302"/>
                </a:cubicBezTo>
                <a:cubicBezTo>
                  <a:pt x="8130300" y="457967"/>
                  <a:pt x="8114933" y="461015"/>
                  <a:pt x="8089136" y="465283"/>
                </a:cubicBezTo>
                <a:cubicBezTo>
                  <a:pt x="8072810" y="465920"/>
                  <a:pt x="8069376" y="451569"/>
                  <a:pt x="8049973" y="454121"/>
                </a:cubicBezTo>
                <a:cubicBezTo>
                  <a:pt x="7974508" y="471465"/>
                  <a:pt x="8006050" y="447139"/>
                  <a:pt x="7965913" y="464415"/>
                </a:cubicBezTo>
                <a:cubicBezTo>
                  <a:pt x="7958234" y="466025"/>
                  <a:pt x="7951405" y="465800"/>
                  <a:pt x="7945093" y="464798"/>
                </a:cubicBezTo>
                <a:lnTo>
                  <a:pt x="7935335" y="462442"/>
                </a:lnTo>
                <a:lnTo>
                  <a:pt x="7904779" y="471429"/>
                </a:lnTo>
                <a:cubicBezTo>
                  <a:pt x="7889387" y="474999"/>
                  <a:pt x="7872867" y="477951"/>
                  <a:pt x="7855604" y="480199"/>
                </a:cubicBezTo>
                <a:cubicBezTo>
                  <a:pt x="7850005" y="476378"/>
                  <a:pt x="7838628" y="483595"/>
                  <a:pt x="7832630" y="485371"/>
                </a:cubicBezTo>
                <a:cubicBezTo>
                  <a:pt x="7831473" y="482645"/>
                  <a:pt x="7816623" y="482661"/>
                  <a:pt x="7812438" y="485391"/>
                </a:cubicBezTo>
                <a:cubicBezTo>
                  <a:pt x="7709470" y="505049"/>
                  <a:pt x="7759426" y="473956"/>
                  <a:pt x="7701399" y="495197"/>
                </a:cubicBezTo>
                <a:cubicBezTo>
                  <a:pt x="7690986" y="496989"/>
                  <a:pt x="7682397" y="496365"/>
                  <a:pt x="7674778" y="494723"/>
                </a:cubicBezTo>
                <a:lnTo>
                  <a:pt x="7660445" y="490194"/>
                </a:lnTo>
                <a:lnTo>
                  <a:pt x="7651781" y="493084"/>
                </a:lnTo>
                <a:cubicBezTo>
                  <a:pt x="7616113" y="496548"/>
                  <a:pt x="7603273" y="491735"/>
                  <a:pt x="7584807" y="499490"/>
                </a:cubicBezTo>
                <a:cubicBezTo>
                  <a:pt x="7549256" y="490212"/>
                  <a:pt x="7563949" y="500167"/>
                  <a:pt x="7541324" y="504184"/>
                </a:cubicBezTo>
                <a:cubicBezTo>
                  <a:pt x="7523851" y="508307"/>
                  <a:pt x="7559546" y="509825"/>
                  <a:pt x="7541756" y="512184"/>
                </a:cubicBezTo>
                <a:cubicBezTo>
                  <a:pt x="7520963" y="510864"/>
                  <a:pt x="7525755" y="520497"/>
                  <a:pt x="7503906" y="518551"/>
                </a:cubicBezTo>
                <a:cubicBezTo>
                  <a:pt x="7505924" y="510774"/>
                  <a:pt x="7464361" y="523683"/>
                  <a:pt x="7460411" y="517415"/>
                </a:cubicBezTo>
                <a:lnTo>
                  <a:pt x="7460116" y="517548"/>
                </a:lnTo>
                <a:cubicBezTo>
                  <a:pt x="7447785" y="530928"/>
                  <a:pt x="7310141" y="550568"/>
                  <a:pt x="7297810" y="563947"/>
                </a:cubicBezTo>
                <a:cubicBezTo>
                  <a:pt x="7221791" y="605698"/>
                  <a:pt x="7039072" y="646008"/>
                  <a:pt x="6946388" y="665244"/>
                </a:cubicBezTo>
                <a:cubicBezTo>
                  <a:pt x="6853704" y="684480"/>
                  <a:pt x="6804875" y="677485"/>
                  <a:pt x="6741704" y="679365"/>
                </a:cubicBezTo>
                <a:lnTo>
                  <a:pt x="6624680" y="677674"/>
                </a:lnTo>
                <a:lnTo>
                  <a:pt x="6605700" y="683566"/>
                </a:lnTo>
                <a:cubicBezTo>
                  <a:pt x="6603309" y="685184"/>
                  <a:pt x="6599550" y="685647"/>
                  <a:pt x="6576922" y="683030"/>
                </a:cubicBezTo>
                <a:cubicBezTo>
                  <a:pt x="6527275" y="698355"/>
                  <a:pt x="6440981" y="702347"/>
                  <a:pt x="6405123" y="721946"/>
                </a:cubicBezTo>
                <a:cubicBezTo>
                  <a:pt x="6407963" y="715467"/>
                  <a:pt x="6383450" y="712913"/>
                  <a:pt x="6368938" y="717341"/>
                </a:cubicBezTo>
                <a:cubicBezTo>
                  <a:pt x="6377914" y="692119"/>
                  <a:pt x="6315316" y="744281"/>
                  <a:pt x="6295102" y="729508"/>
                </a:cubicBezTo>
                <a:cubicBezTo>
                  <a:pt x="6300358" y="744473"/>
                  <a:pt x="6240070" y="776254"/>
                  <a:pt x="6202084" y="767091"/>
                </a:cubicBezTo>
                <a:cubicBezTo>
                  <a:pt x="6152826" y="774744"/>
                  <a:pt x="6122010" y="790367"/>
                  <a:pt x="6067157" y="790339"/>
                </a:cubicBezTo>
                <a:cubicBezTo>
                  <a:pt x="6066310" y="792484"/>
                  <a:pt x="6064283" y="794403"/>
                  <a:pt x="6061443" y="796151"/>
                </a:cubicBezTo>
                <a:lnTo>
                  <a:pt x="6051406" y="800684"/>
                </a:lnTo>
                <a:lnTo>
                  <a:pt x="6049097" y="800636"/>
                </a:lnTo>
                <a:cubicBezTo>
                  <a:pt x="6040408" y="801393"/>
                  <a:pt x="6036299" y="802645"/>
                  <a:pt x="6034222" y="804110"/>
                </a:cubicBezTo>
                <a:lnTo>
                  <a:pt x="6033121" y="806078"/>
                </a:lnTo>
                <a:lnTo>
                  <a:pt x="6023593" y="808842"/>
                </a:lnTo>
                <a:lnTo>
                  <a:pt x="6006639" y="815304"/>
                </a:lnTo>
                <a:lnTo>
                  <a:pt x="6001762" y="815557"/>
                </a:lnTo>
                <a:lnTo>
                  <a:pt x="5973534" y="823815"/>
                </a:lnTo>
                <a:lnTo>
                  <a:pt x="5972336" y="823476"/>
                </a:lnTo>
                <a:cubicBezTo>
                  <a:pt x="5969004" y="822901"/>
                  <a:pt x="5965329" y="822833"/>
                  <a:pt x="5960841" y="823819"/>
                </a:cubicBezTo>
                <a:cubicBezTo>
                  <a:pt x="5955860" y="815655"/>
                  <a:pt x="5953515" y="821882"/>
                  <a:pt x="5940719" y="825514"/>
                </a:cubicBezTo>
                <a:cubicBezTo>
                  <a:pt x="5930130" y="813644"/>
                  <a:pt x="5900943" y="827979"/>
                  <a:pt x="5884298" y="823806"/>
                </a:cubicBezTo>
                <a:cubicBezTo>
                  <a:pt x="5875133" y="826741"/>
                  <a:pt x="5865250" y="829630"/>
                  <a:pt x="5854779" y="832365"/>
                </a:cubicBezTo>
                <a:lnTo>
                  <a:pt x="5848382" y="833844"/>
                </a:lnTo>
                <a:lnTo>
                  <a:pt x="5848066" y="833772"/>
                </a:lnTo>
                <a:cubicBezTo>
                  <a:pt x="5846273" y="833879"/>
                  <a:pt x="5844018" y="834284"/>
                  <a:pt x="5840944" y="835132"/>
                </a:cubicBezTo>
                <a:lnTo>
                  <a:pt x="5836719" y="836539"/>
                </a:lnTo>
                <a:lnTo>
                  <a:pt x="5824311" y="839408"/>
                </a:lnTo>
                <a:lnTo>
                  <a:pt x="5818788" y="839727"/>
                </a:lnTo>
                <a:cubicBezTo>
                  <a:pt x="5797008" y="838594"/>
                  <a:pt x="5786883" y="822081"/>
                  <a:pt x="5763953" y="834282"/>
                </a:cubicBezTo>
                <a:cubicBezTo>
                  <a:pt x="5726813" y="837521"/>
                  <a:pt x="5699446" y="830949"/>
                  <a:pt x="5667748" y="840211"/>
                </a:cubicBezTo>
                <a:cubicBezTo>
                  <a:pt x="5632959" y="843205"/>
                  <a:pt x="5601436" y="842280"/>
                  <a:pt x="5573108" y="847611"/>
                </a:cubicBezTo>
                <a:cubicBezTo>
                  <a:pt x="5560030" y="845832"/>
                  <a:pt x="5549547" y="851598"/>
                  <a:pt x="5539137" y="851033"/>
                </a:cubicBezTo>
                <a:cubicBezTo>
                  <a:pt x="5528728" y="850467"/>
                  <a:pt x="5529256" y="837509"/>
                  <a:pt x="5510651" y="844215"/>
                </a:cubicBezTo>
                <a:cubicBezTo>
                  <a:pt x="5494241" y="833607"/>
                  <a:pt x="5466101" y="839171"/>
                  <a:pt x="5457331" y="839159"/>
                </a:cubicBezTo>
                <a:lnTo>
                  <a:pt x="5410613" y="834358"/>
                </a:lnTo>
                <a:lnTo>
                  <a:pt x="5370040" y="862127"/>
                </a:lnTo>
                <a:cubicBezTo>
                  <a:pt x="5357863" y="856469"/>
                  <a:pt x="5319115" y="868069"/>
                  <a:pt x="5318778" y="855310"/>
                </a:cubicBezTo>
                <a:cubicBezTo>
                  <a:pt x="5303920" y="857760"/>
                  <a:pt x="5296727" y="863736"/>
                  <a:pt x="5298645" y="855171"/>
                </a:cubicBezTo>
                <a:cubicBezTo>
                  <a:pt x="5287819" y="855897"/>
                  <a:pt x="5267444" y="857825"/>
                  <a:pt x="5253828" y="859670"/>
                </a:cubicBezTo>
                <a:lnTo>
                  <a:pt x="5216955" y="866245"/>
                </a:lnTo>
                <a:lnTo>
                  <a:pt x="5214344" y="868102"/>
                </a:lnTo>
                <a:cubicBezTo>
                  <a:pt x="5210778" y="868719"/>
                  <a:pt x="5200859" y="869042"/>
                  <a:pt x="5195561" y="869949"/>
                </a:cubicBezTo>
                <a:lnTo>
                  <a:pt x="5182555" y="873542"/>
                </a:lnTo>
                <a:cubicBezTo>
                  <a:pt x="5178496" y="875023"/>
                  <a:pt x="5175066" y="876746"/>
                  <a:pt x="5172552" y="878801"/>
                </a:cubicBezTo>
                <a:cubicBezTo>
                  <a:pt x="5121406" y="873797"/>
                  <a:pt x="5080096" y="886529"/>
                  <a:pt x="5027993" y="889666"/>
                </a:cubicBezTo>
                <a:cubicBezTo>
                  <a:pt x="4999924" y="877115"/>
                  <a:pt x="4946973" y="919452"/>
                  <a:pt x="4939844" y="934802"/>
                </a:cubicBezTo>
                <a:cubicBezTo>
                  <a:pt x="4895154" y="940701"/>
                  <a:pt x="4844006" y="928240"/>
                  <a:pt x="4792576" y="934820"/>
                </a:cubicBezTo>
                <a:lnTo>
                  <a:pt x="4602423" y="958063"/>
                </a:lnTo>
                <a:cubicBezTo>
                  <a:pt x="4488530" y="967131"/>
                  <a:pt x="4399004" y="969822"/>
                  <a:pt x="4290656" y="969152"/>
                </a:cubicBezTo>
                <a:cubicBezTo>
                  <a:pt x="4182308" y="968482"/>
                  <a:pt x="4046938" y="971167"/>
                  <a:pt x="3952334" y="954043"/>
                </a:cubicBezTo>
                <a:lnTo>
                  <a:pt x="3858560" y="948781"/>
                </a:lnTo>
                <a:lnTo>
                  <a:pt x="3846597" y="948382"/>
                </a:lnTo>
                <a:cubicBezTo>
                  <a:pt x="3807516" y="956616"/>
                  <a:pt x="3767475" y="941640"/>
                  <a:pt x="3736044" y="947759"/>
                </a:cubicBezTo>
                <a:cubicBezTo>
                  <a:pt x="3727323" y="948128"/>
                  <a:pt x="3719828" y="947771"/>
                  <a:pt x="3713136" y="946963"/>
                </a:cubicBezTo>
                <a:lnTo>
                  <a:pt x="3695939" y="943639"/>
                </a:lnTo>
                <a:lnTo>
                  <a:pt x="3694125" y="940567"/>
                </a:lnTo>
                <a:lnTo>
                  <a:pt x="3681925" y="939706"/>
                </a:lnTo>
                <a:lnTo>
                  <a:pt x="3679204" y="938926"/>
                </a:lnTo>
                <a:cubicBezTo>
                  <a:pt x="3668160" y="939028"/>
                  <a:pt x="3634193" y="940875"/>
                  <a:pt x="3615656" y="940320"/>
                </a:cubicBezTo>
                <a:cubicBezTo>
                  <a:pt x="3582626" y="936974"/>
                  <a:pt x="3593904" y="949140"/>
                  <a:pt x="3567983" y="935596"/>
                </a:cubicBezTo>
                <a:cubicBezTo>
                  <a:pt x="3504185" y="939048"/>
                  <a:pt x="3482818" y="922224"/>
                  <a:pt x="3422423" y="932129"/>
                </a:cubicBezTo>
                <a:cubicBezTo>
                  <a:pt x="3369166" y="933413"/>
                  <a:pt x="3329486" y="910108"/>
                  <a:pt x="3310925" y="911072"/>
                </a:cubicBezTo>
                <a:cubicBezTo>
                  <a:pt x="3261363" y="909787"/>
                  <a:pt x="3198415" y="933574"/>
                  <a:pt x="3139421" y="934151"/>
                </a:cubicBezTo>
                <a:cubicBezTo>
                  <a:pt x="3088799" y="931012"/>
                  <a:pt x="3038941" y="938464"/>
                  <a:pt x="2996922" y="927537"/>
                </a:cubicBezTo>
                <a:cubicBezTo>
                  <a:pt x="2992673" y="929234"/>
                  <a:pt x="2987900" y="930498"/>
                  <a:pt x="2982785" y="931453"/>
                </a:cubicBezTo>
                <a:lnTo>
                  <a:pt x="2967478" y="933397"/>
                </a:lnTo>
                <a:lnTo>
                  <a:pt x="2948552" y="932961"/>
                </a:lnTo>
                <a:lnTo>
                  <a:pt x="2944404" y="934452"/>
                </a:lnTo>
                <a:lnTo>
                  <a:pt x="2908608" y="937205"/>
                </a:lnTo>
                <a:lnTo>
                  <a:pt x="2904443" y="936455"/>
                </a:lnTo>
                <a:lnTo>
                  <a:pt x="2868935" y="938022"/>
                </a:lnTo>
                <a:lnTo>
                  <a:pt x="2868586" y="937487"/>
                </a:lnTo>
                <a:cubicBezTo>
                  <a:pt x="2866994" y="936327"/>
                  <a:pt x="2864292" y="935538"/>
                  <a:pt x="2859191" y="935503"/>
                </a:cubicBezTo>
                <a:cubicBezTo>
                  <a:pt x="2869075" y="927418"/>
                  <a:pt x="2856828" y="932364"/>
                  <a:pt x="2840915" y="932977"/>
                </a:cubicBezTo>
                <a:lnTo>
                  <a:pt x="2763509" y="921850"/>
                </a:lnTo>
                <a:lnTo>
                  <a:pt x="2756121" y="921864"/>
                </a:lnTo>
                <a:cubicBezTo>
                  <a:pt x="2756081" y="921822"/>
                  <a:pt x="2756039" y="921781"/>
                  <a:pt x="2755998" y="921739"/>
                </a:cubicBezTo>
                <a:cubicBezTo>
                  <a:pt x="2754445" y="921476"/>
                  <a:pt x="2752036" y="921380"/>
                  <a:pt x="2748255" y="921505"/>
                </a:cubicBezTo>
                <a:lnTo>
                  <a:pt x="2694601" y="915575"/>
                </a:lnTo>
                <a:cubicBezTo>
                  <a:pt x="2671223" y="919874"/>
                  <a:pt x="2666972" y="913376"/>
                  <a:pt x="2635357" y="910976"/>
                </a:cubicBezTo>
                <a:cubicBezTo>
                  <a:pt x="2621906" y="915051"/>
                  <a:pt x="2611315" y="913542"/>
                  <a:pt x="2601047" y="910263"/>
                </a:cubicBezTo>
                <a:cubicBezTo>
                  <a:pt x="2570084" y="912074"/>
                  <a:pt x="2542135" y="907435"/>
                  <a:pt x="2507482" y="906211"/>
                </a:cubicBezTo>
                <a:cubicBezTo>
                  <a:pt x="2469706" y="911437"/>
                  <a:pt x="2450920" y="901812"/>
                  <a:pt x="2413884" y="900545"/>
                </a:cubicBezTo>
                <a:cubicBezTo>
                  <a:pt x="2381338" y="909664"/>
                  <a:pt x="2387753" y="892438"/>
                  <a:pt x="2368912" y="888755"/>
                </a:cubicBezTo>
                <a:lnTo>
                  <a:pt x="2349490" y="889719"/>
                </a:lnTo>
                <a:lnTo>
                  <a:pt x="2344290" y="890584"/>
                </a:lnTo>
                <a:cubicBezTo>
                  <a:pt x="2340673" y="891041"/>
                  <a:pt x="2338228" y="891167"/>
                  <a:pt x="2336488" y="891058"/>
                </a:cubicBezTo>
                <a:lnTo>
                  <a:pt x="2329015" y="891627"/>
                </a:lnTo>
                <a:cubicBezTo>
                  <a:pt x="2316843" y="893039"/>
                  <a:pt x="2305064" y="894669"/>
                  <a:pt x="2293898" y="896431"/>
                </a:cubicBezTo>
                <a:cubicBezTo>
                  <a:pt x="2282637" y="890404"/>
                  <a:pt x="2242346" y="900851"/>
                  <a:pt x="2243927" y="888076"/>
                </a:cubicBezTo>
                <a:cubicBezTo>
                  <a:pt x="2228778" y="890081"/>
                  <a:pt x="2220725" y="895845"/>
                  <a:pt x="2223920" y="887331"/>
                </a:cubicBezTo>
                <a:cubicBezTo>
                  <a:pt x="2218877" y="887756"/>
                  <a:pt x="2215583" y="887254"/>
                  <a:pt x="2213081" y="886302"/>
                </a:cubicBezTo>
                <a:lnTo>
                  <a:pt x="2212307" y="885829"/>
                </a:lnTo>
                <a:lnTo>
                  <a:pt x="2152321" y="894418"/>
                </a:lnTo>
                <a:lnTo>
                  <a:pt x="2140985" y="895968"/>
                </a:lnTo>
                <a:lnTo>
                  <a:pt x="2121210" y="899354"/>
                </a:lnTo>
                <a:lnTo>
                  <a:pt x="2119146" y="899033"/>
                </a:lnTo>
                <a:lnTo>
                  <a:pt x="2105666" y="902240"/>
                </a:lnTo>
                <a:cubicBezTo>
                  <a:pt x="2101407" y="903601"/>
                  <a:pt x="2097735" y="905221"/>
                  <a:pt x="2094924" y="907203"/>
                </a:cubicBezTo>
                <a:cubicBezTo>
                  <a:pt x="2044793" y="900664"/>
                  <a:pt x="2001785" y="912168"/>
                  <a:pt x="1949478" y="913748"/>
                </a:cubicBezTo>
                <a:cubicBezTo>
                  <a:pt x="1891937" y="919585"/>
                  <a:pt x="1810334" y="935486"/>
                  <a:pt x="1749684" y="942223"/>
                </a:cubicBezTo>
                <a:lnTo>
                  <a:pt x="1585576" y="954170"/>
                </a:lnTo>
                <a:cubicBezTo>
                  <a:pt x="1549165" y="943719"/>
                  <a:pt x="1511425" y="950847"/>
                  <a:pt x="1476250" y="950653"/>
                </a:cubicBezTo>
                <a:cubicBezTo>
                  <a:pt x="1488515" y="961596"/>
                  <a:pt x="1432660" y="946795"/>
                  <a:pt x="1433927" y="959926"/>
                </a:cubicBezTo>
                <a:cubicBezTo>
                  <a:pt x="1427485" y="959475"/>
                  <a:pt x="1421205" y="958623"/>
                  <a:pt x="1414893" y="957671"/>
                </a:cubicBezTo>
                <a:lnTo>
                  <a:pt x="1411585" y="957179"/>
                </a:lnTo>
                <a:lnTo>
                  <a:pt x="1398896" y="957460"/>
                </a:lnTo>
                <a:lnTo>
                  <a:pt x="1394632" y="954725"/>
                </a:lnTo>
                <a:lnTo>
                  <a:pt x="1375043" y="953132"/>
                </a:lnTo>
                <a:cubicBezTo>
                  <a:pt x="1367813" y="952970"/>
                  <a:pt x="1360155" y="953305"/>
                  <a:pt x="1351876" y="954436"/>
                </a:cubicBezTo>
                <a:cubicBezTo>
                  <a:pt x="1325912" y="963028"/>
                  <a:pt x="1274459" y="952492"/>
                  <a:pt x="1242676" y="963767"/>
                </a:cubicBezTo>
                <a:cubicBezTo>
                  <a:pt x="1230276" y="966918"/>
                  <a:pt x="1216715" y="977098"/>
                  <a:pt x="1205993" y="974080"/>
                </a:cubicBezTo>
                <a:cubicBezTo>
                  <a:pt x="1174251" y="974112"/>
                  <a:pt x="1086982" y="964420"/>
                  <a:pt x="1052221" y="963954"/>
                </a:cubicBezTo>
                <a:cubicBezTo>
                  <a:pt x="1038515" y="970622"/>
                  <a:pt x="1009522" y="962342"/>
                  <a:pt x="968270" y="964761"/>
                </a:cubicBezTo>
                <a:cubicBezTo>
                  <a:pt x="943437" y="973698"/>
                  <a:pt x="900136" y="991017"/>
                  <a:pt x="874493" y="998122"/>
                </a:cubicBezTo>
                <a:cubicBezTo>
                  <a:pt x="848849" y="1005226"/>
                  <a:pt x="853424" y="1009427"/>
                  <a:pt x="814411" y="1007391"/>
                </a:cubicBezTo>
                <a:cubicBezTo>
                  <a:pt x="765926" y="1022821"/>
                  <a:pt x="732885" y="1009859"/>
                  <a:pt x="688604" y="1015631"/>
                </a:cubicBezTo>
                <a:cubicBezTo>
                  <a:pt x="638045" y="1020877"/>
                  <a:pt x="677999" y="1011556"/>
                  <a:pt x="618171" y="1027260"/>
                </a:cubicBezTo>
                <a:cubicBezTo>
                  <a:pt x="609680" y="1023165"/>
                  <a:pt x="583253" y="1020277"/>
                  <a:pt x="570379" y="1023487"/>
                </a:cubicBezTo>
                <a:cubicBezTo>
                  <a:pt x="543992" y="1022523"/>
                  <a:pt x="505183" y="1001686"/>
                  <a:pt x="482519" y="1002108"/>
                </a:cubicBezTo>
                <a:cubicBezTo>
                  <a:pt x="464011" y="1002285"/>
                  <a:pt x="495211" y="1007995"/>
                  <a:pt x="475319" y="1009922"/>
                </a:cubicBezTo>
                <a:cubicBezTo>
                  <a:pt x="450818" y="1011135"/>
                  <a:pt x="454804" y="1022539"/>
                  <a:pt x="431104" y="1009317"/>
                </a:cubicBezTo>
                <a:cubicBezTo>
                  <a:pt x="406857" y="1014651"/>
                  <a:pt x="399686" y="1008456"/>
                  <a:pt x="363782" y="1007585"/>
                </a:cubicBezTo>
                <a:cubicBezTo>
                  <a:pt x="350440" y="1012231"/>
                  <a:pt x="338145" y="1011245"/>
                  <a:pt x="325533" y="1008502"/>
                </a:cubicBezTo>
                <a:cubicBezTo>
                  <a:pt x="291944" y="1011745"/>
                  <a:pt x="259251" y="1008497"/>
                  <a:pt x="220429" y="1008927"/>
                </a:cubicBezTo>
                <a:cubicBezTo>
                  <a:pt x="180594" y="1015852"/>
                  <a:pt x="156150" y="1007265"/>
                  <a:pt x="114676" y="1007765"/>
                </a:cubicBezTo>
                <a:cubicBezTo>
                  <a:pt x="85718" y="1006195"/>
                  <a:pt x="43316" y="1001491"/>
                  <a:pt x="13470" y="998544"/>
                </a:cubicBezTo>
                <a:lnTo>
                  <a:pt x="0" y="997355"/>
                </a:lnTo>
                <a:close/>
              </a:path>
            </a:pathLst>
          </a:custGeom>
          <a:solidFill>
            <a:srgbClr val="82766A">
              <a:alpha val="14901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variety of plant-based foods and proteins like tofu, chickpeas and lentils." id="184" name="Google Shape;184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78436" y="3701143"/>
            <a:ext cx="4555671" cy="30371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3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13"/>
          <p:cNvSpPr txBox="1"/>
          <p:nvPr>
            <p:ph type="title"/>
          </p:nvPr>
        </p:nvSpPr>
        <p:spPr>
          <a:xfrm>
            <a:off x="4169229" y="329184"/>
            <a:ext cx="7750628" cy="90525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Phetsarath"/>
              <a:buNone/>
            </a:pPr>
            <a:r>
              <a:rPr lang="lo">
                <a:solidFill>
                  <a:srgbClr val="0070C0"/>
                </a:solidFill>
                <a:latin typeface="Phetsarath"/>
                <a:ea typeface="Phetsarath"/>
                <a:cs typeface="Phetsarath"/>
                <a:sym typeface="Phetsarath"/>
              </a:rPr>
              <a:t>5. ອາຫານທີ່ດີຕໍ່ສຸຂະພາບແມ່ນຫຍັງ?</a:t>
            </a:r>
            <a:endParaRPr>
              <a:solidFill>
                <a:srgbClr val="0070C0"/>
              </a:solidFill>
              <a:latin typeface="Phetsarath"/>
              <a:ea typeface="Phetsarath"/>
              <a:cs typeface="Phetsarath"/>
              <a:sym typeface="Phetsarath"/>
            </a:endParaRPr>
          </a:p>
        </p:txBody>
      </p:sp>
      <p:pic>
        <p:nvPicPr>
          <p:cNvPr descr="Assorted piles of beans and legumes" id="191" name="Google Shape;191;p13"/>
          <p:cNvPicPr preferRelativeResize="0"/>
          <p:nvPr/>
        </p:nvPicPr>
        <p:blipFill rotWithShape="1">
          <a:blip r:embed="rId3">
            <a:alphaModFix/>
          </a:blip>
          <a:srcRect b="-1" l="33714" r="20953" t="0"/>
          <a:stretch/>
        </p:blipFill>
        <p:spPr>
          <a:xfrm>
            <a:off x="1" y="10"/>
            <a:ext cx="4657344" cy="6857990"/>
          </a:xfrm>
          <a:custGeom>
            <a:rect b="b" l="l" r="r" t="t"/>
            <a:pathLst>
              <a:path extrusionOk="0" h="6858000" w="4657344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92" name="Google Shape;192;p13"/>
          <p:cNvSpPr/>
          <p:nvPr/>
        </p:nvSpPr>
        <p:spPr>
          <a:xfrm>
            <a:off x="5297762" y="2374947"/>
            <a:ext cx="4243589" cy="18288"/>
          </a:xfrm>
          <a:custGeom>
            <a:rect b="b" l="l" r="r" t="t"/>
            <a:pathLst>
              <a:path extrusionOk="0" fill="none" h="18288" w="4243589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extrusionOk="0" h="18288" w="4243589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444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3"/>
          <p:cNvSpPr txBox="1"/>
          <p:nvPr>
            <p:ph idx="1" type="body"/>
          </p:nvPr>
        </p:nvSpPr>
        <p:spPr>
          <a:xfrm>
            <a:off x="2971801" y="1676400"/>
            <a:ext cx="8948056" cy="4023360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▪"/>
            </a:pPr>
            <a:r>
              <a:rPr b="0" i="0" lang="lo" sz="24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ອາຫານທີ່ດີຕໍ່ສຸຂະພາບແມ່ນອາຫານທີ່ປະກອບດ້ວຍ </a:t>
            </a:r>
            <a:r>
              <a:rPr b="1" i="0" lang="lo" sz="24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ອາຫານຫຼາກຫຼາຍຊະນິດ </a:t>
            </a:r>
            <a:r>
              <a:rPr b="0" i="0" lang="lo" sz="24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(ມີ ສານ </a:t>
            </a:r>
            <a:r>
              <a:rPr b="1" i="0" lang="lo" sz="24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ອາຫານຈຸລະພາກພຽງພໍ </a:t>
            </a:r>
            <a:r>
              <a:rPr b="0" i="0" lang="lo" sz="24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) ແລະ </a:t>
            </a:r>
            <a:r>
              <a:rPr b="1" i="0" lang="lo" sz="24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ປອດໄພຕາມສຸຂະອະນາໄມ.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▪"/>
            </a:pPr>
            <a:r>
              <a:rPr b="1" i="0" lang="lo" sz="24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ອາຫານທີ່ມີປະໂຫຍດຕໍ່ສຸຂະພາບ </a:t>
            </a:r>
            <a:r>
              <a:rPr b="0" i="0" lang="lo" sz="24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ເນັ້ນໃສ່ໝາກໄມ້, ຜັກ, ເມັດພືດທັງໝົດ, ນົມ ແລະ ຜະລິດຕະພັນນົມທີ່ບໍ່ມີໄຂມັນ ຫຼື ໄຂມັນຕ່ຳ.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▪"/>
            </a:pPr>
            <a:r>
              <a:rPr lang="lo" sz="24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ມັນ </a:t>
            </a:r>
            <a:r>
              <a:rPr b="0" i="0" lang="lo" sz="24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ປະກອບມີ </a:t>
            </a:r>
            <a:r>
              <a:rPr b="1" i="0" lang="lo" sz="24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ອາຫານທີ່ມີໂປຣຕີນຫຼາກຫຼາຍຊະນິດ </a:t>
            </a:r>
            <a:r>
              <a:rPr b="0" i="0" lang="lo" sz="24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ເຊັ່ນ: ອາຫານທະເລ, ຊີ້ນບໍ່ຕິດມັນ ແລະ ສັດປີກ, ໄຂ່, ພືດຕະກຸນຖົ່ວ (ຖົ່ວ ແລະ ຖົ່ວລັນເຕົາ), ຜະລິດຕະພັນຈາກຖົ່ວເຫຼືອງ, ໝາກໄມ້ແຫ້ງເປືອກແຂງ ແລະ ແກ່ນພືດ.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Noto Sans Symbols"/>
              <a:buChar char="▪"/>
            </a:pPr>
            <a:r>
              <a:rPr b="0" i="0" lang="lo" sz="24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ມີນໍ້າຕານ, ໂຊດຽມ, ໄຂມັນອີ່ມຕົວ, ໄຂມັນທຣານສ໌ ແລະ ຄໍເລສເຕີຣອນຕໍ່າ</a:t>
            </a:r>
            <a:endParaRPr sz="2400">
              <a:solidFill>
                <a:srgbClr val="002060"/>
              </a:solidFill>
              <a:latin typeface="Phetsarath"/>
              <a:ea typeface="Phetsarath"/>
              <a:cs typeface="Phetsarath"/>
              <a:sym typeface="Phetsarath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4"/>
          <p:cNvSpPr/>
          <p:nvPr/>
        </p:nvSpPr>
        <p:spPr>
          <a:xfrm>
            <a:off x="0" y="0"/>
            <a:ext cx="12192000" cy="424281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14"/>
          <p:cNvSpPr/>
          <p:nvPr/>
        </p:nvSpPr>
        <p:spPr>
          <a:xfrm>
            <a:off x="0" y="4242816"/>
            <a:ext cx="12192000" cy="2615184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Fortification and Enrichment - of Nutrients" id="200" name="Google Shape;200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42216" y="795338"/>
            <a:ext cx="3817522" cy="297021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owl of cereal" id="201" name="Google Shape;201;p14"/>
          <p:cNvPicPr preferRelativeResize="0"/>
          <p:nvPr/>
        </p:nvPicPr>
        <p:blipFill rotWithShape="1">
          <a:blip r:embed="rId4">
            <a:alphaModFix/>
          </a:blip>
          <a:srcRect b="-2" l="6507" r="11412" t="0"/>
          <a:stretch/>
        </p:blipFill>
        <p:spPr>
          <a:xfrm>
            <a:off x="8132763" y="795338"/>
            <a:ext cx="3417888" cy="2970213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14"/>
          <p:cNvSpPr txBox="1"/>
          <p:nvPr>
            <p:ph type="title"/>
          </p:nvPr>
        </p:nvSpPr>
        <p:spPr>
          <a:xfrm>
            <a:off x="838200" y="4636802"/>
            <a:ext cx="10515600" cy="20535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Phetsarath"/>
              <a:buNone/>
            </a:pPr>
            <a:r>
              <a:rPr b="1" lang="lo">
                <a:solidFill>
                  <a:srgbClr val="0070C0"/>
                </a:solidFill>
                <a:latin typeface="Phetsarath"/>
                <a:ea typeface="Phetsarath"/>
                <a:cs typeface="Phetsarath"/>
                <a:sym typeface="Phetsarath"/>
              </a:rPr>
              <a:t>6. ການເສີມສານອາຫານຕໍ່ອາຫານ, ການປະສົມອາຫານ</a:t>
            </a:r>
            <a:endParaRPr b="1">
              <a:solidFill>
                <a:srgbClr val="0070C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4"/>
          <p:cNvSpPr txBox="1"/>
          <p:nvPr/>
        </p:nvSpPr>
        <p:spPr>
          <a:xfrm>
            <a:off x="351669" y="795338"/>
            <a:ext cx="3817522" cy="3416320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lo" sz="1800" u="none" cap="none" strike="noStrike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</a:rPr>
              <a:t>ການເພີ່ມປະລິມານອາຫານ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❖"/>
            </a:pPr>
            <a:r>
              <a:rPr b="1" lang="lo" sz="1800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</a:rPr>
              <a:t>ການເພີ່ມອາຫານ/ຜະລິດຕະພັນທີ່ມີໂປຣຕີນ </a:t>
            </a:r>
            <a:r>
              <a:rPr lang="lo" sz="1800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</a:rPr>
              <a:t>ແລະ ພະລັງງານສູງໃສ່ໃນອາຫານປົກກະຕິ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o" sz="1800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</a:rPr>
              <a:t>- ຜະລິດຕະພັນນົມ: ນົມ, ຄຣີມ, ນົມສົ້ມ, ເນີຍແຂງ, ນົມຜົງໄຂມັນຕ່ຳ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o" sz="1800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</a:rPr>
              <a:t>- ໄຂມັນ: ເນີຍ, ນໍ້າມັນ (ຈືນ, ມາກາຣີນ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o" sz="1800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</a:rPr>
              <a:t>- ນໍ້າຕານ: ນ້ຳຕານ, ແຍມ, ນໍ້າເຜິ້ງ</a:t>
            </a:r>
            <a:endParaRPr/>
          </a:p>
          <a:p>
            <a:pPr indent="-285750" lvl="0" marL="2857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Char char="❖"/>
            </a:pPr>
            <a:r>
              <a:rPr b="1" lang="lo" sz="1800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</a:rPr>
              <a:t>ຕົວຢ່າງ </a:t>
            </a:r>
            <a:r>
              <a:rPr lang="lo" sz="1800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</a:rPr>
              <a:t>: ຕື່ມນົມຜົງໄຂມັນຕໍ່າໃສ່ນົມສົດ, ຕື່ມນໍ້າເຜິ້ງໃສ່ໂຈັກ, ຕື່ມຄຣີມໃສ່ແກງ ແລະອື່ນໆ.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Phetsarath"/>
              <a:ea typeface="Phetsarath"/>
              <a:cs typeface="Phetsarath"/>
              <a:sym typeface="Phetsarath"/>
            </a:endParaRPr>
          </a:p>
        </p:txBody>
      </p:sp>
      <p:sp>
        <p:nvSpPr>
          <p:cNvPr id="204" name="Google Shape;204;p14"/>
          <p:cNvSpPr txBox="1"/>
          <p:nvPr/>
        </p:nvSpPr>
        <p:spPr>
          <a:xfrm>
            <a:off x="4250739" y="3491825"/>
            <a:ext cx="1900238" cy="369332"/>
          </a:xfrm>
          <a:prstGeom prst="rect">
            <a:avLst/>
          </a:prstGeom>
          <a:solidFill>
            <a:srgbClr val="DDEAF6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o" sz="1800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</a:rPr>
              <a:t>ເຮັດຖົ່ວງອກ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Northern Thai dishes include a blending of foods and a Chinese influence" id="210" name="Google Shape;210;p15"/>
          <p:cNvPicPr preferRelativeResize="0"/>
          <p:nvPr/>
        </p:nvPicPr>
        <p:blipFill rotWithShape="1">
          <a:blip r:embed="rId3">
            <a:alphaModFix/>
          </a:blip>
          <a:srcRect b="3114" l="0" r="-2" t="8771"/>
          <a:stretch/>
        </p:blipFill>
        <p:spPr>
          <a:xfrm>
            <a:off x="4883025" y="10"/>
            <a:ext cx="7308975" cy="3364982"/>
          </a:xfrm>
          <a:custGeom>
            <a:rect b="b" l="l" r="r" t="t"/>
            <a:pathLst>
              <a:path extrusionOk="0" h="3364992" w="7308975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211" name="Google Shape;211;p15"/>
          <p:cNvSpPr/>
          <p:nvPr/>
        </p:nvSpPr>
        <p:spPr>
          <a:xfrm>
            <a:off x="0" y="0"/>
            <a:ext cx="6096001" cy="6858000"/>
          </a:xfrm>
          <a:custGeom>
            <a:rect b="b" l="l" r="r" t="t"/>
            <a:pathLst>
              <a:path extrusionOk="0" h="6858000" w="6096001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 cap="flat" cmpd="sng" w="9525">
            <a:solidFill>
              <a:srgbClr val="EFEFEF"/>
            </a:solidFill>
            <a:prstDash val="solid"/>
            <a:miter lim="800000"/>
            <a:headEnd len="sm" w="sm" type="none"/>
            <a:tailEnd len="sm" w="sm" type="none"/>
          </a:ln>
          <a:effectLst>
            <a:outerShdw blurRad="50800" rotWithShape="0" algn="l" dist="38100">
              <a:srgbClr val="D8D8D8">
                <a:alpha val="29803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15"/>
          <p:cNvSpPr/>
          <p:nvPr/>
        </p:nvSpPr>
        <p:spPr>
          <a:xfrm>
            <a:off x="1" y="0"/>
            <a:ext cx="6087332" cy="6858000"/>
          </a:xfrm>
          <a:custGeom>
            <a:rect b="b" l="l" r="r" t="t"/>
            <a:pathLst>
              <a:path extrusionOk="0" h="6858000" w="6087332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15"/>
          <p:cNvSpPr txBox="1"/>
          <p:nvPr>
            <p:ph type="title"/>
          </p:nvPr>
        </p:nvSpPr>
        <p:spPr>
          <a:xfrm>
            <a:off x="238291" y="301385"/>
            <a:ext cx="6334753" cy="1348847"/>
          </a:xfrm>
          <a:prstGeom prst="rect">
            <a:avLst/>
          </a:prstGeom>
          <a:solidFill>
            <a:srgbClr val="EDEDE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800"/>
              <a:buFont typeface="Phetsarath"/>
              <a:buNone/>
            </a:pPr>
            <a:r>
              <a:rPr lang="lo" sz="2800">
                <a:solidFill>
                  <a:srgbClr val="0070C0"/>
                </a:solidFill>
                <a:latin typeface="Phetsarath"/>
                <a:ea typeface="Phetsarath"/>
                <a:cs typeface="Phetsarath"/>
                <a:sym typeface="Phetsarath"/>
              </a:rPr>
              <a:t>7. </a:t>
            </a:r>
            <a:r>
              <a:rPr b="0" i="0" lang="lo" sz="2800">
                <a:solidFill>
                  <a:srgbClr val="0070C0"/>
                </a:solidFill>
                <a:latin typeface="Phetsarath"/>
                <a:ea typeface="Phetsarath"/>
                <a:cs typeface="Phetsarath"/>
                <a:sym typeface="Phetsarath"/>
              </a:rPr>
              <a:t>ອາຫານສາມາດເສີມສ້າງໄດ້ເພື່ອປັບປຸງໂພຊະນາການ ແລະ ເພີ່ມຜົນປະໂຫຍດດ້ານສຸຂະພາບ</a:t>
            </a:r>
            <a:endParaRPr sz="2800">
              <a:solidFill>
                <a:srgbClr val="0070C0"/>
              </a:solidFill>
              <a:latin typeface="Phetsarath"/>
              <a:ea typeface="Phetsarath"/>
              <a:cs typeface="Phetsarath"/>
              <a:sym typeface="Phetsarath"/>
            </a:endParaRPr>
          </a:p>
        </p:txBody>
      </p:sp>
      <p:sp>
        <p:nvSpPr>
          <p:cNvPr id="214" name="Google Shape;214;p15"/>
          <p:cNvSpPr/>
          <p:nvPr/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15"/>
          <p:cNvSpPr/>
          <p:nvPr/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15"/>
          <p:cNvSpPr/>
          <p:nvPr/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15"/>
          <p:cNvSpPr txBox="1"/>
          <p:nvPr>
            <p:ph idx="1" type="body"/>
          </p:nvPr>
        </p:nvSpPr>
        <p:spPr>
          <a:xfrm>
            <a:off x="238291" y="1682501"/>
            <a:ext cx="6326085" cy="4077336"/>
          </a:xfrm>
          <a:prstGeom prst="rect">
            <a:avLst/>
          </a:prstGeom>
          <a:solidFill>
            <a:srgbClr val="D5DBE5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None/>
            </a:pPr>
            <a:r>
              <a:rPr b="0" i="0"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ຂະບວນ </a:t>
            </a:r>
            <a:r>
              <a:rPr b="1" i="0"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ການເສີມສານອາຫານຈາກອາຫານສູ່ອາຫານ </a:t>
            </a:r>
            <a:r>
              <a:rPr b="0" i="0"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ຈະຟື້ນຟູເນື້ອໃນທາງໂພຊະນາການເດີມຂອງອາຫານ, ຊ່ວຍເສີມສານອາຫານໃນອາຫານ, ແລະ ເສີມອາຫານແຕ່ລະຊະນິດໃນຜະລິດຕະພັນ/ສູດອາຫານໃຫ້ເຂົ້າກັນ.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900"/>
              <a:buNone/>
            </a:pPr>
            <a:r>
              <a:rPr b="1" i="1"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ຕົວຢ່າງຂອງການເສີມສານອາຫານຕໍ່ອາຫານ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900"/>
              <a:buNone/>
            </a:pPr>
            <a:r>
              <a:rPr b="1" i="0"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ເສັ້ນເຂົ້າຊອຍໃນ ສ.ປ.ປ. ລາວ</a:t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900"/>
              <a:buNone/>
            </a:pPr>
            <a:r>
              <a:rPr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ຊີ້ນໝູ, ຖົ່ວເຫຼືອງ ໝັກ (Toau Nao) </a:t>
            </a:r>
            <a:r>
              <a:rPr b="0" i="0"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; ຕົ້ມ </a:t>
            </a:r>
            <a:r>
              <a:rPr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ຖົ່ວເຫຼືອງງອກ, ຜັກໃບຂຽວ, </a:t>
            </a:r>
            <a:r>
              <a:rPr b="0" i="0"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ແກງ)</a:t>
            </a:r>
            <a:endParaRPr/>
          </a:p>
          <a:p>
            <a:pPr indent="-1079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t/>
            </a:r>
            <a:endParaRPr b="0" i="0" sz="1900">
              <a:latin typeface="Phetsarath"/>
              <a:ea typeface="Phetsarath"/>
              <a:cs typeface="Phetsarath"/>
              <a:sym typeface="Phetsarath"/>
            </a:endParaRPr>
          </a:p>
          <a:p>
            <a:pPr indent="-10795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</a:pPr>
            <a:r>
              <a:t/>
            </a:r>
            <a:endParaRPr sz="1900">
              <a:latin typeface="Phetsarath"/>
              <a:ea typeface="Phetsarath"/>
              <a:cs typeface="Phetsarath"/>
              <a:sym typeface="Phetsarath"/>
            </a:endParaRPr>
          </a:p>
        </p:txBody>
      </p:sp>
      <p:pic>
        <p:nvPicPr>
          <p:cNvPr descr="Khao Soi Lao – Crafts to Crumbs" id="218" name="Google Shape;21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73044" y="3397260"/>
            <a:ext cx="5141913" cy="3428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16"/>
          <p:cNvSpPr txBox="1"/>
          <p:nvPr>
            <p:ph type="title"/>
          </p:nvPr>
        </p:nvSpPr>
        <p:spPr>
          <a:xfrm>
            <a:off x="572493" y="238539"/>
            <a:ext cx="11018520" cy="6889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400"/>
              <a:buFont typeface="Phetsarath"/>
              <a:buNone/>
            </a:pPr>
            <a:r>
              <a:rPr lang="lo">
                <a:solidFill>
                  <a:srgbClr val="0070C0"/>
                </a:solidFill>
                <a:latin typeface="Phetsarath"/>
                <a:ea typeface="Phetsarath"/>
                <a:cs typeface="Phetsarath"/>
                <a:sym typeface="Phetsarath"/>
              </a:rPr>
              <a:t>8. ຜົນປະໂຫຍດຂອງການເສີມສານອາຫານຕໍ່ອາຫານ</a:t>
            </a:r>
            <a:endParaRPr/>
          </a:p>
        </p:txBody>
      </p:sp>
      <p:sp>
        <p:nvSpPr>
          <p:cNvPr id="225" name="Google Shape;225;p16"/>
          <p:cNvSpPr/>
          <p:nvPr/>
        </p:nvSpPr>
        <p:spPr>
          <a:xfrm>
            <a:off x="572493" y="1681544"/>
            <a:ext cx="10972800" cy="18288"/>
          </a:xfrm>
          <a:custGeom>
            <a:rect b="b" l="l" r="r" t="t"/>
            <a:pathLst>
              <a:path extrusionOk="0" fill="none" h="18288" w="1097280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extrusionOk="0" h="18288" w="1097280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4901"/>
            </a:schemeClr>
          </a:solidFill>
          <a:ln cap="rnd" cmpd="sng" w="44450">
            <a:solidFill>
              <a:schemeClr val="accent2">
                <a:alpha val="74901"/>
              </a:scheme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6"/>
          <p:cNvSpPr txBox="1"/>
          <p:nvPr>
            <p:ph idx="1" type="body"/>
          </p:nvPr>
        </p:nvSpPr>
        <p:spPr>
          <a:xfrm>
            <a:off x="230092" y="1097637"/>
            <a:ext cx="8022086" cy="552182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600"/>
              <a:buNone/>
            </a:pPr>
            <a:r>
              <a:rPr b="1" i="0" lang="lo" sz="16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ຊ່ວຍໃນການເຕີບໃຫຍ່ ແລະ ພັດທະນາການຂອງເດັກ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Noto Sans Symbols"/>
              <a:buChar char="▪"/>
            </a:pPr>
            <a:r>
              <a:rPr b="0" i="0" lang="lo" sz="16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ການຂາດສານອາຫານທີ່ສຳຄັນເຊັ່ນ: ທາດເຫຼັກ, ວິຕາມິນເອ, ບີ, ຊີ, ແລະ ດີ, ແຄວຊຽມ, ແລະ ສັງກະສີ ສາມາດເຮັດໃຫ້ເກີດບັນຫາການຈະເລີນເຕີບໂຕທາງດ້ານຮ່າງກາຍ ແລະ ການພັດທະນາທີ່ຮ້າຍແຮງ.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Noto Sans Symbols"/>
              <a:buChar char="▪"/>
            </a:pPr>
            <a:r>
              <a:rPr lang="lo" sz="16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ອາຫານທີ່ອຸດົມໄປດ້ວຍສານອາຫານຕາມທຳມະຊາດ ແລະ ໄດ້ຮັບການຮັບ </a:t>
            </a:r>
            <a:r>
              <a:rPr b="0" i="0" lang="lo" sz="16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ຮອງຈະຊ່ວຍໃຫ້ເດັກຕອບສະໜອງຄວາມຕ້ອງການດ້ານໂພຊະນາການ, ປັບປຸງການເຕີບໃຫຍ່ຂອງເຂົາເຈົ້າ ແລະ ສົ່ງເສີມສຸຂະພາບໂດຍລວມ.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600"/>
              <a:buNone/>
            </a:pPr>
            <a:r>
              <a:rPr b="1" i="0" lang="lo" sz="16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ສົ່ງເສີມສຸຂະພາບຂອງຜູ້ສູງອາຍຸ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Noto Sans Symbols"/>
              <a:buChar char="▪"/>
            </a:pPr>
            <a:r>
              <a:rPr b="0" i="0" lang="lo" sz="16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ຮ່າງກາຍ ແລະ ອະໄວຍະວະຕ່າງໆຂອງພວກເຮົາເລີ່ມເສື່ອມໂຊມລົງເມື່ອພວກເຮົາມີອາຍຸຫຼາຍຂຶ້ນ ແລະ ມັນຈະກາຍເປັນເລື່ອງຍາກທີ່ລະບົບຍ່ອຍອາຫານຈະດູດຊຶມສານອາຫານໄດ້ຢ່າງຖືກຕ້ອງ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Noto Sans Symbols"/>
              <a:buChar char="▪"/>
            </a:pPr>
            <a:r>
              <a:rPr b="0" i="0" lang="lo" sz="16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ດັ່ງນັ້ນ, ຜູ້ສູງອາຍຸມັກຈະປະສົບກັບການຂາດສານອາຫານ. ອາຫານທີ່ອຸດົມໄປດ້ວຍສານອາຫານຊ່ວຍຮັກສາລະດັບສານອາຫານທີ່ເໝາະສົມໃນຜູ້ສູງອາຍຸ ເພື່ອໃຫ້ອະໄວຍະວະຕ່າງໆເຮັດວຽກໄດ້ດີ, ການຍ່ອຍອາຫານດີຂຶ້ນ ແລະ ກະດູກແຂງແຮງ.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600"/>
              <a:buNone/>
            </a:pPr>
            <a:r>
              <a:rPr b="1" i="0" lang="lo" sz="16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ປອດໄພ ແລະ ມີປະສິດທິພາບດ້ານຄ່າໃຊ້ຈ່າຍ, ຊ່ວຍເສີມສ້າງຄວາມຄິດສ້າງສັນດ້ານອາຫານ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Noto Sans Symbols"/>
              <a:buChar char="▪"/>
            </a:pPr>
            <a:r>
              <a:rPr b="0" i="0" lang="lo" sz="16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ອາຫານທີ່ເສີມສານອາຫານຕາມທຳມະຊາດ ແລະ ອຸດົມໄປດ້ວຍສານອາຫານແມ່ນວິທີທີ່ປອດໄພ ແລະ ມີປະສິດທິພາບດ້ານຄ່າໃຊ້ຈ່າຍໃນການປັບປຸງອາຫານ ແລະ ປ້ອງກັນ ແລະ ຄວບຄຸມການຂາດສານອາຫານຈຸລະພາກ.</a:t>
            </a:r>
            <a:endParaRPr/>
          </a:p>
          <a:p>
            <a:pPr indent="-228600" lvl="0" marL="228600" rtl="0" algn="just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600"/>
              <a:buFont typeface="Noto Sans Symbols"/>
              <a:buChar char="▪"/>
            </a:pPr>
            <a:r>
              <a:rPr lang="lo" sz="16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ການເສີມສ້າງສາມາດເຮັດໄດ້ຜ່ານ </a:t>
            </a:r>
            <a:r>
              <a:rPr b="0" i="0" lang="lo" sz="16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ການປະສົມປະສານອາຫານ ແລະ ສູດອາຫານທີ່ມີນະວັດຕະກໍາ ແລະ ດີຕໍ່ສຸຂະພາບເພື່ອປັບປຸງຄວາມສົນໃຈ ແລະ ສຸຂະພາບໃນການປຸງແຕ່ງອາຫານ.</a:t>
            </a:r>
            <a:endParaRPr sz="1600">
              <a:solidFill>
                <a:srgbClr val="002060"/>
              </a:solidFill>
              <a:latin typeface="Phetsarath"/>
              <a:ea typeface="Phetsarath"/>
              <a:cs typeface="Phetsarath"/>
              <a:sym typeface="Phetsarath"/>
            </a:endParaRPr>
          </a:p>
        </p:txBody>
      </p:sp>
      <p:pic>
        <p:nvPicPr>
          <p:cNvPr descr="The Art of Nutritional Enrichment — Enrichment 101 - Bings Best Things" id="227" name="Google Shape;227;p16"/>
          <p:cNvPicPr preferRelativeResize="0"/>
          <p:nvPr/>
        </p:nvPicPr>
        <p:blipFill rotWithShape="1">
          <a:blip r:embed="rId3">
            <a:alphaModFix/>
          </a:blip>
          <a:srcRect b="-1" l="17632" r="18347" t="0"/>
          <a:stretch/>
        </p:blipFill>
        <p:spPr>
          <a:xfrm>
            <a:off x="8361538" y="1951396"/>
            <a:ext cx="3600370" cy="37423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7"/>
          <p:cNvSpPr txBox="1"/>
          <p:nvPr>
            <p:ph type="title"/>
          </p:nvPr>
        </p:nvSpPr>
        <p:spPr>
          <a:xfrm>
            <a:off x="286987" y="132443"/>
            <a:ext cx="6353298" cy="739321"/>
          </a:xfrm>
          <a:prstGeom prst="rect">
            <a:avLst/>
          </a:prstGeom>
          <a:solidFill>
            <a:srgbClr val="F4B08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F5496"/>
              </a:buClr>
              <a:buSzPts val="1800"/>
              <a:buFont typeface="Phetsarath"/>
              <a:buNone/>
            </a:pPr>
            <a:r>
              <a:rPr b="1" lang="lo" sz="1800">
                <a:solidFill>
                  <a:srgbClr val="2F5496"/>
                </a:solidFill>
                <a:latin typeface="Phetsarath"/>
                <a:ea typeface="Phetsarath"/>
                <a:cs typeface="Phetsarath"/>
                <a:sym typeface="Phetsarath"/>
              </a:rPr>
              <a:t>9. ຍຸດທະສາດສຳລັບການສົ່ງເສີມຄວາມຫຼາກຫຼາຍດ້ານອາຫານ</a:t>
            </a:r>
            <a:r>
              <a:rPr b="1" lang="lo">
                <a:solidFill>
                  <a:srgbClr val="2F5496"/>
                </a:solidFill>
                <a:latin typeface="Phetsarath"/>
                <a:ea typeface="Phetsarath"/>
                <a:cs typeface="Phetsarath"/>
                <a:sym typeface="Phetsarath"/>
              </a:rPr>
              <a:t> </a:t>
            </a:r>
            <a:endParaRPr b="1">
              <a:solidFill>
                <a:srgbClr val="2F5496"/>
              </a:solidFill>
              <a:latin typeface="Phetsarath"/>
              <a:ea typeface="Phetsarath"/>
              <a:cs typeface="Phetsarath"/>
              <a:sym typeface="Phetsarath"/>
            </a:endParaRPr>
          </a:p>
        </p:txBody>
      </p:sp>
      <p:sp>
        <p:nvSpPr>
          <p:cNvPr id="233" name="Google Shape;233;p17"/>
          <p:cNvSpPr txBox="1"/>
          <p:nvPr>
            <p:ph idx="1" type="body"/>
          </p:nvPr>
        </p:nvSpPr>
        <p:spPr>
          <a:xfrm>
            <a:off x="221673" y="979714"/>
            <a:ext cx="6483927" cy="5649685"/>
          </a:xfrm>
          <a:prstGeom prst="rect">
            <a:avLst/>
          </a:prstGeom>
          <a:solidFill>
            <a:srgbClr val="FBE4D4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b="1" lang="lo" sz="1800">
                <a:latin typeface="Phetsarath"/>
                <a:ea typeface="Phetsarath"/>
                <a:cs typeface="Phetsarath"/>
                <a:sym typeface="Phetsarath"/>
              </a:rPr>
              <a:t>ສົ່ງເສີມລະບົບການປູກພືດທີ່ຫຼາກຫຼາຍ: </a:t>
            </a:r>
            <a:r>
              <a:rPr lang="lo" sz="1800">
                <a:latin typeface="Phetsarath"/>
                <a:ea typeface="Phetsarath"/>
                <a:cs typeface="Phetsarath"/>
                <a:sym typeface="Phetsarath"/>
              </a:rPr>
              <a:t>ຊຸກຍູ້ໃຫ້ຊາວກະສິກອນປູກພືດຫຼາກຫຼາຍຊະນິດ, ລວມທັງໝາກໄມ້, ຜັກ, ພືດຕະກຸນຖົ່ວ ແລະ ພືດຮາກ, ແທນທີ່ຈະສຸມໃສ່ພືດຊະນິດດຽວ.</a:t>
            </a:r>
            <a:endParaRPr sz="1800">
              <a:latin typeface="Phetsarath"/>
              <a:ea typeface="Phetsarath"/>
              <a:cs typeface="Phetsarath"/>
              <a:sym typeface="Phetsarath"/>
            </a:endParaRPr>
          </a:p>
          <a:p>
            <a:pPr indent="-342900" lvl="0" marL="3429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b="1" lang="lo" sz="1800">
                <a:latin typeface="Phetsarath"/>
                <a:ea typeface="Phetsarath"/>
                <a:cs typeface="Phetsarath"/>
                <a:sym typeface="Phetsarath"/>
              </a:rPr>
              <a:t>ສ້າງສວນຄົວໃນບ້ານ: </a:t>
            </a:r>
            <a:r>
              <a:rPr lang="lo" sz="1800">
                <a:latin typeface="Phetsarath"/>
                <a:ea typeface="Phetsarath"/>
                <a:cs typeface="Phetsarath"/>
                <a:sym typeface="Phetsarath"/>
              </a:rPr>
              <a:t>ສອນຄອບຄົວກ່ຽວກັບວິທີການສ້າງ ແລະ ຈັດການສວນຂະໜາດນ້ອຍເພື່ອປູກອາຫານທີ່ອຸດົມດ້ວຍສານອາຫານສຳລັບການບໍລິໂພກສ່ວນຕົວ.</a:t>
            </a:r>
            <a:endParaRPr sz="1800">
              <a:latin typeface="Phetsarath"/>
              <a:ea typeface="Phetsarath"/>
              <a:cs typeface="Phetsarath"/>
              <a:sym typeface="Phetsarath"/>
            </a:endParaRPr>
          </a:p>
          <a:p>
            <a:pPr indent="-342900" lvl="0" marL="3429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b="1" lang="lo" sz="1800">
                <a:latin typeface="Phetsarath"/>
                <a:ea typeface="Phetsarath"/>
                <a:cs typeface="Phetsarath"/>
                <a:sym typeface="Phetsarath"/>
              </a:rPr>
              <a:t>ປະສົມປະສານການລ້ຽງສັດ: </a:t>
            </a:r>
            <a:r>
              <a:rPr lang="lo" sz="1800">
                <a:latin typeface="Phetsarath"/>
                <a:ea typeface="Phetsarath"/>
                <a:cs typeface="Phetsarath"/>
                <a:sym typeface="Phetsarath"/>
              </a:rPr>
              <a:t>ລວມເອົາການລ້ຽງສັດຂະໜາດນ້ອຍເຊັ່ນ: ໄກ່ ຫຼື ແບ້ ເພື່ອສະໜອງແຫຼ່ງໂປຣຕີນ ແລະ ສານອາຫານຈຸລະພາກເຊັ່ນ: ທາດເຫຼັກ ແລະ ວິຕາມິນບີ.</a:t>
            </a:r>
            <a:endParaRPr sz="1800">
              <a:latin typeface="Phetsarath"/>
              <a:ea typeface="Phetsarath"/>
              <a:cs typeface="Phetsarath"/>
              <a:sym typeface="Phetsarath"/>
            </a:endParaRPr>
          </a:p>
          <a:p>
            <a:pPr indent="-342900" lvl="0" marL="3429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b="1" lang="lo" sz="1800">
                <a:latin typeface="Phetsarath"/>
                <a:ea typeface="Phetsarath"/>
                <a:cs typeface="Phetsarath"/>
                <a:sym typeface="Phetsarath"/>
              </a:rPr>
              <a:t>ປັບປຸງການປະຕິບັດຫຼັງການເກັບກ່ຽວ: </a:t>
            </a:r>
            <a:r>
              <a:rPr lang="lo" sz="1800">
                <a:latin typeface="Phetsarath"/>
                <a:ea typeface="Phetsarath"/>
                <a:cs typeface="Phetsarath"/>
                <a:sym typeface="Phetsarath"/>
              </a:rPr>
              <a:t>ໃຫ້ຄວາມຮູ້ແກ່ຊຸມຊົນກ່ຽວກັບວິທີການເກັບຮັກສາ, ປຸງແຕ່ງ ແລະ ກະກຽມອາຫານຢ່າງຖືກຕ້ອງເພື່ອຮັກສາຄຸນຄ່າທາງໂພຊະນາການ ແລະ ຮັບປະກັນຄວາມປອດໄພຂອງອາຫານ.</a:t>
            </a:r>
            <a:endParaRPr sz="1800">
              <a:latin typeface="Phetsarath"/>
              <a:ea typeface="Phetsarath"/>
              <a:cs typeface="Phetsarath"/>
              <a:sym typeface="Phetsarath"/>
            </a:endParaRPr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>
              <a:latin typeface="Phetsarath"/>
              <a:ea typeface="Phetsarath"/>
              <a:cs typeface="Phetsarath"/>
              <a:sym typeface="Phetsarath"/>
            </a:endParaRPr>
          </a:p>
        </p:txBody>
      </p:sp>
      <p:pic>
        <p:nvPicPr>
          <p:cNvPr descr="Promoting-consumption-of-diverse-foods-for-health-and-nutrition-and-ways-to-improve-vegetable-production-seed-selection-and-storage." id="234" name="Google Shape;23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90657" y="36846"/>
            <a:ext cx="4858493" cy="68211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18"/>
          <p:cNvSpPr txBox="1"/>
          <p:nvPr>
            <p:ph type="title"/>
          </p:nvPr>
        </p:nvSpPr>
        <p:spPr>
          <a:xfrm>
            <a:off x="838200" y="495754"/>
            <a:ext cx="10515600" cy="592818"/>
          </a:xfrm>
          <a:prstGeom prst="rect">
            <a:avLst/>
          </a:prstGeom>
          <a:solidFill>
            <a:srgbClr val="B3C6E7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hetsarath"/>
              <a:buNone/>
            </a:pPr>
            <a:r>
              <a:rPr b="1" lang="lo" sz="2400">
                <a:latin typeface="Phetsarath"/>
                <a:ea typeface="Phetsarath"/>
                <a:cs typeface="Phetsarath"/>
                <a:sym typeface="Phetsarath"/>
              </a:rPr>
              <a:t>ການພັດທະນາແຜນປະຕິບັດງານຂອງຊຸມຊົນ</a:t>
            </a:r>
            <a:endParaRPr sz="5400">
              <a:latin typeface="Phetsarath"/>
              <a:ea typeface="Phetsarath"/>
              <a:cs typeface="Phetsarath"/>
              <a:sym typeface="Phetsarath"/>
            </a:endParaRPr>
          </a:p>
        </p:txBody>
      </p:sp>
      <p:pic>
        <p:nvPicPr>
          <p:cNvPr id="240" name="Google Shape;240;p1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7265" y="1828800"/>
            <a:ext cx="6060934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597529" y="1665514"/>
            <a:ext cx="5137743" cy="38426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247" name="Google Shape;247;p19"/>
          <p:cNvSpPr txBox="1"/>
          <p:nvPr>
            <p:ph idx="1" type="body"/>
          </p:nvPr>
        </p:nvSpPr>
        <p:spPr>
          <a:xfrm>
            <a:off x="838200" y="1825625"/>
            <a:ext cx="10515600" cy="35519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</a:pPr>
            <a:r>
              <a:rPr b="1" lang="lo" sz="7200">
                <a:latin typeface="Phetsarath"/>
                <a:ea typeface="Phetsarath"/>
                <a:cs typeface="Phetsarath"/>
                <a:sym typeface="Phetsarath"/>
              </a:rPr>
              <a:t>ກິດຈະກຳຫຼັງການຮຽນຮູ້</a:t>
            </a:r>
            <a:endParaRPr/>
          </a:p>
        </p:txBody>
      </p:sp>
      <p:sp>
        <p:nvSpPr>
          <p:cNvPr id="248" name="Google Shape;248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98" name="Google Shape;98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</a:pPr>
            <a:r>
              <a:rPr b="1" lang="lo" sz="7200">
                <a:latin typeface="Phetsarath"/>
                <a:ea typeface="Phetsarath"/>
                <a:cs typeface="Phetsarath"/>
                <a:sym typeface="Phetsarath"/>
              </a:rPr>
              <a:t>ກິດຈະກຳກ່ອນການຮຽນຮູ້</a:t>
            </a:r>
            <a:endParaRPr/>
          </a:p>
        </p:txBody>
      </p:sp>
      <p:sp>
        <p:nvSpPr>
          <p:cNvPr id="99" name="Google Shape;99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ifferent types of vegetables" id="254" name="Google Shape;254;p20"/>
          <p:cNvPicPr preferRelativeResize="0"/>
          <p:nvPr/>
        </p:nvPicPr>
        <p:blipFill rotWithShape="1">
          <a:blip r:embed="rId3">
            <a:alphaModFix/>
          </a:blip>
          <a:srcRect b="3801" l="0" r="0" t="9010"/>
          <a:stretch/>
        </p:blipFill>
        <p:spPr>
          <a:xfrm>
            <a:off x="103294" y="3273806"/>
            <a:ext cx="6448424" cy="3752849"/>
          </a:xfrm>
          <a:custGeom>
            <a:rect b="b" l="l" r="r" t="t"/>
            <a:pathLst>
              <a:path extrusionOk="0" h="3752849" w="6448424">
                <a:moveTo>
                  <a:pt x="0" y="0"/>
                </a:moveTo>
                <a:lnTo>
                  <a:pt x="137978" y="22215"/>
                </a:lnTo>
                <a:cubicBezTo>
                  <a:pt x="196046" y="32277"/>
                  <a:pt x="252469" y="42437"/>
                  <a:pt x="295660" y="49771"/>
                </a:cubicBezTo>
                <a:cubicBezTo>
                  <a:pt x="364885" y="66610"/>
                  <a:pt x="403214" y="32071"/>
                  <a:pt x="456941" y="65635"/>
                </a:cubicBezTo>
                <a:cubicBezTo>
                  <a:pt x="529612" y="69090"/>
                  <a:pt x="662508" y="71245"/>
                  <a:pt x="731691" y="70501"/>
                </a:cubicBezTo>
                <a:cubicBezTo>
                  <a:pt x="768741" y="62400"/>
                  <a:pt x="808263" y="64633"/>
                  <a:pt x="841820" y="61171"/>
                </a:cubicBezTo>
                <a:cubicBezTo>
                  <a:pt x="958973" y="43639"/>
                  <a:pt x="1009730" y="45863"/>
                  <a:pt x="1068219" y="39136"/>
                </a:cubicBezTo>
                <a:cubicBezTo>
                  <a:pt x="1104329" y="33447"/>
                  <a:pt x="1156536" y="44203"/>
                  <a:pt x="1174190" y="38808"/>
                </a:cubicBezTo>
                <a:cubicBezTo>
                  <a:pt x="1188943" y="36385"/>
                  <a:pt x="1213832" y="14880"/>
                  <a:pt x="1225923" y="34507"/>
                </a:cubicBezTo>
                <a:cubicBezTo>
                  <a:pt x="1305283" y="8501"/>
                  <a:pt x="1319617" y="30839"/>
                  <a:pt x="1385617" y="18003"/>
                </a:cubicBezTo>
                <a:cubicBezTo>
                  <a:pt x="1461876" y="-26747"/>
                  <a:pt x="1519510" y="56342"/>
                  <a:pt x="1563967" y="4638"/>
                </a:cubicBezTo>
                <a:lnTo>
                  <a:pt x="1676634" y="10582"/>
                </a:lnTo>
                <a:lnTo>
                  <a:pt x="1769429" y="20265"/>
                </a:lnTo>
                <a:cubicBezTo>
                  <a:pt x="1790625" y="23534"/>
                  <a:pt x="1880369" y="18448"/>
                  <a:pt x="1900584" y="27732"/>
                </a:cubicBezTo>
                <a:cubicBezTo>
                  <a:pt x="2072430" y="22762"/>
                  <a:pt x="2014935" y="5831"/>
                  <a:pt x="2127041" y="22101"/>
                </a:cubicBezTo>
                <a:cubicBezTo>
                  <a:pt x="2168847" y="65820"/>
                  <a:pt x="2153052" y="28773"/>
                  <a:pt x="2211644" y="44507"/>
                </a:cubicBezTo>
                <a:cubicBezTo>
                  <a:pt x="2211201" y="9921"/>
                  <a:pt x="2277596" y="73686"/>
                  <a:pt x="2299605" y="38004"/>
                </a:cubicBezTo>
                <a:cubicBezTo>
                  <a:pt x="2309570" y="41997"/>
                  <a:pt x="2318531" y="46991"/>
                  <a:pt x="2327359" y="52270"/>
                </a:cubicBezTo>
                <a:lnTo>
                  <a:pt x="2331995" y="55017"/>
                </a:lnTo>
                <a:lnTo>
                  <a:pt x="2353777" y="59755"/>
                </a:lnTo>
                <a:lnTo>
                  <a:pt x="2355893" y="68914"/>
                </a:lnTo>
                <a:lnTo>
                  <a:pt x="2385794" y="81650"/>
                </a:lnTo>
                <a:cubicBezTo>
                  <a:pt x="2397613" y="85211"/>
                  <a:pt x="2411061" y="87627"/>
                  <a:pt x="2427010" y="88184"/>
                </a:cubicBezTo>
                <a:cubicBezTo>
                  <a:pt x="2486314" y="76422"/>
                  <a:pt x="2553170" y="126870"/>
                  <a:pt x="2627153" y="110451"/>
                </a:cubicBezTo>
                <a:cubicBezTo>
                  <a:pt x="2653722" y="107383"/>
                  <a:pt x="2732043" y="116068"/>
                  <a:pt x="2744462" y="128780"/>
                </a:cubicBezTo>
                <a:cubicBezTo>
                  <a:pt x="2760299" y="132873"/>
                  <a:pt x="2780248" y="130843"/>
                  <a:pt x="2785202" y="143610"/>
                </a:cubicBezTo>
                <a:cubicBezTo>
                  <a:pt x="2794558" y="159316"/>
                  <a:pt x="2856498" y="142821"/>
                  <a:pt x="2844667" y="159029"/>
                </a:cubicBezTo>
                <a:cubicBezTo>
                  <a:pt x="2888530" y="147871"/>
                  <a:pt x="2914187" y="181391"/>
                  <a:pt x="2946649" y="192330"/>
                </a:cubicBezTo>
                <a:cubicBezTo>
                  <a:pt x="2981872" y="180417"/>
                  <a:pt x="3015239" y="215115"/>
                  <a:pt x="3088812" y="226485"/>
                </a:cubicBezTo>
                <a:cubicBezTo>
                  <a:pt x="3127734" y="212524"/>
                  <a:pt x="3138301" y="234381"/>
                  <a:pt x="3208669" y="217774"/>
                </a:cubicBezTo>
                <a:cubicBezTo>
                  <a:pt x="3242208" y="219284"/>
                  <a:pt x="3229623" y="233297"/>
                  <a:pt x="3290045" y="235553"/>
                </a:cubicBezTo>
                <a:cubicBezTo>
                  <a:pt x="3399655" y="215239"/>
                  <a:pt x="3444518" y="245862"/>
                  <a:pt x="3529335" y="249571"/>
                </a:cubicBezTo>
                <a:cubicBezTo>
                  <a:pt x="3623697" y="257405"/>
                  <a:pt x="3587652" y="268832"/>
                  <a:pt x="3716766" y="252690"/>
                </a:cubicBezTo>
                <a:cubicBezTo>
                  <a:pt x="3723469" y="267318"/>
                  <a:pt x="3737863" y="269842"/>
                  <a:pt x="3765333" y="266823"/>
                </a:cubicBezTo>
                <a:cubicBezTo>
                  <a:pt x="3810754" y="271601"/>
                  <a:pt x="3792745" y="303866"/>
                  <a:pt x="3846897" y="290090"/>
                </a:cubicBezTo>
                <a:cubicBezTo>
                  <a:pt x="3830941" y="306608"/>
                  <a:pt x="3929114" y="308026"/>
                  <a:pt x="3900217" y="323590"/>
                </a:cubicBezTo>
                <a:cubicBezTo>
                  <a:pt x="3922367" y="343425"/>
                  <a:pt x="3948574" y="318948"/>
                  <a:pt x="3971444" y="336662"/>
                </a:cubicBezTo>
                <a:cubicBezTo>
                  <a:pt x="4002781" y="344193"/>
                  <a:pt x="3960997" y="315419"/>
                  <a:pt x="3997868" y="318867"/>
                </a:cubicBezTo>
                <a:cubicBezTo>
                  <a:pt x="4041159" y="326219"/>
                  <a:pt x="4055435" y="293981"/>
                  <a:pt x="4070852" y="339615"/>
                </a:cubicBezTo>
                <a:cubicBezTo>
                  <a:pt x="4121286" y="335828"/>
                  <a:pt x="4121920" y="355506"/>
                  <a:pt x="4180483" y="373369"/>
                </a:cubicBezTo>
                <a:cubicBezTo>
                  <a:pt x="4211379" y="366707"/>
                  <a:pt x="4230171" y="374664"/>
                  <a:pt x="4246264" y="387458"/>
                </a:cubicBezTo>
                <a:cubicBezTo>
                  <a:pt x="4308508" y="393310"/>
                  <a:pt x="4357326" y="416142"/>
                  <a:pt x="4423169" y="431783"/>
                </a:cubicBezTo>
                <a:lnTo>
                  <a:pt x="4446752" y="435383"/>
                </a:lnTo>
                <a:lnTo>
                  <a:pt x="4446954" y="435566"/>
                </a:lnTo>
                <a:cubicBezTo>
                  <a:pt x="4508528" y="480137"/>
                  <a:pt x="4617740" y="529869"/>
                  <a:pt x="4662523" y="553169"/>
                </a:cubicBezTo>
                <a:cubicBezTo>
                  <a:pt x="4720320" y="547046"/>
                  <a:pt x="4678644" y="560102"/>
                  <a:pt x="4715641" y="575354"/>
                </a:cubicBezTo>
                <a:cubicBezTo>
                  <a:pt x="4682056" y="593278"/>
                  <a:pt x="4768370" y="586520"/>
                  <a:pt x="4742071" y="614016"/>
                </a:cubicBezTo>
                <a:cubicBezTo>
                  <a:pt x="4749637" y="615922"/>
                  <a:pt x="4757797" y="616899"/>
                  <a:pt x="4766183" y="617675"/>
                </a:cubicBezTo>
                <a:lnTo>
                  <a:pt x="4770562" y="618094"/>
                </a:lnTo>
                <a:lnTo>
                  <a:pt x="4783240" y="624350"/>
                </a:lnTo>
                <a:lnTo>
                  <a:pt x="4792882" y="620401"/>
                </a:lnTo>
                <a:lnTo>
                  <a:pt x="4816310" y="625721"/>
                </a:lnTo>
                <a:cubicBezTo>
                  <a:pt x="4824144" y="628595"/>
                  <a:pt x="4831482" y="632720"/>
                  <a:pt x="4837953" y="638824"/>
                </a:cubicBezTo>
                <a:cubicBezTo>
                  <a:pt x="4848645" y="668753"/>
                  <a:pt x="4922266" y="669148"/>
                  <a:pt x="4933914" y="707398"/>
                </a:cubicBezTo>
                <a:cubicBezTo>
                  <a:pt x="4940833" y="719653"/>
                  <a:pt x="4978358" y="746502"/>
                  <a:pt x="4995259" y="744825"/>
                </a:cubicBezTo>
                <a:cubicBezTo>
                  <a:pt x="5005107" y="749034"/>
                  <a:pt x="5010567" y="758092"/>
                  <a:pt x="5024744" y="753396"/>
                </a:cubicBezTo>
                <a:cubicBezTo>
                  <a:pt x="5047511" y="761361"/>
                  <a:pt x="5109162" y="783016"/>
                  <a:pt x="5131877" y="792613"/>
                </a:cubicBezTo>
                <a:cubicBezTo>
                  <a:pt x="5132671" y="802792"/>
                  <a:pt x="5144554" y="806683"/>
                  <a:pt x="5161031" y="810975"/>
                </a:cubicBezTo>
                <a:lnTo>
                  <a:pt x="5176815" y="815342"/>
                </a:lnTo>
                <a:lnTo>
                  <a:pt x="5180064" y="831233"/>
                </a:lnTo>
                <a:cubicBezTo>
                  <a:pt x="5202966" y="819270"/>
                  <a:pt x="5188976" y="863361"/>
                  <a:pt x="5215059" y="865080"/>
                </a:cubicBezTo>
                <a:cubicBezTo>
                  <a:pt x="5235765" y="864786"/>
                  <a:pt x="5236347" y="878098"/>
                  <a:pt x="5245643" y="887119"/>
                </a:cubicBezTo>
                <a:cubicBezTo>
                  <a:pt x="5267660" y="891609"/>
                  <a:pt x="5295742" y="939348"/>
                  <a:pt x="5295952" y="957174"/>
                </a:cubicBezTo>
                <a:cubicBezTo>
                  <a:pt x="5284322" y="1008946"/>
                  <a:pt x="5374979" y="1038019"/>
                  <a:pt x="5367826" y="1079140"/>
                </a:cubicBezTo>
                <a:cubicBezTo>
                  <a:pt x="5371668" y="1089190"/>
                  <a:pt x="5377921" y="1097135"/>
                  <a:pt x="5385646" y="1103730"/>
                </a:cubicBezTo>
                <a:lnTo>
                  <a:pt x="5410965" y="1119397"/>
                </a:lnTo>
                <a:lnTo>
                  <a:pt x="5436960" y="1130910"/>
                </a:lnTo>
                <a:lnTo>
                  <a:pt x="5442083" y="1133134"/>
                </a:lnTo>
                <a:cubicBezTo>
                  <a:pt x="5451910" y="1137346"/>
                  <a:pt x="5457170" y="1169188"/>
                  <a:pt x="5465219" y="1174479"/>
                </a:cubicBezTo>
                <a:cubicBezTo>
                  <a:pt x="5488744" y="1195184"/>
                  <a:pt x="5467141" y="1223401"/>
                  <a:pt x="5488171" y="1238604"/>
                </a:cubicBezTo>
                <a:cubicBezTo>
                  <a:pt x="5523491" y="1271811"/>
                  <a:pt x="5486623" y="1305961"/>
                  <a:pt x="5562172" y="1320840"/>
                </a:cubicBezTo>
                <a:cubicBezTo>
                  <a:pt x="5601634" y="1385316"/>
                  <a:pt x="5636528" y="1453139"/>
                  <a:pt x="5686905" y="1512529"/>
                </a:cubicBezTo>
                <a:cubicBezTo>
                  <a:pt x="5729049" y="1575678"/>
                  <a:pt x="5699691" y="1553768"/>
                  <a:pt x="5748726" y="1623716"/>
                </a:cubicBezTo>
                <a:cubicBezTo>
                  <a:pt x="5783098" y="1689734"/>
                  <a:pt x="5789710" y="1639740"/>
                  <a:pt x="5842593" y="1726595"/>
                </a:cubicBezTo>
                <a:cubicBezTo>
                  <a:pt x="5837824" y="1733043"/>
                  <a:pt x="5862023" y="1845188"/>
                  <a:pt x="5861042" y="1851837"/>
                </a:cubicBezTo>
                <a:cubicBezTo>
                  <a:pt x="5874156" y="1887981"/>
                  <a:pt x="5901790" y="1919218"/>
                  <a:pt x="5921290" y="1943460"/>
                </a:cubicBezTo>
                <a:lnTo>
                  <a:pt x="5978046" y="1997284"/>
                </a:lnTo>
                <a:lnTo>
                  <a:pt x="5992479" y="2056720"/>
                </a:lnTo>
                <a:cubicBezTo>
                  <a:pt x="6011078" y="2079033"/>
                  <a:pt x="6072687" y="2117397"/>
                  <a:pt x="6089639" y="2131171"/>
                </a:cubicBezTo>
                <a:lnTo>
                  <a:pt x="6094199" y="2139379"/>
                </a:lnTo>
                <a:lnTo>
                  <a:pt x="6094822" y="2139386"/>
                </a:lnTo>
                <a:cubicBezTo>
                  <a:pt x="6096947" y="2140841"/>
                  <a:pt x="6098876" y="2143416"/>
                  <a:pt x="6100692" y="2147736"/>
                </a:cubicBezTo>
                <a:lnTo>
                  <a:pt x="6102516" y="2154343"/>
                </a:lnTo>
                <a:lnTo>
                  <a:pt x="6111361" y="2170264"/>
                </a:lnTo>
                <a:lnTo>
                  <a:pt x="6215475" y="2270153"/>
                </a:lnTo>
                <a:lnTo>
                  <a:pt x="6255966" y="2335401"/>
                </a:lnTo>
                <a:lnTo>
                  <a:pt x="6272711" y="2385144"/>
                </a:lnTo>
                <a:cubicBezTo>
                  <a:pt x="6282320" y="2406495"/>
                  <a:pt x="6299066" y="2405139"/>
                  <a:pt x="6304347" y="2439388"/>
                </a:cubicBezTo>
                <a:cubicBezTo>
                  <a:pt x="6297131" y="2486231"/>
                  <a:pt x="6325530" y="2500962"/>
                  <a:pt x="6326729" y="2549400"/>
                </a:cubicBezTo>
                <a:cubicBezTo>
                  <a:pt x="6325926" y="2572066"/>
                  <a:pt x="6339111" y="2599957"/>
                  <a:pt x="6344663" y="2628839"/>
                </a:cubicBezTo>
                <a:lnTo>
                  <a:pt x="6375811" y="2639204"/>
                </a:lnTo>
                <a:cubicBezTo>
                  <a:pt x="6375427" y="2643533"/>
                  <a:pt x="6375041" y="2647863"/>
                  <a:pt x="6374657" y="2652193"/>
                </a:cubicBezTo>
                <a:cubicBezTo>
                  <a:pt x="6373555" y="2658134"/>
                  <a:pt x="6371943" y="2662665"/>
                  <a:pt x="6369740" y="2664642"/>
                </a:cubicBezTo>
                <a:cubicBezTo>
                  <a:pt x="6368032" y="2674540"/>
                  <a:pt x="6371528" y="2686899"/>
                  <a:pt x="6361964" y="2690172"/>
                </a:cubicBezTo>
                <a:cubicBezTo>
                  <a:pt x="6350507" y="2696218"/>
                  <a:pt x="6369375" y="2734440"/>
                  <a:pt x="6355511" y="2727335"/>
                </a:cubicBezTo>
                <a:cubicBezTo>
                  <a:pt x="6358746" y="2734104"/>
                  <a:pt x="6360434" y="2742096"/>
                  <a:pt x="6361058" y="2750592"/>
                </a:cubicBezTo>
                <a:cubicBezTo>
                  <a:pt x="6361013" y="2751998"/>
                  <a:pt x="6360970" y="2753408"/>
                  <a:pt x="6360926" y="2754814"/>
                </a:cubicBezTo>
                <a:lnTo>
                  <a:pt x="6339285" y="2810353"/>
                </a:lnTo>
                <a:cubicBezTo>
                  <a:pt x="6360091" y="2854187"/>
                  <a:pt x="6313103" y="2870086"/>
                  <a:pt x="6325672" y="2908809"/>
                </a:cubicBezTo>
                <a:cubicBezTo>
                  <a:pt x="6341563" y="2966972"/>
                  <a:pt x="6291836" y="2935388"/>
                  <a:pt x="6333498" y="3009772"/>
                </a:cubicBezTo>
                <a:cubicBezTo>
                  <a:pt x="6345476" y="3039254"/>
                  <a:pt x="6345955" y="3068963"/>
                  <a:pt x="6334947" y="3095405"/>
                </a:cubicBezTo>
                <a:lnTo>
                  <a:pt x="6344768" y="3155941"/>
                </a:lnTo>
                <a:cubicBezTo>
                  <a:pt x="6348643" y="3153663"/>
                  <a:pt x="6311793" y="3186588"/>
                  <a:pt x="6314754" y="3197987"/>
                </a:cubicBezTo>
                <a:cubicBezTo>
                  <a:pt x="6318695" y="3221971"/>
                  <a:pt x="6319257" y="3226752"/>
                  <a:pt x="6304230" y="3239690"/>
                </a:cubicBezTo>
                <a:cubicBezTo>
                  <a:pt x="6306321" y="3248567"/>
                  <a:pt x="6307305" y="3254005"/>
                  <a:pt x="6308837" y="3264003"/>
                </a:cubicBezTo>
                <a:cubicBezTo>
                  <a:pt x="6301812" y="3288243"/>
                  <a:pt x="6298529" y="3302527"/>
                  <a:pt x="6309285" y="3324103"/>
                </a:cubicBezTo>
                <a:cubicBezTo>
                  <a:pt x="6301188" y="3343007"/>
                  <a:pt x="6329285" y="3359307"/>
                  <a:pt x="6342503" y="3405661"/>
                </a:cubicBezTo>
                <a:cubicBezTo>
                  <a:pt x="6338012" y="3447477"/>
                  <a:pt x="6408325" y="3505721"/>
                  <a:pt x="6401531" y="3550593"/>
                </a:cubicBezTo>
                <a:cubicBezTo>
                  <a:pt x="6395655" y="3579549"/>
                  <a:pt x="6423437" y="3594758"/>
                  <a:pt x="6427705" y="3624684"/>
                </a:cubicBezTo>
                <a:cubicBezTo>
                  <a:pt x="6416402" y="3629199"/>
                  <a:pt x="6435787" y="3639516"/>
                  <a:pt x="6448424" y="3657106"/>
                </a:cubicBezTo>
                <a:lnTo>
                  <a:pt x="6444014" y="3752742"/>
                </a:lnTo>
                <a:cubicBezTo>
                  <a:pt x="6443990" y="3752777"/>
                  <a:pt x="6443967" y="3752813"/>
                  <a:pt x="6443946" y="3752849"/>
                </a:cubicBezTo>
                <a:lnTo>
                  <a:pt x="0" y="3752849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55" name="Google Shape;255;p20"/>
          <p:cNvSpPr txBox="1"/>
          <p:nvPr>
            <p:ph type="title"/>
          </p:nvPr>
        </p:nvSpPr>
        <p:spPr>
          <a:xfrm>
            <a:off x="838200" y="188664"/>
            <a:ext cx="10515600" cy="923348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hetsarath"/>
              <a:buNone/>
            </a:pPr>
            <a:r>
              <a:rPr lang="lo">
                <a:latin typeface="Phetsarath"/>
                <a:ea typeface="Phetsarath"/>
                <a:cs typeface="Phetsarath"/>
                <a:sym typeface="Phetsarath"/>
              </a:rPr>
              <a:t>ສະຫຼຸບ</a:t>
            </a:r>
            <a:endParaRPr/>
          </a:p>
        </p:txBody>
      </p:sp>
      <p:sp>
        <p:nvSpPr>
          <p:cNvPr id="256" name="Google Shape;256;p20"/>
          <p:cNvSpPr txBox="1"/>
          <p:nvPr>
            <p:ph idx="1" type="body"/>
          </p:nvPr>
        </p:nvSpPr>
        <p:spPr>
          <a:xfrm>
            <a:off x="965199" y="1267206"/>
            <a:ext cx="10856495" cy="4323588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∙"/>
            </a:pPr>
            <a:r>
              <a:rPr b="1" lang="lo" sz="18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ອາຫານທີ່ດີຕໍ່ສຸຂະພາບ </a:t>
            </a:r>
            <a:r>
              <a:rPr lang="lo" sz="18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(ລວມທັງອາຫານທີ່ດີຕໍ່ສຸຂະພາບ, ຄວາມປອດໄພ, ຄວາມຫຼາກຫຼາຍ, ຄຸນນະພາບ, ຄວາມປອດໄພ, ສານອາຫານຈຸລະພາກ, ແຄລໍຣີ່ ແລະ ອື່ນໆ)</a:t>
            </a:r>
            <a:endParaRPr sz="1800">
              <a:solidFill>
                <a:srgbClr val="002060"/>
              </a:solidFill>
              <a:latin typeface="Phetsarath"/>
              <a:ea typeface="Phetsarath"/>
              <a:cs typeface="Phetsarath"/>
              <a:sym typeface="Phetsarath"/>
            </a:endParaRPr>
          </a:p>
          <a:p>
            <a:pPr indent="-342900" lvl="0" marL="342900" marR="0" rtl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∙"/>
            </a:pPr>
            <a:r>
              <a:rPr lang="lo" sz="18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ການເສີມອາຫານຕໍ່ອາຫານ, ການປະສົມອາຫານ</a:t>
            </a:r>
            <a:endParaRPr sz="1800">
              <a:solidFill>
                <a:srgbClr val="002060"/>
              </a:solidFill>
              <a:latin typeface="Phetsarath"/>
              <a:ea typeface="Phetsarath"/>
              <a:cs typeface="Phetsarath"/>
              <a:sym typeface="Phetsarath"/>
            </a:endParaRPr>
          </a:p>
          <a:p>
            <a:pPr indent="-342900" lvl="0" marL="342900" marR="0" rtl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Noto Sans Symbols"/>
              <a:buChar char="∙"/>
            </a:pPr>
            <a:r>
              <a:rPr lang="lo" sz="18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ຕົວຊີ້ວັດ </a:t>
            </a:r>
            <a:r>
              <a:rPr i="1" lang="lo" sz="18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(ລວມທັງການສົນທະນາກ່ຽວກັບໂອກາດທີ່ຈະເຊື່ອມໂຍງ ແລະ ລາຍງານຕໍ່ກັບຕົວຊີ້ວັດ NPAN)</a:t>
            </a:r>
            <a:endParaRPr sz="1800">
              <a:solidFill>
                <a:srgbClr val="002060"/>
              </a:solidFill>
              <a:latin typeface="Phetsarath"/>
              <a:ea typeface="Phetsarath"/>
              <a:cs typeface="Phetsarath"/>
              <a:sym typeface="Phetsarath"/>
            </a:endParaRPr>
          </a:p>
          <a:p>
            <a:pPr indent="-285750" lvl="1" marL="742950" marR="0" rtl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ourier New"/>
              <a:buChar char="o"/>
            </a:pPr>
            <a:r>
              <a:rPr lang="lo" sz="18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ຄວາມຫຼາກຫຼາຍທາງດ້ານອາຫານຂັ້ນຕ່ຳສຳລັບແມ່ຍິງ (MDD-W)</a:t>
            </a:r>
            <a:endParaRPr sz="1800">
              <a:solidFill>
                <a:srgbClr val="002060"/>
              </a:solidFill>
              <a:latin typeface="Phetsarath"/>
              <a:ea typeface="Phetsarath"/>
              <a:cs typeface="Phetsarath"/>
              <a:sym typeface="Phetsarath"/>
            </a:endParaRPr>
          </a:p>
          <a:p>
            <a:pPr indent="-285750" lvl="1" marL="742950" marR="0" rtl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ourier New"/>
              <a:buChar char="o"/>
            </a:pPr>
            <a:r>
              <a:rPr lang="lo" sz="18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ຄວາມຫຼາກຫຼາຍຂອງອາຫານຂັ້ນຕ່ຳສຳລັບເດັກນ້ອຍ ແລະ </a:t>
            </a:r>
            <a:r>
              <a:rPr b="1" lang="lo" sz="18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ອາຫານຂັ້ນຕ່ຳທີ່ຍອມຮັບໄດ້ </a:t>
            </a:r>
            <a:r>
              <a:rPr lang="lo" sz="18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ສຳລັບເດັກນ້ອຍ (MDD-CU5, MAD-CU5)</a:t>
            </a:r>
            <a:endParaRPr sz="1800">
              <a:solidFill>
                <a:srgbClr val="002060"/>
              </a:solidFill>
              <a:latin typeface="Phetsarath"/>
              <a:ea typeface="Phetsarath"/>
              <a:cs typeface="Phetsarath"/>
              <a:sym typeface="Phetsarath"/>
            </a:endParaRPr>
          </a:p>
          <a:p>
            <a:pPr indent="-1143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oto Sans Symbols"/>
              <a:buNone/>
            </a:pPr>
            <a:r>
              <a:t/>
            </a:r>
            <a:endParaRPr sz="1800"/>
          </a:p>
        </p:txBody>
      </p:sp>
      <p:sp>
        <p:nvSpPr>
          <p:cNvPr id="257" name="Google Shape;257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1"/>
          <p:cNvSpPr txBox="1"/>
          <p:nvPr>
            <p:ph type="title"/>
          </p:nvPr>
        </p:nvSpPr>
        <p:spPr>
          <a:xfrm>
            <a:off x="735189" y="136525"/>
            <a:ext cx="10515600" cy="5111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hetsarath"/>
              <a:buNone/>
            </a:pPr>
            <a:r>
              <a:rPr lang="lo" sz="3200">
                <a:latin typeface="Phetsarath"/>
                <a:ea typeface="Phetsarath"/>
                <a:cs typeface="Phetsarath"/>
                <a:sym typeface="Phetsarath"/>
              </a:rPr>
              <a:t>ການທົດສອບຫຼັງການຮຽນ</a:t>
            </a:r>
            <a:endParaRPr sz="3200">
              <a:latin typeface="Phetsarath"/>
              <a:ea typeface="Phetsarath"/>
              <a:cs typeface="Phetsarath"/>
              <a:sym typeface="Phetsarath"/>
            </a:endParaRPr>
          </a:p>
        </p:txBody>
      </p:sp>
      <p:sp>
        <p:nvSpPr>
          <p:cNvPr id="263" name="Google Shape;263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  <p:graphicFrame>
        <p:nvGraphicFramePr>
          <p:cNvPr id="264" name="Google Shape;264;p21"/>
          <p:cNvGraphicFramePr/>
          <p:nvPr/>
        </p:nvGraphicFramePr>
        <p:xfrm>
          <a:off x="564798" y="8926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{C89598F6-6B7E-4DC0-9AC4-02045E77E616}</a:tableStyleId>
              </a:tblPr>
              <a:tblGrid>
                <a:gridCol w="2743650"/>
                <a:gridCol w="5019400"/>
                <a:gridCol w="817175"/>
                <a:gridCol w="2719625"/>
              </a:tblGrid>
              <a:tr h="443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2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ຄຳຖາມ</a:t>
                      </a:r>
                      <a:endParaRPr/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2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ຄຳຕອບທີ່ເປັນໄປໄດ້</a:t>
                      </a:r>
                      <a:endParaRPr/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2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ຄຳຕອບທີ່ຖືກຕ້ອງ</a:t>
                      </a:r>
                      <a:endParaRPr/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2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ຄຳຕິຊົມ</a:t>
                      </a:r>
                      <a:endParaRPr/>
                    </a:p>
                  </a:txBody>
                  <a:tcPr marT="42750" marB="42750" marR="91450" marL="91450"/>
                </a:tc>
              </a:tr>
              <a:tr h="1136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2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Q1:</a:t>
                      </a:r>
                      <a:r>
                        <a:rPr b="0" i="0" lang="lo" sz="12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 </a:t>
                      </a: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ຂໍ້ໃດຕໍ່ໄປນີ້ກຳນົດຄວາມຫຼາກຫຼາຍທາງອາຫານໄດ້ດີທີ່ສຸດ?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-2286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AutoNum type="alphaUcPeriod"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ຈຳນວນແຄລໍຣີທັງໝົດທີ່ຄົນເຮົາໄດ້ຮັບຈາກກຸ່ມອາຫານທີ່ແຕກຕ່າງກັນ.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AutoNum type="alphaUcPeriod"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ຈຳນວນກຸ່ມອາຫານທີ່ແຕກຕ່າງກັນທີ່ບຸກຄົນບໍລິໂພກໃນໄລຍະເວລາສະເພາະ.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AutoNum type="alphaUcPeriod"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ຈຳນວນສານອາຫານທີ່ແຕກຕ່າງກັນທີ່ຄົນເຮົາບໍລິໂພກປະຈຳວັນ.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AutoNum type="alphaUcPeriod"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ຄວາມຫຼາກຫຼາຍຂອງອາຫານພາຍໃນກຸ່ມອາຫານດຽວ.</a:t>
                      </a:r>
                      <a:endParaRPr/>
                    </a:p>
                    <a:p>
                      <a:pPr indent="-98425" lvl="0" marL="1746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t/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2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 c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Phetsarath"/>
                        <a:buNone/>
                      </a:pPr>
                      <a:r>
                        <a:rPr b="0" lang="lo" sz="12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 </a:t>
                      </a: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ຄວາມຫຼາກຫຼາຍຂອງອາຫານແມ່ນມາດຕະການຂອງຄຸນນະພາບອາຫານ ແລະ ໂດຍປົກກະຕິແລ້ວແມ່ນຖືກວັດແທກໂດຍການນັບຈຳນວນກຸ່ມອາຫານທີ່ບໍລິໂພກໃນໄລຍະເວລາອ້າງອີງ, ເຊັ່ນ 24 ຊົ່ວໂມງ.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2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ມັນຕົ້ນຫວານທີ່ອຸດົມໄປດ້ວຍ A.</a:t>
                      </a:r>
                      <a:endParaRPr/>
                    </a:p>
                  </a:txBody>
                  <a:tcPr marT="42750" marB="42750" marR="91450" marL="91450"/>
                </a:tc>
              </a:tr>
              <a:tr h="963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o" sz="12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Q2: </a:t>
                      </a: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ຄະແນນຄວາມຫຼາກຫຼາຍທາງອາຫານທີ່ສູງມັກຈະກ່ຽວຂ້ອງກັບຂໍ້ໃດຕໍ່ໄປນີ້?</a:t>
                      </a:r>
                      <a:endParaRPr b="0" sz="12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-2286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AutoNum type="alphaUcPeriod"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ການໄດ້ຮັບກົດໄຂມັນທີ່ຈຳເປັນຕໍ່າ.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AutoNum type="alphaUcPeriod"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ປັບປຸງຄວາມພຽງພໍຂອງຈຸລະ ສານອາຫານ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AutoNum type="alphaUcPeriod"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ຄວາມສ່ຽງເພີ່ມຂຶ້ນຂອງພະຍາດຊໍາເຮື້ອ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AutoNum type="alphaUcPeriod"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ການກິນອາຫານທີ່ປຸງແຕ່ງຫຼາຍເກີນໄປ.</a:t>
                      </a:r>
                      <a:endParaRPr/>
                    </a:p>
                    <a:p>
                      <a:pPr indent="-1524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o" sz="12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B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ການກິນອາຫານຈາກກຸ່ມອາຫານທີ່ຫຼາກຫຼາຍເພີ່ມໂອກາດໃນການບໍລິໂພກວິຕາມິນ ແລະ ແຮ່ທາດທີ່ຈຳເປັນປະສົມປະສານກັນຢ່າງສົມດຸນ.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</a:tr>
              <a:tr h="970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Phetsarath"/>
                        <a:buNone/>
                      </a:pPr>
                      <a:r>
                        <a:rPr lang="lo" sz="12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Q3:</a:t>
                      </a:r>
                      <a:r>
                        <a:rPr b="0" i="0" lang="lo" sz="12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 </a:t>
                      </a: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ຈຸດປະສົງຫຼັກຂອງຄຳແນະນຳກ່ຽວກັບອາຫານທີ່ອີງໃສ່ອາຫານ (FBDGs) ແມ່ນຫຍັງ?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-2286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AutoNum type="alphaUcPeriod"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ເພື່ອໃຫ້ແຜນການກິນອາຫານທີ່ເປັນເອກະພາບສຳລັບປະຊາກອນທັງໝົດທົ່ວໂລກ.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AutoNum type="alphaUcPeriod"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ເພື່ອໃຫ້ຄໍາແນະນໍາທີ່ງ່າຍດາຍ, ໃຊ້ໄດ້ຈິງ ແລະ ກ່ຽວຂ້ອງກັບວັດທະນະທໍາ ສໍາລັບການກິນອາຫານທີ່ດີຕໍ່ສຸຂະພາບ.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AutoNum type="alphaUcPeriod"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ເພື່ອກຳນົດລະດັບການໄດ້ຮັບສານອາຫານສະເພາະສຳລັບກຸ່ມອາຍຸທີ່ແຕກຕ່າງກັນ.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AutoNum type="alphaUcPeriod"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ເພື່ອເປັນແນວທາງທາງດ້ານຄລີນິກສໍາລັບການປິ່ນປົວພະຍາດທີ່ກ່ຽວຂ້ອງກັບອາຫານ.</a:t>
                      </a:r>
                      <a:endParaRPr/>
                    </a:p>
                    <a:p>
                      <a:pPr indent="-1524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o" sz="12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B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FBDGs ຖືກສ້າງຂຶ້ນເພື່ອແປວິທະຍາສາດດ້ານໂພຊະນາການທີ່ສັບສົນໃຫ້ເປັນຂໍ້ຄວາມທີ່ເຂົ້າໃຈງ່າຍ ແລະ ສາມາດນຳໃຊ້ໄດ້ກ່ຽວກັບອາຫານທີ່ຄວນກິນເພື່ອອາຫານທີ່ມີສຸຂະພາບດີ.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</a:tr>
              <a:tr h="9704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o" sz="12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Q4:</a:t>
                      </a:r>
                      <a:r>
                        <a:rPr b="0" i="0" lang="lo" sz="12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 </a:t>
                      </a: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ຂໍ້ໃດຕໍ່ໄປນີ້ອະທິບາຍເຖິງຂໍ້ຈຳກັດທີ່ອາດເກີດຂຶ້ນຈາກການໃຊ້ຄະແນນຄວາມຫຼາກຫຼາຍຂອງອາຫານແບບງ່າຍໆ (DDS) ເປັນຕົວຊີ້ບອກພຽງຢ່າງດຽວຂອງຄວາມພຽງພໍທາງໂພຊະນາການ?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-2286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AutoNum type="alphaUcPeriod"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ມັນບໍ່ໄດ້ຄຳນຶງເຖິງຄວາມໜາແໜ້ນຂອງສານອາຫານຂອງອາຫານທີ່ບໍລິໂພກ.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AutoNum type="alphaUcPeriod"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ມັນອາດຈະເປັນການຍາກທີ່ຈະເກັບກຳຂໍ້ມູນກ່ຽວກັບກຸ່ມອາຫານຈາກວັດທະນະທຳທີ່ແຕກຕ່າງກັນ.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AutoNum type="alphaUcPeriod"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ມັນບໍ່ແມ່ນມາດຕະການທີ່ຖືກຕ້ອງສຳລັບປະຊາກອນໃດໆ.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AutoNum type="alphaUcPeriod"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ມັນຄຳນຶງເຖິງປະລິມານສະເພາະຂອງແຕ່ລະກຸ່ມອາຫານທີ່ບໍລິໂພກ.</a:t>
                      </a:r>
                      <a:endParaRPr/>
                    </a:p>
                    <a:p>
                      <a:pPr indent="-98425" lvl="0" marL="174625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Calibri"/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o" sz="12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A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Phetsarath"/>
                        <a:buNone/>
                      </a:pPr>
                      <a:r>
                        <a:rPr lang="lo" sz="12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DDS ສູງແມ່ນກ່ຽວຂ້ອງກັບການໄດ້ຮັບສານອາຫານທີ່ດີຂຶ້ນ, ແຕ່ມັນບໍ່ໄດ້ຮັບປະກັນວ່າອາຫານຈະອຸດົມໄປດ້ວຍສານອາຫານຖ້າອາຫານທີ່ເລືອກມີຄຸນນະພາບຕໍ່າ (ເຊັ່ນ: ອາຫານວ່າງທີ່ປຸງແຕ່ງສູງ).</a:t>
                      </a:r>
                      <a:endParaRPr sz="12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Phetsarath"/>
              <a:buNone/>
            </a:pPr>
            <a:r>
              <a:rPr lang="lo">
                <a:latin typeface="Phetsarath"/>
                <a:ea typeface="Phetsarath"/>
                <a:cs typeface="Phetsarath"/>
                <a:sym typeface="Phetsarath"/>
              </a:rPr>
              <a:t>ວຽກມອບໝາຍ/ວຽກບ້ານ/ການສຶກສາກໍລະນີ</a:t>
            </a:r>
            <a:endParaRPr/>
          </a:p>
        </p:txBody>
      </p:sp>
      <p:sp>
        <p:nvSpPr>
          <p:cNvPr id="270" name="Google Shape;27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  <p:graphicFrame>
        <p:nvGraphicFramePr>
          <p:cNvPr id="271" name="Google Shape;271;p22"/>
          <p:cNvGraphicFramePr/>
          <p:nvPr/>
        </p:nvGraphicFramePr>
        <p:xfrm>
          <a:off x="715617" y="1855303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{9573A74E-6C2F-4923-98D4-65052EE2B2E8}</a:tableStyleId>
              </a:tblPr>
              <a:tblGrid>
                <a:gridCol w="9533275"/>
              </a:tblGrid>
              <a:tr h="3641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lo" sz="1400" u="none" cap="none" strike="noStrike">
                          <a:solidFill>
                            <a:schemeClr val="lt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ການມອບໝາຍ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77777"/>
                    </a:solidFill>
                  </a:tcPr>
                </a:tc>
              </a:tr>
              <a:tr h="3117375">
                <a:tc>
                  <a:txBody>
                    <a:bodyPr/>
                    <a:lstStyle/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Phetsarath"/>
                        <a:buChar char="-"/>
                      </a:pPr>
                      <a:r>
                        <a:rPr b="0" i="0" lang="lo" sz="16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ທີມງານ: ສ້າງ 4 ທີມ (5-6 ນັກຮຽນ/ທີມ) ຕໍ່ກຸ່ມ A, B, C, D</a:t>
                      </a:r>
                      <a:endParaRPr/>
                    </a:p>
                    <a:p>
                      <a:pPr indent="-285750" lvl="0" marL="2857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Phetsarath"/>
                        <a:buChar char="-"/>
                      </a:pPr>
                      <a:r>
                        <a:rPr b="0" i="0" lang="lo" sz="16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ນັກຮຽນຕ້ອງໃຫ້ແນວຄວາມຄິດໃນການສ້າງ ແລະ ການຄັດເລືອກສວນໂຮງຮຽນເພື່ອຜະລິດອາຫານໃນສະພາບການຂອງບ້ານເກີດເມືອງນອນຂອງເຂົາເຈົ້າ.</a:t>
                      </a:r>
                      <a:endParaRPr/>
                    </a:p>
                  </a:txBody>
                  <a:tcPr marT="45725" marB="45725" marR="91450" marL="914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o"/>
              <a:t>ເອກະສານອ້າງອີງ</a:t>
            </a:r>
            <a:endParaRPr/>
          </a:p>
        </p:txBody>
      </p:sp>
      <p:sp>
        <p:nvSpPr>
          <p:cNvPr id="277" name="Google Shape;277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  <p:sp>
        <p:nvSpPr>
          <p:cNvPr id="278" name="Google Shape;278;p23"/>
          <p:cNvSpPr txBox="1"/>
          <p:nvPr/>
        </p:nvSpPr>
        <p:spPr>
          <a:xfrm>
            <a:off x="838200" y="1690688"/>
            <a:ext cx="10515600" cy="48013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o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Adeyeye, S. A. O. (2017). The role of food processing and appropriate storage technologies in ensuring food security and food availability in Africa. </a:t>
            </a:r>
            <a:r>
              <a:rPr i="1" lang="lo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Nutrition &amp; Food Science</a:t>
            </a:r>
            <a:r>
              <a:rPr lang="lo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i="1" lang="lo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47</a:t>
            </a:r>
            <a:r>
              <a:rPr lang="lo" sz="1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(1), 122–139.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o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Kennedy, G., Ballard, T., &amp; Dop, M. (2013). </a:t>
            </a:r>
            <a:r>
              <a:rPr i="1" lang="lo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Guidelines for measuring household and individual dietary diversity</a:t>
            </a:r>
            <a:r>
              <a:rPr lang="lo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Nutrition and Consumer Protection Division, FAO.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o" sz="1800">
                <a:solidFill>
                  <a:srgbClr val="1B1B1B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Raru TB, Merga BT, Mulatu G, Deressa A, Birhanu A, Negash B, Gamachu M, Regassa LD, Ayana GM, Roba KT. Minimum Dietary Diversity Among Children Aged 6-59 Months in East Africa Countries: A Multilevel Analysis. Int J Public Health. 2023 Jun 1;68:1605807. doi: 10.3389/ijph.2023.1605807. PMID: 37325176; PMCID: PMC10267305.</a:t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lo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Ruel, M. T. (2002). </a:t>
            </a:r>
            <a:r>
              <a:rPr i="1" lang="lo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dietary diversity an indicator of food security or dietary quality? International Food Policy Research Institute (IFPRI)</a:t>
            </a:r>
            <a:r>
              <a:rPr lang="lo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4"/>
          <p:cNvSpPr txBox="1"/>
          <p:nvPr>
            <p:ph type="title"/>
          </p:nvPr>
        </p:nvSpPr>
        <p:spPr>
          <a:xfrm>
            <a:off x="838200" y="336549"/>
            <a:ext cx="10515600" cy="6889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hetsarath"/>
              <a:buNone/>
            </a:pPr>
            <a:r>
              <a:rPr lang="lo">
                <a:latin typeface="Phetsarath"/>
                <a:ea typeface="Phetsarath"/>
                <a:cs typeface="Phetsarath"/>
                <a:sym typeface="Phetsarath"/>
              </a:rPr>
              <a:t>ບົດຮຽນຕໍ່ໄປ</a:t>
            </a:r>
            <a:endParaRPr/>
          </a:p>
        </p:txBody>
      </p:sp>
      <p:sp>
        <p:nvSpPr>
          <p:cNvPr id="285" name="Google Shape;285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  <p:graphicFrame>
        <p:nvGraphicFramePr>
          <p:cNvPr id="286" name="Google Shape;286;p24"/>
          <p:cNvGraphicFramePr/>
          <p:nvPr/>
        </p:nvGraphicFramePr>
        <p:xfrm>
          <a:off x="838200" y="177825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{9573A74E-6C2F-4923-98D4-65052EE2B2E8}</a:tableStyleId>
              </a:tblPr>
              <a:tblGrid>
                <a:gridCol w="1573725"/>
                <a:gridCol w="8941875"/>
              </a:tblGrid>
              <a:tr h="30646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400"/>
                        <a:buFont typeface="Phetsarath"/>
                        <a:buNone/>
                      </a:pPr>
                      <a:r>
                        <a:rPr b="1" i="0" lang="lo" sz="24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ຫົວຂໍ້ບົດຮຽນຕໍ່ໄປ</a:t>
                      </a:r>
                      <a:endParaRPr b="0" i="0" sz="24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5725" marB="45725" marR="91450" marL="91450" anchor="ctr">
                    <a:lnL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ECE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lo" sz="28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ບົດຮຽນຕໍ່ໄປ ບົດຮຽນທີ 5: ການຜະລິດ </a:t>
                      </a:r>
                      <a:r>
                        <a:rPr b="1" lang="lo" sz="28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ອາຫານກະສິກຳທີ່ຫຼາກຫຼາຍ ເພື່ອອາຫານທີ່ດີຕໍ່ສຸຂະພາບ ແລະ ລາຍໄດ້ (ປັບປຸງການເຂົ້າເຖິງອາຫານ)</a:t>
                      </a:r>
                      <a:endParaRPr sz="2800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  <a:p>
                      <a:pPr indent="-514350" lvl="0" marL="5143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AutoNum type="arabicPeriod"/>
                      </a:pPr>
                      <a:r>
                        <a:rPr lang="lo" sz="2800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ຄວາມເຂົ້າໃຈກ່ຽວກັບການຫຼາກຫຼາຍຂອງການຜະລິດອາຫານກະສິກຳ</a:t>
                      </a:r>
                      <a:endParaRPr/>
                    </a:p>
                    <a:p>
                      <a:pPr indent="-514350" lvl="0" marL="5143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AutoNum type="arabicPeriod"/>
                      </a:pPr>
                      <a:r>
                        <a:rPr lang="lo" sz="2800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ການຫຼາກຫຼາຍເພື່ອສຸຂະພາບ ແລະ ໂພຊະນາການ</a:t>
                      </a:r>
                      <a:endParaRPr/>
                    </a:p>
                    <a:p>
                      <a:pPr indent="-514350" lvl="0" marL="5143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AutoNum type="arabicPeriod"/>
                      </a:pPr>
                      <a:r>
                        <a:rPr lang="lo" sz="2800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ການຫຼາກຫຼາຍເພື່ອລາຍຮັບ ແລະ ຄວາມຢືດຢຸ່ນ</a:t>
                      </a:r>
                      <a:endParaRPr/>
                    </a:p>
                    <a:p>
                      <a:pPr indent="-514350" lvl="0" marL="51435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800"/>
                        <a:buFont typeface="Calibri"/>
                        <a:buAutoNum type="arabicPeriod"/>
                      </a:pPr>
                      <a:r>
                        <a:rPr lang="lo" sz="2800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ຍຸດທະສາດການຫຼາກຫຼາຍແບບປະຕິບັດໄດ້</a:t>
                      </a:r>
                      <a:r>
                        <a:rPr lang="lo" sz="2800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 </a:t>
                      </a:r>
                      <a:endParaRPr b="0" sz="2800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54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"/>
          <p:cNvSpPr txBox="1"/>
          <p:nvPr>
            <p:ph type="title"/>
          </p:nvPr>
        </p:nvSpPr>
        <p:spPr>
          <a:xfrm>
            <a:off x="838200" y="365125"/>
            <a:ext cx="10515600" cy="65980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5400"/>
              <a:buFont typeface="Phetsarath"/>
              <a:buNone/>
            </a:pPr>
            <a:r>
              <a:rPr b="1" lang="lo" sz="5400">
                <a:solidFill>
                  <a:srgbClr val="C00000"/>
                </a:solidFill>
                <a:latin typeface="Phetsarath"/>
                <a:ea typeface="Phetsarath"/>
                <a:cs typeface="Phetsarath"/>
                <a:sym typeface="Phetsarath"/>
              </a:rPr>
              <a:t>ຜົນໄດ້ຮັບຈາກການຮຽນ</a:t>
            </a:r>
            <a:endParaRPr/>
          </a:p>
        </p:txBody>
      </p:sp>
      <p:sp>
        <p:nvSpPr>
          <p:cNvPr id="105" name="Google Shape;105;p3"/>
          <p:cNvSpPr txBox="1"/>
          <p:nvPr>
            <p:ph idx="1" type="body"/>
          </p:nvPr>
        </p:nvSpPr>
        <p:spPr>
          <a:xfrm>
            <a:off x="272143" y="1253331"/>
            <a:ext cx="10395857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lo" sz="3200">
                <a:latin typeface="Phetsarath"/>
                <a:ea typeface="Phetsarath"/>
                <a:cs typeface="Phetsarath"/>
                <a:sym typeface="Phetsarath"/>
              </a:rPr>
              <a:t>ຫຼັງຈາກຮຽນຈົບບົດຮຽນນີ້ແລ້ວ, ນັກຮຽນຈະສາມາດ: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lo" sz="2400">
                <a:latin typeface="Phetsarath"/>
                <a:ea typeface="Phetsarath"/>
                <a:cs typeface="Phetsarath"/>
                <a:sym typeface="Phetsarath"/>
              </a:rPr>
              <a:t>ໃຫ້ນິຍາມ ແລະ ເຂົ້າໃຈແນວຄວາມຄິດຂອງຄວາມຫຼາກຫຼາຍທາງອາຫານ.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lang="lo" sz="2400">
                <a:latin typeface="Phetsarath"/>
                <a:ea typeface="Phetsarath"/>
                <a:cs typeface="Phetsarath"/>
                <a:sym typeface="Phetsarath"/>
              </a:rPr>
              <a:t>ອະທິບາຍຜົນປະໂຫຍດດ້ານສຸຂະພາບທີ່ກ່ຽວຂ້ອງກັບການບໍລິໂພກອາຫານທີ່ຫຼາກຫຼາຍ.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lang="lo" sz="2400">
                <a:latin typeface="Phetsarath"/>
                <a:ea typeface="Phetsarath"/>
                <a:cs typeface="Phetsarath"/>
                <a:sym typeface="Phetsarath"/>
              </a:rPr>
              <a:t>ລະບຸກຸ່ມອາຫານທີ່ສຳຄັນ ແລະ ການປະກອບສ່ວນທາງໂພຊະນາການຂອງພວກມັນ.</a:t>
            </a:r>
            <a:endParaRPr/>
          </a:p>
          <a:p>
            <a:pPr indent="-342900" lvl="0" marL="3429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∙"/>
            </a:pPr>
            <a:r>
              <a:rPr lang="lo" sz="2400">
                <a:latin typeface="Phetsarath"/>
                <a:ea typeface="Phetsarath"/>
                <a:cs typeface="Phetsarath"/>
                <a:sym typeface="Phetsarath"/>
              </a:rPr>
              <a:t>ຮັບຮູ້ຜົນກະທົບຂອງຄວາມຫຼາກຫຼາຍຂອງອາຫານຕໍ່ຄວາມຍືນຍົງດ້ານສິ່ງແວດລ້ອມ.</a:t>
            </a:r>
            <a:endParaRPr/>
          </a:p>
        </p:txBody>
      </p:sp>
      <p:sp>
        <p:nvSpPr>
          <p:cNvPr id="106" name="Google Shape;10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  <p:pic>
        <p:nvPicPr>
          <p:cNvPr id="107" name="Google Shape;107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8299" y="4221390"/>
            <a:ext cx="3750128" cy="2500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4"/>
          <p:cNvSpPr txBox="1"/>
          <p:nvPr>
            <p:ph type="title"/>
          </p:nvPr>
        </p:nvSpPr>
        <p:spPr>
          <a:xfrm>
            <a:off x="838200" y="343860"/>
            <a:ext cx="10515600" cy="9233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600"/>
              <a:buFont typeface="Phetsarath"/>
              <a:buNone/>
            </a:pPr>
            <a:r>
              <a:rPr b="1" lang="lo" sz="3600">
                <a:solidFill>
                  <a:srgbClr val="C00000"/>
                </a:solidFill>
                <a:latin typeface="Phetsarath"/>
                <a:ea typeface="Phetsarath"/>
                <a:cs typeface="Phetsarath"/>
                <a:sym typeface="Phetsarath"/>
              </a:rPr>
              <a:t>ພາບລວມຂອງບົດຮຽນ (ນີ້ແມ່ນໂຄງຮ່າງຂອງບົດຮຽນນີ້)</a:t>
            </a:r>
            <a:endParaRPr/>
          </a:p>
        </p:txBody>
      </p:sp>
      <p:sp>
        <p:nvSpPr>
          <p:cNvPr id="113" name="Google Shape;113;p4"/>
          <p:cNvSpPr txBox="1"/>
          <p:nvPr>
            <p:ph idx="1" type="body"/>
          </p:nvPr>
        </p:nvSpPr>
        <p:spPr>
          <a:xfrm>
            <a:off x="838200" y="1288475"/>
            <a:ext cx="10515600" cy="6513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b="1" lang="lo">
                <a:latin typeface="Phetsarath"/>
                <a:ea typeface="Phetsarath"/>
                <a:cs typeface="Phetsarath"/>
                <a:sym typeface="Phetsarath"/>
              </a:rPr>
              <a:t>ໃນບົດຮຽນນີ້, ຜູ້ຮຽນຈະໄດ້ຮຽນຮູ້ກ່ຽວກັບ: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 b="1">
              <a:latin typeface="Phetsarath"/>
              <a:ea typeface="Phetsarath"/>
              <a:cs typeface="Phetsarath"/>
              <a:sym typeface="Phetsarath"/>
            </a:endParaRPr>
          </a:p>
        </p:txBody>
      </p:sp>
      <p:sp>
        <p:nvSpPr>
          <p:cNvPr id="114" name="Google Shape;114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  <p:sp>
        <p:nvSpPr>
          <p:cNvPr id="115" name="Google Shape;115;p4"/>
          <p:cNvSpPr txBox="1"/>
          <p:nvPr/>
        </p:nvSpPr>
        <p:spPr>
          <a:xfrm>
            <a:off x="322092" y="2046514"/>
            <a:ext cx="7080194" cy="27649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AutoNum type="arabicPeriod"/>
            </a:pPr>
            <a:r>
              <a:rPr b="0" i="0" lang="lo" sz="2800" u="none" cap="none" strike="noStrike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</a:rPr>
              <a:t>ຄວາມຫຼາກຫຼາຍທາງດ້ານອາຫານແມ່ນຫຍັງ?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AutoNum type="arabicPeriod"/>
            </a:pPr>
            <a:r>
              <a:rPr b="0" i="0" lang="lo" sz="2800" u="none" cap="none" strike="noStrike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</a:rPr>
              <a:t>ຍຸດທະສາດສຳລັບການສົ່ງເສີມຄວາມຫຼາກຫຼາຍດ້ານອາຫານ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Times New Roman"/>
              <a:buAutoNum type="arabicPeriod"/>
            </a:pPr>
            <a:r>
              <a:rPr b="0" i="0" lang="lo" sz="2800" u="none" cap="none" strike="noStrike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</a:rPr>
              <a:t>ການສຶກສາກໍລະນີ ແລະ ການນຳໃຊ້ຕົວຈິງ</a:t>
            </a:r>
            <a:endParaRPr/>
          </a:p>
          <a:p>
            <a:pPr indent="-342900" lvl="0" marL="3429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eriod"/>
            </a:pPr>
            <a:r>
              <a:rPr b="0" i="0" lang="lo" sz="2800" u="none" cap="none" strike="noStrike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</a:rPr>
              <a:t>ການພັດທະນາແຜນປະຕິບັດງານຂອງຊຸມຊົນ</a:t>
            </a:r>
            <a:r>
              <a:rPr b="0" i="0" lang="lo" sz="2000" u="none" cap="none" strike="noStrike">
                <a:solidFill>
                  <a:schemeClr val="dk1"/>
                </a:solidFill>
                <a:latin typeface="Phetsarath"/>
                <a:ea typeface="Phetsarath"/>
                <a:cs typeface="Phetsarath"/>
                <a:sym typeface="Phetsarath"/>
              </a:rPr>
              <a:t> </a:t>
            </a:r>
            <a:endParaRPr b="0" i="0" sz="2800" u="none" cap="none" strike="noStrike">
              <a:solidFill>
                <a:schemeClr val="dk1"/>
              </a:solidFill>
              <a:latin typeface="Phetsarath"/>
              <a:ea typeface="Phetsarath"/>
              <a:cs typeface="Phetsarath"/>
              <a:sym typeface="Phetsarath"/>
            </a:endParaRPr>
          </a:p>
        </p:txBody>
      </p:sp>
      <p:pic>
        <p:nvPicPr>
          <p:cNvPr id="116" name="Google Shape;116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39353" y="1939792"/>
            <a:ext cx="4467622" cy="29784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5"/>
          <p:cNvSpPr txBox="1"/>
          <p:nvPr>
            <p:ph type="title"/>
          </p:nvPr>
        </p:nvSpPr>
        <p:spPr>
          <a:xfrm>
            <a:off x="729343" y="131762"/>
            <a:ext cx="10515600" cy="5492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hetsarath"/>
              <a:buNone/>
            </a:pPr>
            <a:r>
              <a:rPr b="1" lang="lo">
                <a:latin typeface="Phetsarath"/>
                <a:ea typeface="Phetsarath"/>
                <a:cs typeface="Phetsarath"/>
                <a:sym typeface="Phetsarath"/>
              </a:rPr>
              <a:t>ຄຳສຳຄັນ</a:t>
            </a:r>
            <a:endParaRPr/>
          </a:p>
        </p:txBody>
      </p:sp>
      <p:sp>
        <p:nvSpPr>
          <p:cNvPr id="122" name="Google Shape;122;p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sp>
        <p:nvSpPr>
          <p:cNvPr id="123" name="Google Shape;123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  <p:graphicFrame>
        <p:nvGraphicFramePr>
          <p:cNvPr id="124" name="Google Shape;124;p5"/>
          <p:cNvGraphicFramePr/>
          <p:nvPr/>
        </p:nvGraphicFramePr>
        <p:xfrm>
          <a:off x="413657" y="78898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{9573A74E-6C2F-4923-98D4-65052EE2B2E8}</a:tableStyleId>
              </a:tblPr>
              <a:tblGrid>
                <a:gridCol w="3061000"/>
                <a:gridCol w="8378675"/>
              </a:tblGrid>
              <a:tr h="421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600"/>
                        <a:buFont typeface="Phetsarath"/>
                        <a:buNone/>
                      </a:pPr>
                      <a:r>
                        <a:rPr b="1" i="0" lang="lo" sz="1600" u="none" cap="none" strike="noStrike">
                          <a:solidFill>
                            <a:srgbClr val="FFFFFF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ຄຳສຳຄັນ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FFFF"/>
                        </a:buClr>
                        <a:buSzPts val="1600"/>
                        <a:buFont typeface="Phetsarath"/>
                        <a:buNone/>
                      </a:pPr>
                      <a:r>
                        <a:rPr b="1" i="0" lang="lo" sz="1600" u="none" cap="none" strike="noStrike">
                          <a:solidFill>
                            <a:srgbClr val="FFFFFF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ຄຳນິຍາມ</a:t>
                      </a:r>
                      <a:endParaRPr/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9181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Phetsarath"/>
                        <a:buNone/>
                      </a:pPr>
                      <a:r>
                        <a:rPr b="1" lang="lo" sz="16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ຄວາມຫຼາກຫຼາຍທາງດ້ານອາຫານ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Phetsarath"/>
                        <a:buNone/>
                      </a:pPr>
                      <a:r>
                        <a:rPr lang="lo" sz="16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his ໝາຍເຖິງ </a:t>
                      </a:r>
                      <a:r>
                        <a:rPr b="1" lang="lo" sz="16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ຈຳນວນກຸ່ມອາຫານທີ່ແຕກຕ່າງກັນທີ່ບໍລິໂພກໃນໄລຍະເວລາທີ່ກຳນົດ </a:t>
                      </a:r>
                      <a:r>
                        <a:rPr lang="lo" sz="16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(ເຊັ່ນ 24 ຊົ່ວໂມງ ຫຼື 7 ມື້). ມັນເປັນຕົວຊີ້ວັດຕົວແທນທີ່ສໍາຄັນສໍາລັບ </a:t>
                      </a:r>
                      <a:r>
                        <a:rPr b="1" lang="lo" sz="16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ຄວາມພຽງພໍຂອງສານອາຫານຈຸລະພາກ </a:t>
                      </a:r>
                      <a:r>
                        <a:rPr lang="lo" sz="16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ໃນອາຫານ. ອາຫານທີ່ຫຼາກຫຼາຍກວ່າໂດຍທົ່ວໄປແລ້ວມັກຈະກ່ຽວຂ້ອງກັບຄວາມເປັນໄປໄດ້ສູງໃນການຕອບສະໜອງຄວາມຕ້ອງການສານອາຫານ.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  <a:tr h="830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Phetsarath"/>
                        <a:buNone/>
                      </a:pPr>
                      <a:r>
                        <a:rPr b="1" lang="lo" sz="16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ກຸ່ມອາຫານ</a:t>
                      </a:r>
                      <a:endParaRPr b="1" i="0" sz="1600" u="none" cap="none" strike="noStrike">
                        <a:solidFill>
                          <a:srgbClr val="000000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o" sz="16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ເຫຼົ່ານີ້ແມ່ນໝວດໝູ່ຂອງອາຫານທີ່ມີຄຸນສົມບັດທາງໂພຊະນາການຄ້າຍຄືກັນ. ກຸ່ມທົ່ວໄປປະກອບມີອາຫານຫຼັກ (ທັນຍາພືດ ແລະ ມັນຕົ້ນ), ພືດຕະກຸນຖົ່ວ, ຜັກ, ໝາກໄມ້, ຊີ້ນ/ປາ, ໄຂ່ ແລະ ຜະລິດຕະພັນນົມ.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  <a:tr h="5186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Phetsarath"/>
                        <a:buNone/>
                      </a:pPr>
                      <a:r>
                        <a:rPr lang="lo" sz="16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ຄະແນນຄວາມຫຼາກຫຼາຍທາງໂພຊະນາການ (DDS)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just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o" sz="16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ການນັບຈຳນວນກຸ່ມອາຫານທີ່ບໍລິໂພກແບບງ່າຍໆ.</a:t>
                      </a:r>
                      <a:endParaRPr sz="1600" u="none" cap="none" strike="noStrike"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0" marB="0" marR="68575" marL="68575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9EDF4"/>
                    </a:solidFill>
                  </a:tcPr>
                </a:tc>
              </a:tr>
              <a:tr h="830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Phetsarath"/>
                        <a:buNone/>
                      </a:pPr>
                      <a:r>
                        <a:rPr lang="lo" sz="16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ຄວາມຫຼາກຫຼາຍທາງດ້ານອາຫານຂັ້ນຕ່ຳສຳລັບແມ່ຍິງ (MDDS-W)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Phetsarath"/>
                        <a:buNone/>
                      </a:pPr>
                      <a:r>
                        <a:rPr lang="lo" sz="16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ການວັດແທກວ່າແມ່ຍິງໄດ້ກິນອາຫານຢ່າງໜ້ອຍ 5 ໃນ 10 ໝວດອາຫານຫຼືບໍ່.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  <a:tr h="830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Phetsarath"/>
                        <a:buNone/>
                      </a:pPr>
                      <a:r>
                        <a:rPr lang="lo" sz="16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ຄວາມຫຼາກຫຼາຍທາງດ້ານອາຫານຂັ້ນຕ່ຳສຳລັບ ເດັກອາຍຸຕ່ຳກວ່າ 5 ປີ (MDD-CU5)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Phetsarath"/>
                        <a:buNone/>
                      </a:pPr>
                      <a:r>
                        <a:rPr lang="lo" sz="16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ມາດຕະການວັດແທກວ່າເດັກອາຍຸ 6-59 ເດືອນໄດ້ກິນອາຫານຢ່າງໜ້ອຍ </a:t>
                      </a:r>
                      <a:r>
                        <a:rPr lang="lo" sz="1600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4 ຫຼື </a:t>
                      </a:r>
                      <a:r>
                        <a:rPr lang="lo" sz="16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5 ໃນ 8 ໝູ່ອາຫານຫຼືບໍ່.</a:t>
                      </a:r>
                      <a:endParaRPr b="0" i="0" sz="1600" u="none" cap="none" strike="noStrike">
                        <a:solidFill>
                          <a:srgbClr val="000000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6"/>
          <p:cNvSpPr txBox="1"/>
          <p:nvPr>
            <p:ph type="title"/>
          </p:nvPr>
        </p:nvSpPr>
        <p:spPr>
          <a:xfrm>
            <a:off x="838200" y="365126"/>
            <a:ext cx="10515600" cy="6581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Phetsarath"/>
              <a:buNone/>
            </a:pPr>
            <a:r>
              <a:rPr lang="lo">
                <a:latin typeface="Phetsarath"/>
                <a:ea typeface="Phetsarath"/>
                <a:cs typeface="Phetsarath"/>
                <a:sym typeface="Phetsarath"/>
              </a:rPr>
              <a:t>ການສອບເສັງກ່ອນ</a:t>
            </a:r>
            <a:endParaRPr/>
          </a:p>
        </p:txBody>
      </p:sp>
      <p:sp>
        <p:nvSpPr>
          <p:cNvPr id="130" name="Google Shape;130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  <p:graphicFrame>
        <p:nvGraphicFramePr>
          <p:cNvPr id="131" name="Google Shape;131;p6"/>
          <p:cNvGraphicFramePr/>
          <p:nvPr/>
        </p:nvGraphicFramePr>
        <p:xfrm>
          <a:off x="586724" y="1237899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{C89598F6-6B7E-4DC0-9AC4-02045E77E616}</a:tableStyleId>
              </a:tblPr>
              <a:tblGrid>
                <a:gridCol w="2946600"/>
                <a:gridCol w="4236250"/>
                <a:gridCol w="892625"/>
                <a:gridCol w="2785025"/>
              </a:tblGrid>
              <a:tr h="4445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ຄຳຖາມ</a:t>
                      </a:r>
                      <a:endParaRPr/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ຄຳຕອບທີ່ເປັນໄປໄດ້</a:t>
                      </a:r>
                      <a:endParaRPr/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ຄຳຕອບທີ່ຖືກຕ້ອງ</a:t>
                      </a:r>
                      <a:endParaRPr/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ຄຳຕິຊົມ</a:t>
                      </a:r>
                      <a:endParaRPr/>
                    </a:p>
                  </a:txBody>
                  <a:tcPr marT="42750" marB="42750" marR="91450" marL="91450"/>
                </a:tc>
              </a:tr>
              <a:tr h="762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ຄຳຖາມທີ 1:</a:t>
                      </a:r>
                      <a:r>
                        <a:rPr b="0" i="0" lang="lo" sz="11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 </a:t>
                      </a: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ຈຸດປະສົງຫຼັກຂອງຄະແນນຄວາມຫຼາກຫຼາຍທາງອາຫານ (DDS) ແມ່ນຫຍັງ?</a:t>
                      </a:r>
                      <a:endParaRPr/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-228600" lvl="0" marL="2286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AutoNum type="alphaUcPeriod"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ເພື່ອວັດແທກການໄດ້ຮັບແຄລໍຣີ່ທັງໝົດຂອງບຸກຄົນ.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AutoNum type="alphaUcPeriod"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ເພື່ອປະເມີນປະລິມານໂປຣຕີນທີ່ບໍລິໂພກ.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AutoNum type="alphaUcPeriod"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ເພື່ອເປັນຕົວຊີ້ບອກເຖິງຄວາມພຽງພໍຂອງຈຸລະສານອາຫານຂອງອາຫານທີ່ບໍລິໂພກ.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AutoNum type="alphaUcPeriod"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ເພື່ອກຳນົດດັດຊະນີມວນສານຮ່າງກາຍ (BMI) ຂອງບຸກຄົນ.</a:t>
                      </a:r>
                      <a:endParaRPr/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C</a:t>
                      </a:r>
                      <a:endParaRPr b="0" sz="1100" u="none" cap="none" strike="noStrike"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Phetsarath"/>
                        <a:buNone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DDS ເປັນຕົວຊີ້ບອກທີ່ນຳໃຊ້ຢ່າງກວ້າງຂວາງ ເພາະວ່າອາຫານຫຼາກຫຼາຍຊະນິດຈາກກຸ່ມຕ່າງໆ ມີຄວາມກ່ຽວຂ້ອງຢ່າງແຂງແຮງກັບການໄດ້ຮັບວິຕາມິນ ແລະ ແຮ່ທາດທີ່ຈຳເປັນຫຼາຍຂຶ້ນ ເຊິ່ງມັກຈະຂາດແຄນໃນອາຫານທີ່ບໍ່ມີຄວາມຫຼາກຫຼາຍ.</a:t>
                      </a:r>
                      <a:endParaRPr b="0" sz="11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</a:tr>
              <a:tr h="7527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ຄໍາຖາມທີ 2:</a:t>
                      </a:r>
                      <a:r>
                        <a:rPr b="0" i="0" lang="lo" sz="11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 </a:t>
                      </a: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ຄວາມຫຼາກຫຼາຍຂອງອາຫານຂັ້ນຕ່ຳສຳລັບເດັກອາຍຸຕ່ຳກວ່າ 5 ປີ (MDD-CU5) ວັດແທກການບໍລິໂພກອາຫານຈາກກຸ່ມອາຫານຈັກກຸ່ມ?</a:t>
                      </a:r>
                      <a:endParaRPr/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-228600" lvl="0" marL="2286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AutoNum type="alphaUcPeriod"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5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AutoNum type="alphaUcPeriod"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6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AutoNum type="alphaUcPeriod"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7</a:t>
                      </a:r>
                      <a:endParaRPr b="0" sz="1100" u="none" cap="none" strike="noStrike"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  <a:p>
                      <a:pPr indent="-228600" lvl="0" marL="2286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AutoNum type="alphaUcPeriod"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8</a:t>
                      </a:r>
                      <a:endParaRPr/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A</a:t>
                      </a:r>
                      <a:endParaRPr b="0" sz="1100" u="none" cap="none" strike="noStrike"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ມາດຕະຖານ MDD-CU5 ແມ່ນອີງໃສ່ກຸ່ມອາຫານ 8 ກຸ່ມສະເພາະເພື່ອຮັບປະກັນວ່າອາຫານຂອງເດັກປະກອບມີແຫຼ່ງສານອາຫານທີ່ຫຼາກຫຼາຍທີ່ສຳຄັນຕໍ່ການເຕີບໂຕ ແລະ ການພັດທະນາ. ເກນຂັ້ນຕ່ຳສຳລັບການບັນລຸຕົວຊີ້ວັດແມ່ນການບໍລິໂພກອາຫານຈາກຢ່າງໜ້ອຍ </a:t>
                      </a:r>
                      <a:r>
                        <a:rPr lang="lo" sz="1100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4 ຫຼື </a:t>
                      </a: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5 ກຸ່ມໃນນີ້.</a:t>
                      </a:r>
                      <a:endParaRPr/>
                    </a:p>
                  </a:txBody>
                  <a:tcPr marT="42750" marB="42750" marR="91450" marL="91450"/>
                </a:tc>
              </a:tr>
              <a:tr h="1286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Phetsarath"/>
                        <a:buNone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ຄຳຖາມທີ 3:</a:t>
                      </a:r>
                      <a:r>
                        <a:rPr b="0" i="0" lang="lo" sz="1100" u="none" cap="none" strike="noStrike">
                          <a:solidFill>
                            <a:schemeClr val="dk1"/>
                          </a:solidFill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 </a:t>
                      </a: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ຂໍ້ໃດຕໍ່ໄປນີ້ແມ່ນຕົວຢ່າງຂອງກຸ່ມອາຫານທີ່ນັບຢູ່ໃນກຸ່ມອາຫານສ່ວນໃຫຍ່</a:t>
                      </a:r>
                      <a:endParaRPr/>
                    </a:p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Phetsarath"/>
                        <a:buNone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ຄະແນນຄວາມຫຼາກຫຼາຍ?</a:t>
                      </a:r>
                      <a:endParaRPr/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-228600" lvl="0" marL="2286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AutoNum type="alphaUcPeriod"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ນ້ຳ ແລະ ເຄື່ອງດື່ມ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AutoNum type="alphaUcPeriod"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ເຄື່ອງເທດ ແລະ ເຄື່ອງປຸງ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AutoNum type="alphaUcPeriod"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ພືດຕະກຸນຖົ່ວ, ໝາກໄມ້ແຫ້ງເປືອກແຂງ ແລະ ແກ່ນພືດ</a:t>
                      </a:r>
                      <a:endParaRPr/>
                    </a:p>
                    <a:p>
                      <a:pPr indent="-228600" lvl="0" marL="2286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AutoNum type="alphaUcPeriod"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ເກືອ ແລະ ນ້ຳຕານ</a:t>
                      </a:r>
                      <a:endParaRPr/>
                    </a:p>
                    <a:p>
                      <a:pPr indent="-158750" lvl="0" marL="22860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r>
                        <a:t/>
                      </a:r>
                      <a:endParaRPr b="0" sz="1100" u="none" cap="none" strike="noStrike">
                        <a:solidFill>
                          <a:schemeClr val="dk1"/>
                        </a:solidFill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C</a:t>
                      </a:r>
                      <a:endParaRPr b="0" sz="1100" u="none" cap="none" strike="noStrike">
                        <a:latin typeface="Phetsarath"/>
                        <a:ea typeface="Phetsarath"/>
                        <a:cs typeface="Phetsarath"/>
                        <a:sym typeface="Phetsarath"/>
                      </a:endParaRPr>
                    </a:p>
                  </a:txBody>
                  <a:tcPr marT="42750" marB="42750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lang="lo" sz="1100" u="none" cap="none" strike="noStrike">
                          <a:latin typeface="Phetsarath"/>
                          <a:ea typeface="Phetsarath"/>
                          <a:cs typeface="Phetsarath"/>
                          <a:sym typeface="Phetsarath"/>
                        </a:rPr>
                        <a:t>ເຫດຜົນ: ພືດຕະກຸນຖົ່ວ, ໝາກໄມ້ແຫ້ງເປືອກແຂງ ແລະ ແກ່ນພືດ ຖືວ່າເປັນກຸ່ມອາຫານທີ່ແຕກຕ່າງ ແລະ ສຳຄັນ ເພາະວ່າມັນໃຫ້ໂປຣຕີນ ແລະ ສານອາຫານທີ່ຈຳເປັນອື່ນໆ. ທາງເລືອກອື່ນໆໂດຍທົ່ວໄປແລ້ວແມ່ນຖືກຍົກເວັ້ນ ເພາະວ່າມັນປະກອບສ່ວນໜ້ອຍຕໍ່ໂຄງສ້າງສານອາຫານໂດຍລວມຂອງອາຫານ.</a:t>
                      </a:r>
                      <a:endParaRPr/>
                    </a:p>
                  </a:txBody>
                  <a:tcPr marT="42750" marB="42750" marR="91450" marL="9145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</p:txBody>
      </p:sp>
      <p:sp>
        <p:nvSpPr>
          <p:cNvPr id="137" name="Google Shape;137;p7"/>
          <p:cNvSpPr txBox="1"/>
          <p:nvPr>
            <p:ph idx="1" type="body"/>
          </p:nvPr>
        </p:nvSpPr>
        <p:spPr>
          <a:xfrm>
            <a:off x="838200" y="1825625"/>
            <a:ext cx="10515600" cy="3279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</a:pPr>
            <a:r>
              <a:rPr b="1" lang="lo" sz="7200">
                <a:latin typeface="Phetsarath"/>
                <a:ea typeface="Phetsarath"/>
                <a:cs typeface="Phetsarath"/>
                <a:sym typeface="Phetsarath"/>
              </a:rPr>
              <a:t>ເນື້ອໃນບົດຮຽນ</a:t>
            </a:r>
            <a:endParaRPr/>
          </a:p>
        </p:txBody>
      </p:sp>
      <p:sp>
        <p:nvSpPr>
          <p:cNvPr id="138" name="Google Shape;13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o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8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8"/>
          <p:cNvSpPr txBox="1"/>
          <p:nvPr>
            <p:ph type="title"/>
          </p:nvPr>
        </p:nvSpPr>
        <p:spPr>
          <a:xfrm>
            <a:off x="4654296" y="329185"/>
            <a:ext cx="6894576" cy="6905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Phetsarath"/>
              <a:buNone/>
            </a:pPr>
            <a:r>
              <a:rPr b="1" lang="lo" sz="4000">
                <a:solidFill>
                  <a:srgbClr val="0070C0"/>
                </a:solidFill>
                <a:latin typeface="Phetsarath"/>
                <a:ea typeface="Phetsarath"/>
                <a:cs typeface="Phetsarath"/>
                <a:sym typeface="Phetsarath"/>
              </a:rPr>
              <a:t>1. ໂມດູນຫຼັກ</a:t>
            </a:r>
            <a:endParaRPr sz="4000">
              <a:solidFill>
                <a:srgbClr val="0070C0"/>
              </a:solidFill>
              <a:latin typeface="Phetsarath"/>
              <a:ea typeface="Phetsarath"/>
              <a:cs typeface="Phetsarath"/>
              <a:sym typeface="Phetsarath"/>
            </a:endParaRPr>
          </a:p>
        </p:txBody>
      </p:sp>
      <p:pic>
        <p:nvPicPr>
          <p:cNvPr descr="Assorted vegetables and fruits" id="145" name="Google Shape;145;p8"/>
          <p:cNvPicPr preferRelativeResize="0"/>
          <p:nvPr/>
        </p:nvPicPr>
        <p:blipFill rotWithShape="1">
          <a:blip r:embed="rId3">
            <a:alphaModFix/>
          </a:blip>
          <a:srcRect b="-2" l="36419" r="24136" t="0"/>
          <a:stretch/>
        </p:blipFill>
        <p:spPr>
          <a:xfrm>
            <a:off x="20" y="1"/>
            <a:ext cx="4052522" cy="6858000"/>
          </a:xfrm>
          <a:custGeom>
            <a:rect b="b" l="l" r="r" t="t"/>
            <a:pathLst>
              <a:path extrusionOk="0" h="6858000" w="4052542">
                <a:moveTo>
                  <a:pt x="0" y="0"/>
                </a:moveTo>
                <a:lnTo>
                  <a:pt x="4020923" y="0"/>
                </a:lnTo>
                <a:lnTo>
                  <a:pt x="4022656" y="14697"/>
                </a:lnTo>
                <a:cubicBezTo>
                  <a:pt x="4037606" y="98462"/>
                  <a:pt x="4035072" y="183369"/>
                  <a:pt x="4039126" y="267642"/>
                </a:cubicBezTo>
                <a:cubicBezTo>
                  <a:pt x="4043941" y="370699"/>
                  <a:pt x="4037860" y="474136"/>
                  <a:pt x="4035579" y="577446"/>
                </a:cubicBezTo>
                <a:cubicBezTo>
                  <a:pt x="4033805" y="665399"/>
                  <a:pt x="4025063" y="753226"/>
                  <a:pt x="4027724" y="841306"/>
                </a:cubicBezTo>
                <a:cubicBezTo>
                  <a:pt x="4027914" y="844352"/>
                  <a:pt x="4027914" y="847398"/>
                  <a:pt x="4027724" y="850444"/>
                </a:cubicBezTo>
                <a:cubicBezTo>
                  <a:pt x="4019615" y="947281"/>
                  <a:pt x="4019615" y="1044626"/>
                  <a:pt x="4027724" y="1141464"/>
                </a:cubicBezTo>
                <a:cubicBezTo>
                  <a:pt x="4030296" y="1181772"/>
                  <a:pt x="4029574" y="1222221"/>
                  <a:pt x="4025570" y="1262415"/>
                </a:cubicBezTo>
                <a:cubicBezTo>
                  <a:pt x="4021769" y="1313563"/>
                  <a:pt x="4009606" y="1365472"/>
                  <a:pt x="4018348" y="1416238"/>
                </a:cubicBezTo>
                <a:cubicBezTo>
                  <a:pt x="4024037" y="1458058"/>
                  <a:pt x="4027166" y="1500194"/>
                  <a:pt x="4027724" y="1542394"/>
                </a:cubicBezTo>
                <a:cubicBezTo>
                  <a:pt x="4032158" y="1636820"/>
                  <a:pt x="4027977" y="1731753"/>
                  <a:pt x="4026330" y="1826433"/>
                </a:cubicBezTo>
                <a:cubicBezTo>
                  <a:pt x="4024556" y="1936724"/>
                  <a:pt x="4027344" y="2047015"/>
                  <a:pt x="4018475" y="2157432"/>
                </a:cubicBezTo>
                <a:cubicBezTo>
                  <a:pt x="4013597" y="2246629"/>
                  <a:pt x="4013597" y="2336029"/>
                  <a:pt x="4018475" y="2425226"/>
                </a:cubicBezTo>
                <a:cubicBezTo>
                  <a:pt x="4020882" y="2506961"/>
                  <a:pt x="4033172" y="2587934"/>
                  <a:pt x="4031145" y="2670557"/>
                </a:cubicBezTo>
                <a:cubicBezTo>
                  <a:pt x="4028737" y="2766886"/>
                  <a:pt x="4017335" y="2862962"/>
                  <a:pt x="4020882" y="2959546"/>
                </a:cubicBezTo>
                <a:cubicBezTo>
                  <a:pt x="4022529" y="3005617"/>
                  <a:pt x="4022656" y="3051688"/>
                  <a:pt x="4023543" y="3097758"/>
                </a:cubicBezTo>
                <a:cubicBezTo>
                  <a:pt x="4024683" y="3153221"/>
                  <a:pt x="4034692" y="3208556"/>
                  <a:pt x="4029117" y="3263892"/>
                </a:cubicBezTo>
                <a:cubicBezTo>
                  <a:pt x="4019869" y="3356161"/>
                  <a:pt x="3995923" y="3446906"/>
                  <a:pt x="4010873" y="3541459"/>
                </a:cubicBezTo>
                <a:cubicBezTo>
                  <a:pt x="4019108" y="3593495"/>
                  <a:pt x="4028357" y="3645658"/>
                  <a:pt x="4033172" y="3698201"/>
                </a:cubicBezTo>
                <a:cubicBezTo>
                  <a:pt x="4037353" y="3745160"/>
                  <a:pt x="4047868" y="3792881"/>
                  <a:pt x="4039886" y="3839586"/>
                </a:cubicBezTo>
                <a:cubicBezTo>
                  <a:pt x="4033045" y="3879565"/>
                  <a:pt x="4036592" y="3919544"/>
                  <a:pt x="4031271" y="3959523"/>
                </a:cubicBezTo>
                <a:cubicBezTo>
                  <a:pt x="4024303" y="4011939"/>
                  <a:pt x="4020629" y="4065244"/>
                  <a:pt x="4015308" y="4118042"/>
                </a:cubicBezTo>
                <a:cubicBezTo>
                  <a:pt x="4010620" y="4165889"/>
                  <a:pt x="4006946" y="4213610"/>
                  <a:pt x="4019615" y="4258539"/>
                </a:cubicBezTo>
                <a:cubicBezTo>
                  <a:pt x="4050656" y="4371622"/>
                  <a:pt x="4033679" y="4484070"/>
                  <a:pt x="4022023" y="4596391"/>
                </a:cubicBezTo>
                <a:cubicBezTo>
                  <a:pt x="4016321" y="4650965"/>
                  <a:pt x="4007959" y="4708712"/>
                  <a:pt x="4020629" y="4758718"/>
                </a:cubicBezTo>
                <a:cubicBezTo>
                  <a:pt x="4043941" y="4847432"/>
                  <a:pt x="4025697" y="4931705"/>
                  <a:pt x="4015561" y="5016866"/>
                </a:cubicBezTo>
                <a:cubicBezTo>
                  <a:pt x="4003335" y="5100174"/>
                  <a:pt x="4005096" y="5184929"/>
                  <a:pt x="4020756" y="5267654"/>
                </a:cubicBezTo>
                <a:cubicBezTo>
                  <a:pt x="4033172" y="5326035"/>
                  <a:pt x="4033172" y="5385432"/>
                  <a:pt x="4034692" y="5444194"/>
                </a:cubicBezTo>
                <a:cubicBezTo>
                  <a:pt x="4035579" y="5481001"/>
                  <a:pt x="4022023" y="5518441"/>
                  <a:pt x="4013027" y="5555120"/>
                </a:cubicBezTo>
                <a:cubicBezTo>
                  <a:pt x="3996937" y="5621371"/>
                  <a:pt x="3991109" y="5688636"/>
                  <a:pt x="4013027" y="5753237"/>
                </a:cubicBezTo>
                <a:cubicBezTo>
                  <a:pt x="4043561" y="5842713"/>
                  <a:pt x="4061045" y="5932189"/>
                  <a:pt x="4048375" y="6026870"/>
                </a:cubicBezTo>
                <a:cubicBezTo>
                  <a:pt x="4041027" y="6085251"/>
                  <a:pt x="4039380" y="6144902"/>
                  <a:pt x="4028357" y="6202522"/>
                </a:cubicBezTo>
                <a:cubicBezTo>
                  <a:pt x="4010240" y="6298091"/>
                  <a:pt x="4016701" y="6393024"/>
                  <a:pt x="4031145" y="6487196"/>
                </a:cubicBezTo>
                <a:cubicBezTo>
                  <a:pt x="4041293" y="6565885"/>
                  <a:pt x="4042395" y="6645474"/>
                  <a:pt x="4034439" y="6724403"/>
                </a:cubicBezTo>
                <a:lnTo>
                  <a:pt x="4025206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46" name="Google Shape;146;p8"/>
          <p:cNvSpPr/>
          <p:nvPr/>
        </p:nvSpPr>
        <p:spPr>
          <a:xfrm>
            <a:off x="4654296" y="2395728"/>
            <a:ext cx="4243589" cy="18288"/>
          </a:xfrm>
          <a:custGeom>
            <a:rect b="b" l="l" r="r" t="t"/>
            <a:pathLst>
              <a:path extrusionOk="0" fill="none" h="18288" w="4243589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extrusionOk="0" h="18288" w="4243589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444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8"/>
          <p:cNvSpPr txBox="1"/>
          <p:nvPr>
            <p:ph idx="1" type="body"/>
          </p:nvPr>
        </p:nvSpPr>
        <p:spPr>
          <a:xfrm>
            <a:off x="4288972" y="1183061"/>
            <a:ext cx="7346986" cy="5345754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0" lvl="0" marL="0" marR="0" rtl="0" algn="l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600">
              <a:solidFill>
                <a:srgbClr val="002060"/>
              </a:solidFill>
              <a:latin typeface="Phetsarath"/>
              <a:ea typeface="Phetsarath"/>
              <a:cs typeface="Phetsarath"/>
              <a:sym typeface="Phetsarath"/>
            </a:endParaRPr>
          </a:p>
          <a:p>
            <a:pPr indent="-342931" lvl="0" marL="342900" marR="0" rtl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Noto Sans Symbols"/>
              <a:buChar char="∙"/>
            </a:pPr>
            <a:r>
              <a:rPr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ຂໍ້ຄວາມ/ຄຳເຕືອນດ້ານໂພຊະນາການຫຼັກກ່ຽວກັບຫຼັກການ ແລະ ເກນຂອງ </a:t>
            </a:r>
            <a:r>
              <a:rPr b="1"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ການປະຕິບັດດ້ານອາຫານທີ່ດີ </a:t>
            </a:r>
            <a:r>
              <a:rPr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ສຳລັບສຸຂະພາບທາງໂພຊະນາການ</a:t>
            </a:r>
            <a:endParaRPr sz="1900">
              <a:solidFill>
                <a:srgbClr val="002060"/>
              </a:solidFill>
              <a:latin typeface="Phetsarath"/>
              <a:ea typeface="Phetsarath"/>
              <a:cs typeface="Phetsarath"/>
              <a:sym typeface="Phetsarath"/>
            </a:endParaRPr>
          </a:p>
          <a:p>
            <a:pPr indent="-342931" lvl="0" marL="342900" marR="0" rtl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Noto Sans Symbols"/>
              <a:buChar char="∙"/>
            </a:pPr>
            <a:r>
              <a:rPr b="1"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ອາຫານທີ່ດີຕໍ່ສຸຂະພາບ </a:t>
            </a:r>
            <a:r>
              <a:rPr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(ລວມທັງອາຫານທີ່ດີຕໍ່ສຸຂະພາບ, ຄວາມປອດໄພ, ຄວາມຫຼາກຫຼາຍ, ຄຸນນະພາບ, ຄວາມປອດໄພ, ສານອາຫານຈຸລະພາກ, ແຄລໍຣີ່ ແລະ ອື່ນໆ)</a:t>
            </a:r>
            <a:endParaRPr sz="1900">
              <a:solidFill>
                <a:srgbClr val="002060"/>
              </a:solidFill>
              <a:latin typeface="Phetsarath"/>
              <a:ea typeface="Phetsarath"/>
              <a:cs typeface="Phetsarath"/>
              <a:sym typeface="Phetsarath"/>
            </a:endParaRPr>
          </a:p>
          <a:p>
            <a:pPr indent="-342931" lvl="0" marL="342900" marR="0" rtl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Noto Sans Symbols"/>
              <a:buChar char="∙"/>
            </a:pPr>
            <a:r>
              <a:rPr b="1"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ການເສີມສານອາຫານຕໍ່ອາຫານ </a:t>
            </a:r>
            <a:r>
              <a:rPr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, ການປະສົມອາຫານ</a:t>
            </a:r>
            <a:endParaRPr sz="1900">
              <a:solidFill>
                <a:srgbClr val="002060"/>
              </a:solidFill>
              <a:latin typeface="Phetsarath"/>
              <a:ea typeface="Phetsarath"/>
              <a:cs typeface="Phetsarath"/>
              <a:sym typeface="Phetsarath"/>
            </a:endParaRPr>
          </a:p>
          <a:p>
            <a:pPr indent="-342931" lvl="0" marL="342900" marR="0" rtl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Noto Sans Symbols"/>
              <a:buChar char="∙"/>
            </a:pPr>
            <a:r>
              <a:rPr b="1"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ຕົວຊີ້ວັດ</a:t>
            </a:r>
            <a:r>
              <a:rPr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 </a:t>
            </a:r>
            <a:r>
              <a:rPr i="1"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(ລວມທັງການສົນທະນາກ່ຽວກັບໂອກາດທີ່ຈະເຊື່ອມໂຍງ ແລະ ລາຍງານຕໍ່ກັບຕົວຊີ້ວັດ NPAN)</a:t>
            </a:r>
            <a:endParaRPr sz="1900">
              <a:solidFill>
                <a:srgbClr val="002060"/>
              </a:solidFill>
              <a:latin typeface="Phetsarath"/>
              <a:ea typeface="Phetsarath"/>
              <a:cs typeface="Phetsarath"/>
              <a:sym typeface="Phetsarath"/>
            </a:endParaRPr>
          </a:p>
          <a:p>
            <a:pPr indent="-285781" lvl="1" marL="742950" marR="0" rtl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Courier New"/>
              <a:buChar char="o"/>
            </a:pPr>
            <a:r>
              <a:rPr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ຄວາມຫຼາກຫຼາຍທາງດ້ານອາຫານຂັ້ນຕ່ຳສຳລັບແມ່ຍິງ (MDD-W)</a:t>
            </a:r>
            <a:endParaRPr sz="1900">
              <a:solidFill>
                <a:srgbClr val="002060"/>
              </a:solidFill>
              <a:latin typeface="Phetsarath"/>
              <a:ea typeface="Phetsarath"/>
              <a:cs typeface="Phetsarath"/>
              <a:sym typeface="Phetsarath"/>
            </a:endParaRPr>
          </a:p>
          <a:p>
            <a:pPr indent="-285781" lvl="1" marL="742950" marR="0" rtl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Courier New"/>
              <a:buChar char="o"/>
            </a:pPr>
            <a:r>
              <a:rPr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ຄວາມຫຼາກຫຼາຍຂອງອາຫານຂັ້ນຕ່ຳສຳລັບເດັກນ້ອຍ ແລະ </a:t>
            </a:r>
            <a:r>
              <a:rPr b="1"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ອາຫານຂັ້ນຕ່ຳທີ່ຍອມຮັບໄດ້ </a:t>
            </a:r>
            <a:r>
              <a:rPr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ສຳລັບເດັກນ້ອຍ (MDD-C, MAD-C)</a:t>
            </a:r>
            <a:endParaRPr sz="1900">
              <a:solidFill>
                <a:srgbClr val="002060"/>
              </a:solidFill>
              <a:latin typeface="Phetsarath"/>
              <a:ea typeface="Phetsarath"/>
              <a:cs typeface="Phetsarath"/>
              <a:sym typeface="Phetsarath"/>
            </a:endParaRPr>
          </a:p>
          <a:p>
            <a:pPr indent="-342931" lvl="0" marL="342900" marR="0" rtl="0" algn="just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Noto Sans Symbols"/>
              <a:buChar char="∙"/>
            </a:pPr>
            <a:r>
              <a:rPr b="1"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ຮູບແບບອາຫານທີ່ດີຕໍ່ສຸຂະພາບ </a:t>
            </a:r>
            <a:r>
              <a:rPr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(ເຊັ່ນ: ທຸງອາຫານ)</a:t>
            </a:r>
            <a:endParaRPr sz="1900">
              <a:solidFill>
                <a:srgbClr val="002060"/>
              </a:solidFill>
              <a:latin typeface="Phetsarath"/>
              <a:ea typeface="Phetsarath"/>
              <a:cs typeface="Phetsarath"/>
              <a:sym typeface="Phetsarath"/>
            </a:endParaRPr>
          </a:p>
          <a:p>
            <a:pPr indent="-146367" lvl="0" marL="228600" rtl="0" algn="l">
              <a:lnSpc>
                <a:spcPct val="17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sz="1400">
              <a:latin typeface="Phetsarath"/>
              <a:ea typeface="Phetsarath"/>
              <a:cs typeface="Phetsarath"/>
              <a:sym typeface="Phetsarath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9"/>
          <p:cNvSpPr txBox="1"/>
          <p:nvPr>
            <p:ph type="title"/>
          </p:nvPr>
        </p:nvSpPr>
        <p:spPr>
          <a:xfrm>
            <a:off x="3612968" y="209365"/>
            <a:ext cx="8317822" cy="115594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4000"/>
              <a:buFont typeface="Phetsarath"/>
              <a:buNone/>
            </a:pPr>
            <a:r>
              <a:rPr b="1" lang="lo" sz="4000">
                <a:solidFill>
                  <a:srgbClr val="0070C0"/>
                </a:solidFill>
                <a:latin typeface="Phetsarath"/>
                <a:ea typeface="Phetsarath"/>
                <a:cs typeface="Phetsarath"/>
                <a:sym typeface="Phetsarath"/>
              </a:rPr>
              <a:t>2. ລະບົບອາຫານ ແລະ ການຄວບຄຸມອາຫານ</a:t>
            </a:r>
            <a:endParaRPr/>
          </a:p>
        </p:txBody>
      </p:sp>
      <p:pic>
        <p:nvPicPr>
          <p:cNvPr descr="Herbs on bundles on a wood table" id="154" name="Google Shape;154;p9"/>
          <p:cNvPicPr preferRelativeResize="0"/>
          <p:nvPr/>
        </p:nvPicPr>
        <p:blipFill rotWithShape="1">
          <a:blip r:embed="rId3">
            <a:alphaModFix/>
          </a:blip>
          <a:srcRect b="-1" l="14384" r="40284" t="0"/>
          <a:stretch/>
        </p:blipFill>
        <p:spPr>
          <a:xfrm>
            <a:off x="1" y="10"/>
            <a:ext cx="4657344" cy="6857990"/>
          </a:xfrm>
          <a:custGeom>
            <a:rect b="b" l="l" r="r" t="t"/>
            <a:pathLst>
              <a:path extrusionOk="0" h="6858000" w="4657344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55" name="Google Shape;155;p9"/>
          <p:cNvSpPr/>
          <p:nvPr/>
        </p:nvSpPr>
        <p:spPr>
          <a:xfrm>
            <a:off x="5297762" y="2374947"/>
            <a:ext cx="4243589" cy="18288"/>
          </a:xfrm>
          <a:custGeom>
            <a:rect b="b" l="l" r="r" t="t"/>
            <a:pathLst>
              <a:path extrusionOk="0" fill="none" h="18288" w="4243589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extrusionOk="0" h="18288" w="4243589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cap="rnd" cmpd="sng" w="44450">
            <a:solidFill>
              <a:schemeClr val="accen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9"/>
          <p:cNvSpPr txBox="1"/>
          <p:nvPr>
            <p:ph idx="1" type="body"/>
          </p:nvPr>
        </p:nvSpPr>
        <p:spPr>
          <a:xfrm>
            <a:off x="3435904" y="1709536"/>
            <a:ext cx="8494886" cy="4730692"/>
          </a:xfrm>
          <a:prstGeom prst="rect">
            <a:avLst/>
          </a:prstGeom>
          <a:solidFill>
            <a:srgbClr val="D8E2F3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900"/>
              <a:buChar char="•"/>
            </a:pPr>
            <a:r>
              <a:rPr b="0" i="0"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ລະບົບອາຫານ, ສຸຂະພາບສິ່ງແວດລ້ອມ, ແລະ ສຸຂະພາບຂອງປະຊາກອນມະນຸດແມ່ນເຊື່ອມໂຍງກັນຢ່າງເລິກເຊິ່ງ</a:t>
            </a:r>
            <a:endParaRPr/>
          </a:p>
          <a:p>
            <a:pPr indent="-228600" lvl="0" marL="22860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900"/>
              <a:buChar char="•"/>
            </a:pPr>
            <a:r>
              <a:rPr b="0" i="0"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ນະໂຍບາຍພາຍໃນລະບົບອາຫານ ເຊັ່ນ: ການອຸດໜູນດ້ານກະສິກຳ ມີອິດທິພົນຕໍ່ລາຄາ ແລະ ຄວາມພ້ອມຂອງອາຫານທີ່ແຕກຕ່າງກັນ ເຊິ່ງໃນທາງກັບກັນມີອິດທິພົນຕໍ່ການເລືອກ ແລະ ການບໍລິໂພກອາຫານ</a:t>
            </a:r>
            <a:endParaRPr/>
          </a:p>
          <a:p>
            <a:pPr indent="-228600" lvl="0" marL="228600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1900"/>
              <a:buChar char="•"/>
            </a:pPr>
            <a:r>
              <a:rPr b="0" i="0" lang="lo" sz="1900">
                <a:solidFill>
                  <a:srgbClr val="002060"/>
                </a:solidFill>
                <a:latin typeface="Phetsarath"/>
                <a:ea typeface="Phetsarath"/>
                <a:cs typeface="Phetsarath"/>
                <a:sym typeface="Phetsarath"/>
              </a:rPr>
              <a:t>ບາດກ້າວທີ່ສຳຄັນຕໍ່ລະບົບອາຫານແບບຍືນຍົງແມ່ນການສະໜອງນະໂຍບາຍໂພຊະນາການສະເພາະຂອງປະເທດທີ່ໃຊ້ວິທີການແບບຮອບດ້ານ ແລະ ລວມເອົາບັນຫາທີ່ກວ້າງຂວາງເຂົ້າໃນຄຳແນະນຳດ້ານໂພຊະນາການ ແລະ ຄຳແນະນຳກ່ຽວກັບອາຫານແຫ່ງຊາດ (FBDG) ເພື່ອສົ່ງເສີມການຊື້ ແລະ ການບໍລິໂພກອາຫານທີ່ດີຕໍ່ສຸຂະພາບ.</a:t>
            </a:r>
            <a:endParaRPr sz="1900">
              <a:solidFill>
                <a:srgbClr val="002060"/>
              </a:solidFill>
              <a:latin typeface="Phetsarath"/>
              <a:ea typeface="Phetsarath"/>
              <a:cs typeface="Phetsarath"/>
              <a:sym typeface="Phetsarath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2023-08-23T14:00:24Z</dcterms:created>
  <dc:creator>Lalita Bhattacharjee</dc:creator>
</cp:coreProperties>
</file>