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28" r:id="rId2"/>
    <p:sldId id="360" r:id="rId3"/>
    <p:sldId id="351" r:id="rId4"/>
    <p:sldId id="258" r:id="rId5"/>
    <p:sldId id="363" r:id="rId6"/>
    <p:sldId id="353" r:id="rId7"/>
    <p:sldId id="355" r:id="rId8"/>
    <p:sldId id="257" r:id="rId9"/>
    <p:sldId id="293" r:id="rId10"/>
    <p:sldId id="366" r:id="rId11"/>
    <p:sldId id="260" r:id="rId12"/>
    <p:sldId id="368" r:id="rId13"/>
    <p:sldId id="262" r:id="rId14"/>
    <p:sldId id="263" r:id="rId15"/>
    <p:sldId id="277" r:id="rId16"/>
    <p:sldId id="264" r:id="rId17"/>
    <p:sldId id="265" r:id="rId18"/>
    <p:sldId id="266" r:id="rId19"/>
    <p:sldId id="267" r:id="rId20"/>
    <p:sldId id="369" r:id="rId21"/>
    <p:sldId id="268" r:id="rId22"/>
    <p:sldId id="270" r:id="rId23"/>
    <p:sldId id="271" r:id="rId24"/>
    <p:sldId id="274" r:id="rId25"/>
    <p:sldId id="272" r:id="rId26"/>
    <p:sldId id="273" r:id="rId27"/>
    <p:sldId id="275" r:id="rId28"/>
    <p:sldId id="276" r:id="rId29"/>
    <p:sldId id="365" r:id="rId30"/>
    <p:sldId id="357" r:id="rId31"/>
    <p:sldId id="370" r:id="rId32"/>
    <p:sldId id="356" r:id="rId33"/>
    <p:sldId id="35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4660"/>
  </p:normalViewPr>
  <p:slideViewPr>
    <p:cSldViewPr snapToGrid="0">
      <p:cViewPr varScale="1">
        <p:scale>
          <a:sx n="86" d="100"/>
          <a:sy n="86" d="100"/>
        </p:scale>
        <p:origin x="581" y="58"/>
      </p:cViewPr>
      <p:guideLst/>
    </p:cSldViewPr>
  </p:slideViewPr>
  <p:notesTextViewPr>
    <p:cViewPr>
      <p:scale>
        <a:sx n="1" d="1"/>
        <a:sy n="1" d="1"/>
      </p:scale>
      <p:origin x="0" y="0"/>
    </p:cViewPr>
  </p:notesTextViewPr>
  <p:sorterViewPr>
    <p:cViewPr>
      <p:scale>
        <a:sx n="100" d="100"/>
        <a:sy n="100" d="100"/>
      </p:scale>
      <p:origin x="0" y="-743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C741AB-D535-4CE7-AD52-20E44DCEFA8D}" type="datetimeFigureOut">
              <a:rPr lang="en-US" smtClean="0"/>
              <a:t>21/10/2025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FF146A-9A35-4C8B-866A-02A39B1DC7DD}" type="slidenum">
              <a:rPr lang="en-US" smtClean="0"/>
              <a:t>‹#›</a:t>
            </a:fld>
            <a:endParaRPr lang="en-US"/>
          </a:p>
        </p:txBody>
      </p:sp>
    </p:spTree>
    <p:extLst>
      <p:ext uri="{BB962C8B-B14F-4D97-AF65-F5344CB8AC3E}">
        <p14:creationId xmlns:p14="http://schemas.microsoft.com/office/powerpoint/2010/main" val="2390203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z="1200" b="0" i="0" kern="1200" dirty="0">
                <a:solidFill>
                  <a:schemeClr val="tx1"/>
                </a:solidFill>
                <a:effectLst/>
                <a:latin typeface="+mn-lt"/>
                <a:ea typeface="+mn-ea"/>
                <a:cs typeface="+mn-cs"/>
              </a:rPr>
              <a:t>ISTOCK</a:t>
            </a:r>
          </a:p>
          <a:p>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1</a:t>
            </a:fld>
            <a:endParaRPr lang="en-US"/>
          </a:p>
        </p:txBody>
      </p:sp>
    </p:spTree>
    <p:extLst>
      <p:ext uri="{BB962C8B-B14F-4D97-AF65-F5344CB8AC3E}">
        <p14:creationId xmlns:p14="http://schemas.microsoft.com/office/powerpoint/2010/main" val="694039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29</a:t>
            </a:fld>
            <a:endParaRPr lang="en-US"/>
          </a:p>
        </p:txBody>
      </p:sp>
    </p:spTree>
    <p:extLst>
      <p:ext uri="{BB962C8B-B14F-4D97-AF65-F5344CB8AC3E}">
        <p14:creationId xmlns:p14="http://schemas.microsoft.com/office/powerpoint/2010/main" val="3865492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1C9B6-F6DF-F3ED-9903-4EDA185B9C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654FD5-E2DD-A679-27EE-07BF73DCBF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1127A0-BE5D-6F7D-B999-C786AE85974A}"/>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5" name="Footer Placeholder 4">
            <a:extLst>
              <a:ext uri="{FF2B5EF4-FFF2-40B4-BE49-F238E27FC236}">
                <a16:creationId xmlns:a16="http://schemas.microsoft.com/office/drawing/2014/main" id="{082C04EF-F4C3-7492-75C6-21FAC4B323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24D294-555F-74A2-4B6C-4284A85826AB}"/>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4175946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BD564-03D4-C868-7847-CB82F3339A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6D86BE-7B1F-1928-E9EF-A76FBD9F53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C9D741-921D-5DC6-0B1F-4AFD23DFE8C7}"/>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5" name="Footer Placeholder 4">
            <a:extLst>
              <a:ext uri="{FF2B5EF4-FFF2-40B4-BE49-F238E27FC236}">
                <a16:creationId xmlns:a16="http://schemas.microsoft.com/office/drawing/2014/main" id="{084B851B-7E89-E4E3-1AF8-2CEFB76DF1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4831DC-BE59-D05B-E80D-50504A9AA570}"/>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526878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72F4D1-4512-F994-5613-982E609D30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AB92D2-5A42-4C24-ACD6-03CA196BC6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C01ED4-A10E-3830-A284-BD236A8CD88B}"/>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5" name="Footer Placeholder 4">
            <a:extLst>
              <a:ext uri="{FF2B5EF4-FFF2-40B4-BE49-F238E27FC236}">
                <a16:creationId xmlns:a16="http://schemas.microsoft.com/office/drawing/2014/main" id="{A72FA43B-5E6A-CF9E-CBF6-81279CECC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6410D6-BA81-2083-3872-23DADB72AEA3}"/>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2899127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0CE1-AC7C-C4EA-793F-EB8CD13C17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8B7546-3339-FF30-B43A-6A33F77333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47CC40-D3AB-AD0B-5814-B3E8E248D2C8}"/>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5" name="Footer Placeholder 4">
            <a:extLst>
              <a:ext uri="{FF2B5EF4-FFF2-40B4-BE49-F238E27FC236}">
                <a16:creationId xmlns:a16="http://schemas.microsoft.com/office/drawing/2014/main" id="{552DEB7E-E293-B26E-EC30-78B3964BA7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DD2020-C925-308C-6499-2D286162395D}"/>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3362273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B24DE-6D70-39AC-74E6-325D5ABB57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2FE148-1A08-7989-3D78-8DBA0098CE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B72BB4-58EA-D71A-AFD4-63EFFB0FA759}"/>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5" name="Footer Placeholder 4">
            <a:extLst>
              <a:ext uri="{FF2B5EF4-FFF2-40B4-BE49-F238E27FC236}">
                <a16:creationId xmlns:a16="http://schemas.microsoft.com/office/drawing/2014/main" id="{028BF64C-04D5-4ECD-3969-9C02DD957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4EC21F-0918-8BE4-84FE-A873E3B30B55}"/>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761049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3215A-EC7E-43F9-E987-02D1423F1D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9C1B91-1E17-5CDC-CCF6-A5C3115A74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BD164A-4929-56EC-041A-4D87B15156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5CA831-8544-4180-8938-A99CE11481FD}"/>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6" name="Footer Placeholder 5">
            <a:extLst>
              <a:ext uri="{FF2B5EF4-FFF2-40B4-BE49-F238E27FC236}">
                <a16:creationId xmlns:a16="http://schemas.microsoft.com/office/drawing/2014/main" id="{49BB9302-75C5-70AC-DF85-F3A1F6A431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5980F2-C60B-267A-7289-5086879D6A9D}"/>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22612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F42B8-2F44-E493-690C-9F2B5BB477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FF85C4-AA78-1AB2-D261-F2B9FC4A7A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7EE4AA-7F8C-5FB3-6F4C-31344F5440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0FC8F5-ED6E-50B5-A9DE-C710482339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1EBC8B-FC10-D565-5177-A1BE8AA619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DE938B-1BE0-0B2B-0B5C-111726322726}"/>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8" name="Footer Placeholder 7">
            <a:extLst>
              <a:ext uri="{FF2B5EF4-FFF2-40B4-BE49-F238E27FC236}">
                <a16:creationId xmlns:a16="http://schemas.microsoft.com/office/drawing/2014/main" id="{0233DF2F-7305-016C-30D2-4D2968BF5A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AA6F81-9D46-58D4-7DB1-DBEB26781248}"/>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2986818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2312F-8306-D06C-6923-4517EC58F6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5829FE-2F32-B77D-E881-A95CA51660B0}"/>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4" name="Footer Placeholder 3">
            <a:extLst>
              <a:ext uri="{FF2B5EF4-FFF2-40B4-BE49-F238E27FC236}">
                <a16:creationId xmlns:a16="http://schemas.microsoft.com/office/drawing/2014/main" id="{F5A00AC4-B468-F46B-3A5B-72D0612062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EBD53D-D33E-3AB7-99CC-C8D6FCB539BE}"/>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22363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2727C5-3305-03A7-5D82-88BD18B5B1D9}"/>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3" name="Footer Placeholder 2">
            <a:extLst>
              <a:ext uri="{FF2B5EF4-FFF2-40B4-BE49-F238E27FC236}">
                <a16:creationId xmlns:a16="http://schemas.microsoft.com/office/drawing/2014/main" id="{E7E7D516-859E-9A66-42A2-1CBF771D2A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321963-92D4-CBAC-EC7E-6745D9C3B66A}"/>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1342015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73DAA-2082-FF78-C60A-9034416959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BDF2C3-1A7A-AE8D-449A-E73E16E911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135EBF-4F9E-AF01-D2A9-5FE42FE50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28A5CC-3204-3E40-9173-EDBBC67504F9}"/>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6" name="Footer Placeholder 5">
            <a:extLst>
              <a:ext uri="{FF2B5EF4-FFF2-40B4-BE49-F238E27FC236}">
                <a16:creationId xmlns:a16="http://schemas.microsoft.com/office/drawing/2014/main" id="{5BCB0F8E-0A64-1501-39C1-EE9425C41E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9E7FA-C5EE-87F0-F11D-82F2BE1643F1}"/>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2989117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09B65-62FD-5F28-F7CE-867209FA6F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E0449B-9BD8-80AF-34E7-253D26A3BE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EFAE59-A0D6-C96C-06D9-BCE8D17C5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E36092-D653-3E66-7A58-9C98899EB898}"/>
              </a:ext>
            </a:extLst>
          </p:cNvPr>
          <p:cNvSpPr>
            <a:spLocks noGrp="1"/>
          </p:cNvSpPr>
          <p:nvPr>
            <p:ph type="dt" sz="half" idx="10"/>
          </p:nvPr>
        </p:nvSpPr>
        <p:spPr/>
        <p:txBody>
          <a:bodyPr/>
          <a:lstStyle/>
          <a:p>
            <a:fld id="{9D36A21C-A1C8-40FE-A46F-FC2A665F7CDF}" type="datetimeFigureOut">
              <a:rPr lang="en-US" smtClean="0"/>
              <a:t>21/10/2025</a:t>
            </a:fld>
            <a:endParaRPr lang="en-US"/>
          </a:p>
        </p:txBody>
      </p:sp>
      <p:sp>
        <p:nvSpPr>
          <p:cNvPr id="6" name="Footer Placeholder 5">
            <a:extLst>
              <a:ext uri="{FF2B5EF4-FFF2-40B4-BE49-F238E27FC236}">
                <a16:creationId xmlns:a16="http://schemas.microsoft.com/office/drawing/2014/main" id="{40A5097A-B80B-B8D3-28A8-27FAE0620F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6A453A-46EF-DD5C-DF8D-9A87CA2D07C6}"/>
              </a:ext>
            </a:extLst>
          </p:cNvPr>
          <p:cNvSpPr>
            <a:spLocks noGrp="1"/>
          </p:cNvSpPr>
          <p:nvPr>
            <p:ph type="sldNum" sz="quarter" idx="12"/>
          </p:nvPr>
        </p:nvSpPr>
        <p:spPr/>
        <p:txBody>
          <a:bodyPr/>
          <a:lstStyle/>
          <a:p>
            <a:fld id="{2CB12009-EE08-4A71-980C-6B46090FA2C7}" type="slidenum">
              <a:rPr lang="en-US" smtClean="0"/>
              <a:t>‹#›</a:t>
            </a:fld>
            <a:endParaRPr lang="en-US"/>
          </a:p>
        </p:txBody>
      </p:sp>
    </p:spTree>
    <p:extLst>
      <p:ext uri="{BB962C8B-B14F-4D97-AF65-F5344CB8AC3E}">
        <p14:creationId xmlns:p14="http://schemas.microsoft.com/office/powerpoint/2010/main" val="411522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9AA812-D1CF-9189-1511-F1B3E6AD98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B135CE-ACCB-7D84-B0FF-70BDE96DC4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43BD81-2BEE-4023-05A9-41D1E9259A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36A21C-A1C8-40FE-A46F-FC2A665F7CDF}" type="datetimeFigureOut">
              <a:rPr lang="en-US" smtClean="0"/>
              <a:t>21/10/2025</a:t>
            </a:fld>
            <a:endParaRPr lang="en-US"/>
          </a:p>
        </p:txBody>
      </p:sp>
      <p:sp>
        <p:nvSpPr>
          <p:cNvPr id="5" name="Footer Placeholder 4">
            <a:extLst>
              <a:ext uri="{FF2B5EF4-FFF2-40B4-BE49-F238E27FC236}">
                <a16:creationId xmlns:a16="http://schemas.microsoft.com/office/drawing/2014/main" id="{673E3070-10D5-C957-55FA-2897EBA644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093D7C-B28D-ACA2-EA81-6A53B3C4D1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12009-EE08-4A71-980C-6B46090FA2C7}" type="slidenum">
              <a:rPr lang="en-US" smtClean="0"/>
              <a:t>‹#›</a:t>
            </a:fld>
            <a:endParaRPr lang="en-US"/>
          </a:p>
        </p:txBody>
      </p:sp>
    </p:spTree>
    <p:extLst>
      <p:ext uri="{BB962C8B-B14F-4D97-AF65-F5344CB8AC3E}">
        <p14:creationId xmlns:p14="http://schemas.microsoft.com/office/powerpoint/2010/main" val="1778970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9142" y="312303"/>
            <a:ext cx="11148969" cy="1129452"/>
          </a:xfrm>
          <a:prstGeom prst="rect">
            <a:avLst/>
          </a:prstGeom>
          <a:solidFill>
            <a:srgbClr val="92D050"/>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r>
              <a:rPr lang="lo-LA" sz="3600" b="1" dirty="0">
                <a:effectLst/>
                <a:latin typeface="Calibri" panose="020F0502020204030204" pitchFamily="34" charset="0"/>
                <a:ea typeface="Times New Roman" panose="02020603050405020304" pitchFamily="18" charset="0"/>
                <a:cs typeface="Phetsarath OT" panose="02000500000000020004" pitchFamily="2" charset="0"/>
              </a:rPr>
              <a:t>ກະສິກຳເພື່ອໂພຊະນາການ </a:t>
            </a:r>
          </a:p>
          <a:p>
            <a:r>
              <a:rPr lang="en-US" sz="3600" b="1" kern="0" dirty="0">
                <a:effectLst/>
                <a:latin typeface="Times New Roman" panose="02020603050405020304" pitchFamily="18" charset="0"/>
                <a:ea typeface="Times New Roman" panose="02020603050405020304" pitchFamily="18" charset="0"/>
                <a:cs typeface="Angsana New" panose="02020603050405020304" pitchFamily="18" charset="-34"/>
              </a:rPr>
              <a:t>Nutrition-Sensitive Agriculture</a:t>
            </a:r>
            <a:endParaRPr lang="en-US" sz="3600" b="1" kern="100" dirty="0">
              <a:effectLst/>
              <a:latin typeface="Calibri" panose="020F0502020204030204" pitchFamily="34" charset="0"/>
              <a:ea typeface="Calibri" panose="020F0502020204030204" pitchFamily="34" charset="0"/>
              <a:cs typeface="Angsana New" panose="02020603050405020304" pitchFamily="18" charset="-34"/>
            </a:endParaRPr>
          </a:p>
        </p:txBody>
      </p:sp>
      <p:sp>
        <p:nvSpPr>
          <p:cNvPr id="2" name="Title 1"/>
          <p:cNvSpPr>
            <a:spLocks noGrp="1"/>
          </p:cNvSpPr>
          <p:nvPr>
            <p:ph type="ctrTitle"/>
          </p:nvPr>
        </p:nvSpPr>
        <p:spPr>
          <a:xfrm>
            <a:off x="578839" y="2058827"/>
            <a:ext cx="6907096" cy="1040236"/>
          </a:xfrm>
        </p:spPr>
        <p:txBody>
          <a:bodyPr>
            <a:normAutofit fontScale="90000"/>
          </a:bodyPr>
          <a:lstStyle/>
          <a:p>
            <a:r>
              <a:rPr lang="en-US" sz="3600" b="1" dirty="0">
                <a:solidFill>
                  <a:srgbClr val="0070C0"/>
                </a:solidFill>
                <a:latin typeface="Phetsarath OT" panose="02000500000000020004" pitchFamily="2" charset="0"/>
                <a:cs typeface="Phetsarath OT" panose="02000500000000020004" pitchFamily="2" charset="0"/>
              </a:rPr>
              <a:t>Chapter 2: Key Components of Agriculture for Nutrition and Nutrition</a:t>
            </a:r>
            <a:endParaRPr lang="en-US" sz="3600" b="1" dirty="0">
              <a:solidFill>
                <a:srgbClr val="00B0F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78840" y="4608159"/>
            <a:ext cx="6410896" cy="1830496"/>
          </a:xfrm>
        </p:spPr>
        <p:txBody>
          <a:bodyPr>
            <a:noAutofit/>
          </a:bodyPr>
          <a:lstStyle/>
          <a:p>
            <a:pPr algn="l">
              <a:lnSpc>
                <a:spcPct val="110000"/>
              </a:lnSpc>
              <a:spcBef>
                <a:spcPts val="0"/>
              </a:spcBef>
            </a:pPr>
            <a:r>
              <a:rPr lang="lo-LA" sz="1800" b="1" dirty="0">
                <a:latin typeface="Saysettha OT" panose="020B0504020207020204" pitchFamily="34" charset="-34"/>
                <a:cs typeface="Saysettha OT" panose="020B0504020207020204" pitchFamily="34" charset="-34"/>
              </a:rPr>
              <a:t>ອຈ. ທັນສະໄຫມ ເດດພະຄຸນ</a:t>
            </a:r>
            <a:r>
              <a:rPr lang="en-US" sz="1800" b="1" dirty="0">
                <a:latin typeface="Saysettha OT" panose="020B0504020207020204" pitchFamily="34" charset="-34"/>
                <a:cs typeface="Saysettha OT" panose="020B0504020207020204" pitchFamily="34" charset="-34"/>
              </a:rPr>
              <a:t>, (</a:t>
            </a:r>
            <a:r>
              <a:rPr lang="en-US" sz="1800" b="1" dirty="0" err="1">
                <a:latin typeface="Saysettha OT" panose="020B0504020207020204" pitchFamily="34" charset="-34"/>
                <a:cs typeface="Saysettha OT" panose="020B0504020207020204" pitchFamily="34" charset="-34"/>
              </a:rPr>
              <a:t>Thansamay</a:t>
            </a:r>
            <a:r>
              <a:rPr lang="en-US" sz="1800" b="1" dirty="0">
                <a:latin typeface="Saysettha OT" panose="020B0504020207020204" pitchFamily="34" charset="-34"/>
                <a:cs typeface="Saysettha OT" panose="020B0504020207020204" pitchFamily="34" charset="-34"/>
              </a:rPr>
              <a:t> </a:t>
            </a:r>
            <a:r>
              <a:rPr lang="en-US" sz="1800" b="1" dirty="0" err="1">
                <a:latin typeface="Saysettha OT" panose="020B0504020207020204" pitchFamily="34" charset="-34"/>
                <a:cs typeface="Saysettha OT" panose="020B0504020207020204" pitchFamily="34" charset="-34"/>
              </a:rPr>
              <a:t>Dethphkhoune</a:t>
            </a:r>
            <a:r>
              <a:rPr lang="en-US" sz="1800" b="1" dirty="0">
                <a:latin typeface="Saysettha OT" panose="020B0504020207020204" pitchFamily="34" charset="-34"/>
                <a:cs typeface="Saysettha OT" panose="020B0504020207020204" pitchFamily="34" charset="-34"/>
              </a:rPr>
              <a:t>)</a:t>
            </a:r>
          </a:p>
          <a:p>
            <a:pPr algn="l">
              <a:lnSpc>
                <a:spcPct val="110000"/>
              </a:lnSpc>
              <a:spcBef>
                <a:spcPts val="0"/>
              </a:spcBef>
            </a:pPr>
            <a:r>
              <a:rPr lang="lo-LA" sz="1800" dirty="0">
                <a:latin typeface="Saysettha OT" panose="020B0504020207020204" pitchFamily="34" charset="-34"/>
                <a:cs typeface="Saysettha OT" panose="020B0504020207020204" pitchFamily="34" charset="-34"/>
              </a:rPr>
              <a:t>ພາກວິຊາ ເສດຖະກິດຊົນນະບົດ ແລະ ເຕັກໂນໂລຊີ ອາຫານ, ຄະນະກະເສດສາດ, ມະຫາວິທະຍາໄລແຫ່ງຊາດ</a:t>
            </a:r>
          </a:p>
          <a:p>
            <a:pPr algn="l">
              <a:lnSpc>
                <a:spcPct val="110000"/>
              </a:lnSpc>
              <a:spcBef>
                <a:spcPts val="0"/>
              </a:spcBef>
            </a:pPr>
            <a:r>
              <a:rPr lang="en-US" sz="1800" dirty="0">
                <a:latin typeface="Saysettha OT" panose="020B0504020207020204" pitchFamily="34" charset="-34"/>
                <a:cs typeface="Saysettha OT" panose="020B0504020207020204" pitchFamily="34" charset="-34"/>
              </a:rPr>
              <a:t>Rural Economics and Food Technology, Faculty of Agriculture, </a:t>
            </a:r>
            <a:r>
              <a:rPr lang="en-US" sz="1800" dirty="0" err="1">
                <a:latin typeface="Saysettha OT" panose="020B0504020207020204" pitchFamily="34" charset="-34"/>
                <a:cs typeface="Saysettha OT" panose="020B0504020207020204" pitchFamily="34" charset="-34"/>
              </a:rPr>
              <a:t>NUoL</a:t>
            </a:r>
            <a:endParaRPr lang="en-US" sz="1800" dirty="0">
              <a:latin typeface="Saysettha OT" panose="020B0504020207020204" pitchFamily="34" charset="-34"/>
              <a:cs typeface="Saysettha OT" panose="020B0504020207020204" pitchFamily="34" charset="-34"/>
            </a:endParaRPr>
          </a:p>
          <a:p>
            <a:pPr algn="l">
              <a:lnSpc>
                <a:spcPct val="110000"/>
              </a:lnSpc>
              <a:spcBef>
                <a:spcPts val="0"/>
              </a:spcBef>
            </a:pPr>
            <a:r>
              <a:rPr lang="en-US" sz="1800" dirty="0">
                <a:latin typeface="Saysettha OT" panose="020B0504020207020204" pitchFamily="34" charset="-34"/>
                <a:cs typeface="Saysettha OT" panose="020B0504020207020204" pitchFamily="34" charset="-34"/>
              </a:rPr>
              <a:t>Dthansamay@gmail.com, Tel: +856 2096539515</a:t>
            </a:r>
          </a:p>
        </p:txBody>
      </p:sp>
      <p:sp>
        <p:nvSpPr>
          <p:cNvPr id="7" name="Rectangle 6"/>
          <p:cNvSpPr/>
          <p:nvPr/>
        </p:nvSpPr>
        <p:spPr>
          <a:xfrm>
            <a:off x="7258468" y="6438655"/>
            <a:ext cx="829488" cy="276999"/>
          </a:xfrm>
          <a:prstGeom prst="rect">
            <a:avLst/>
          </a:prstGeom>
        </p:spPr>
        <p:txBody>
          <a:bodyPr wrap="square">
            <a:spAutoFit/>
          </a:bodyPr>
          <a:lstStyle/>
          <a:p>
            <a:pPr lvl="0">
              <a:defRPr/>
            </a:pPr>
            <a:r>
              <a:rPr lang="en-US" sz="1200" dirty="0"/>
              <a:t>© ISTOCK</a:t>
            </a:r>
          </a:p>
        </p:txBody>
      </p:sp>
      <p:cxnSp>
        <p:nvCxnSpPr>
          <p:cNvPr id="9" name="Straight Connector 8"/>
          <p:cNvCxnSpPr/>
          <p:nvPr/>
        </p:nvCxnSpPr>
        <p:spPr>
          <a:xfrm>
            <a:off x="578839" y="4356485"/>
            <a:ext cx="5247313" cy="14183"/>
          </a:xfrm>
          <a:prstGeom prst="line">
            <a:avLst/>
          </a:prstGeom>
          <a:ln w="57150" cmpd="thinThick">
            <a:solidFill>
              <a:schemeClr val="bg2">
                <a:lumMod val="50000"/>
              </a:schemeClr>
            </a:solidFill>
          </a:ln>
        </p:spPr>
        <p:style>
          <a:lnRef idx="3">
            <a:schemeClr val="accent5"/>
          </a:lnRef>
          <a:fillRef idx="0">
            <a:schemeClr val="accent5"/>
          </a:fillRef>
          <a:effectRef idx="2">
            <a:schemeClr val="accent5"/>
          </a:effectRef>
          <a:fontRef idx="minor">
            <a:schemeClr val="tx1"/>
          </a:fontRef>
        </p:style>
      </p:cxnSp>
      <p:pic>
        <p:nvPicPr>
          <p:cNvPr id="4" name="Picture 3">
            <a:extLst>
              <a:ext uri="{FF2B5EF4-FFF2-40B4-BE49-F238E27FC236}">
                <a16:creationId xmlns:a16="http://schemas.microsoft.com/office/drawing/2014/main" id="{4566B75D-3052-402D-974A-C7C865FE9BB5}"/>
              </a:ext>
            </a:extLst>
          </p:cNvPr>
          <p:cNvPicPr>
            <a:picLocks noChangeAspect="1"/>
          </p:cNvPicPr>
          <p:nvPr/>
        </p:nvPicPr>
        <p:blipFill>
          <a:blip r:embed="rId3"/>
          <a:stretch>
            <a:fillRect/>
          </a:stretch>
        </p:blipFill>
        <p:spPr>
          <a:xfrm>
            <a:off x="7258468" y="1383376"/>
            <a:ext cx="3918518" cy="2875259"/>
          </a:xfrm>
          <a:prstGeom prst="rect">
            <a:avLst/>
          </a:prstGeom>
        </p:spPr>
      </p:pic>
      <p:pic>
        <p:nvPicPr>
          <p:cNvPr id="8" name="Picture 7">
            <a:extLst>
              <a:ext uri="{FF2B5EF4-FFF2-40B4-BE49-F238E27FC236}">
                <a16:creationId xmlns:a16="http://schemas.microsoft.com/office/drawing/2014/main" id="{E6FE1FBC-191D-4862-89AD-08D0930DB567}"/>
              </a:ext>
            </a:extLst>
          </p:cNvPr>
          <p:cNvPicPr>
            <a:picLocks noChangeAspect="1"/>
          </p:cNvPicPr>
          <p:nvPr/>
        </p:nvPicPr>
        <p:blipFill>
          <a:blip r:embed="rId4"/>
          <a:stretch>
            <a:fillRect/>
          </a:stretch>
        </p:blipFill>
        <p:spPr>
          <a:xfrm>
            <a:off x="7258467" y="4279055"/>
            <a:ext cx="3918519" cy="2422418"/>
          </a:xfrm>
          <a:prstGeom prst="rect">
            <a:avLst/>
          </a:prstGeom>
        </p:spPr>
      </p:pic>
    </p:spTree>
    <p:extLst>
      <p:ext uri="{BB962C8B-B14F-4D97-AF65-F5344CB8AC3E}">
        <p14:creationId xmlns:p14="http://schemas.microsoft.com/office/powerpoint/2010/main" val="4151437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78B723-1E68-6688-A47B-51126F4D3EE3}"/>
              </a:ext>
            </a:extLst>
          </p:cNvPr>
          <p:cNvSpPr>
            <a:spLocks noGrp="1"/>
          </p:cNvSpPr>
          <p:nvPr>
            <p:ph idx="1"/>
          </p:nvPr>
        </p:nvSpPr>
        <p:spPr>
          <a:xfrm>
            <a:off x="193356" y="1608841"/>
            <a:ext cx="5816827" cy="4170521"/>
          </a:xfrm>
        </p:spPr>
        <p:txBody>
          <a:bodyPr>
            <a:noAutofit/>
          </a:bodyPr>
          <a:lstStyle/>
          <a:p>
            <a:pPr algn="just">
              <a:lnSpc>
                <a:spcPct val="150000"/>
              </a:lnSpc>
              <a:buFont typeface="Wingdings" panose="05000000000000000000" pitchFamily="2" charset="2"/>
              <a:buChar char="ü"/>
            </a:pPr>
            <a:r>
              <a:rPr lang="en-US" sz="2000" dirty="0">
                <a:solidFill>
                  <a:srgbClr val="002060"/>
                </a:solidFill>
                <a:latin typeface="Phetsarath OT" panose="02000500000000020004" pitchFamily="2" charset="0"/>
                <a:cs typeface="Phetsarath OT" panose="02000500000000020004" pitchFamily="2" charset="0"/>
              </a:rPr>
              <a:t>Nutrient: A component of natural chemicals or substances used by the human body to maintain metabolism and its proper functioning
Nutrients: is the process of nourishment; It's the process by which the body absorbs food and uses it for growth. The study of food (nutrients) and the knowledge of how our bodies use it, it is the knowledge of "nutrition" and food</a:t>
            </a:r>
          </a:p>
        </p:txBody>
      </p:sp>
      <p:pic>
        <p:nvPicPr>
          <p:cNvPr id="8" name="Picture 7">
            <a:extLst>
              <a:ext uri="{FF2B5EF4-FFF2-40B4-BE49-F238E27FC236}">
                <a16:creationId xmlns:a16="http://schemas.microsoft.com/office/drawing/2014/main" id="{6EDE892C-A679-4481-9725-B5D134D37C47}"/>
              </a:ext>
            </a:extLst>
          </p:cNvPr>
          <p:cNvPicPr>
            <a:picLocks noChangeAspect="1"/>
          </p:cNvPicPr>
          <p:nvPr/>
        </p:nvPicPr>
        <p:blipFill>
          <a:blip r:embed="rId2"/>
          <a:stretch>
            <a:fillRect/>
          </a:stretch>
        </p:blipFill>
        <p:spPr>
          <a:xfrm>
            <a:off x="6316197" y="1608842"/>
            <a:ext cx="5533378" cy="4268176"/>
          </a:xfrm>
          <a:prstGeom prst="rect">
            <a:avLst/>
          </a:prstGeom>
        </p:spPr>
      </p:pic>
      <p:sp>
        <p:nvSpPr>
          <p:cNvPr id="11" name="TextBox 10">
            <a:extLst>
              <a:ext uri="{FF2B5EF4-FFF2-40B4-BE49-F238E27FC236}">
                <a16:creationId xmlns:a16="http://schemas.microsoft.com/office/drawing/2014/main" id="{0D55E4ED-4635-4F9D-905D-3BE2CB97D47C}"/>
              </a:ext>
            </a:extLst>
          </p:cNvPr>
          <p:cNvSpPr txBox="1"/>
          <p:nvPr/>
        </p:nvSpPr>
        <p:spPr>
          <a:xfrm>
            <a:off x="712433" y="386969"/>
            <a:ext cx="5297750" cy="646331"/>
          </a:xfrm>
          <a:prstGeom prst="rect">
            <a:avLst/>
          </a:prstGeom>
          <a:noFill/>
          <a:ln>
            <a:solidFill>
              <a:schemeClr val="accent1"/>
            </a:solidFill>
          </a:ln>
        </p:spPr>
        <p:txBody>
          <a:bodyPr wrap="square">
            <a:spAutoFit/>
          </a:bodyPr>
          <a:lstStyle/>
          <a:p>
            <a:r>
              <a:rPr lang="en-US" sz="3600" b="1" dirty="0">
                <a:solidFill>
                  <a:srgbClr val="00B0F0"/>
                </a:solidFill>
              </a:rPr>
              <a:t>2 Nutrients</a:t>
            </a:r>
            <a:endParaRPr lang="en-US" sz="3600" b="1" dirty="0">
              <a:solidFill>
                <a:srgbClr val="00B0F0"/>
              </a:solidFill>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2518574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2" name="Rectangle 5126">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33" name="Freeform: Shape 5128">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1" name="Arc 5130">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9761E0B-AE2A-5796-0A78-7F1067BC9D19}"/>
              </a:ext>
            </a:extLst>
          </p:cNvPr>
          <p:cNvSpPr>
            <a:spLocks noGrp="1"/>
          </p:cNvSpPr>
          <p:nvPr>
            <p:ph type="title"/>
          </p:nvPr>
        </p:nvSpPr>
        <p:spPr>
          <a:xfrm>
            <a:off x="788379" y="102438"/>
            <a:ext cx="9318399" cy="1325563"/>
          </a:xfrm>
        </p:spPr>
        <p:txBody>
          <a:bodyPr>
            <a:normAutofit/>
          </a:bodyPr>
          <a:lstStyle/>
          <a:p>
            <a:r>
              <a:rPr lang="en-US" sz="3600" b="1" dirty="0">
                <a:solidFill>
                  <a:srgbClr val="0070C0"/>
                </a:solidFill>
                <a:latin typeface="Phetsarath OT" panose="02000500000000020004" pitchFamily="2" charset="0"/>
                <a:cs typeface="Phetsarath OT" panose="02000500000000020004" pitchFamily="2" charset="0"/>
              </a:rPr>
              <a:t>2.1 The Importance of Nutrients to the Body</a:t>
            </a:r>
          </a:p>
        </p:txBody>
      </p:sp>
      <p:sp>
        <p:nvSpPr>
          <p:cNvPr id="3" name="Content Placeholder 2">
            <a:extLst>
              <a:ext uri="{FF2B5EF4-FFF2-40B4-BE49-F238E27FC236}">
                <a16:creationId xmlns:a16="http://schemas.microsoft.com/office/drawing/2014/main" id="{BF0DE4C8-80DB-C293-A719-D79E74F0F5A4}"/>
              </a:ext>
            </a:extLst>
          </p:cNvPr>
          <p:cNvSpPr>
            <a:spLocks noGrp="1"/>
          </p:cNvSpPr>
          <p:nvPr>
            <p:ph idx="1"/>
          </p:nvPr>
        </p:nvSpPr>
        <p:spPr>
          <a:xfrm>
            <a:off x="507833" y="1612903"/>
            <a:ext cx="6090782" cy="3474002"/>
          </a:xfrm>
        </p:spPr>
        <p:txBody>
          <a:bodyPr>
            <a:noAutofit/>
          </a:bodyPr>
          <a:lstStyle/>
          <a:p>
            <a:pPr marL="0" indent="0">
              <a:buNone/>
            </a:pPr>
            <a:r>
              <a:rPr lang="en-US" sz="2000" dirty="0">
                <a:solidFill>
                  <a:srgbClr val="002060"/>
                </a:solidFill>
                <a:latin typeface="Phetsarath OT" panose="02000500000000020004" pitchFamily="2" charset="0"/>
                <a:cs typeface="Phetsarath OT" panose="02000500000000020004" pitchFamily="2" charset="0"/>
              </a:rPr>
              <a:t>We break it down as follows:
- Carbohydrates: (starch, sugar, and dietary fibers);
- Protein: (Plant-based and meat-based) 
- Fats: (solid fats, oils)
- Vitamins: Vitamins A, D, E and K; B-Complex, including folate and Vitamin C
- Minerals: iron, zinc, calcium, iodine, sodium, potassium, phosphorus
Getting adequate nutrients means eating a variety of foods</a:t>
            </a:r>
          </a:p>
        </p:txBody>
      </p:sp>
      <p:pic>
        <p:nvPicPr>
          <p:cNvPr id="4" name="Picture 3">
            <a:extLst>
              <a:ext uri="{FF2B5EF4-FFF2-40B4-BE49-F238E27FC236}">
                <a16:creationId xmlns:a16="http://schemas.microsoft.com/office/drawing/2014/main" id="{FDF2AD5E-BA3F-47A5-9EAA-D1CE2F5131C1}"/>
              </a:ext>
            </a:extLst>
          </p:cNvPr>
          <p:cNvPicPr>
            <a:picLocks noChangeAspect="1"/>
          </p:cNvPicPr>
          <p:nvPr/>
        </p:nvPicPr>
        <p:blipFill>
          <a:blip r:embed="rId2"/>
          <a:stretch>
            <a:fillRect/>
          </a:stretch>
        </p:blipFill>
        <p:spPr>
          <a:xfrm>
            <a:off x="6847456" y="1530439"/>
            <a:ext cx="5095703" cy="3240669"/>
          </a:xfrm>
          <a:prstGeom prst="rect">
            <a:avLst/>
          </a:prstGeom>
        </p:spPr>
      </p:pic>
    </p:spTree>
    <p:extLst>
      <p:ext uri="{BB962C8B-B14F-4D97-AF65-F5344CB8AC3E}">
        <p14:creationId xmlns:p14="http://schemas.microsoft.com/office/powerpoint/2010/main" val="1336357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61E0B-AE2A-5796-0A78-7F1067BC9D19}"/>
              </a:ext>
            </a:extLst>
          </p:cNvPr>
          <p:cNvSpPr>
            <a:spLocks noGrp="1"/>
          </p:cNvSpPr>
          <p:nvPr>
            <p:ph type="title"/>
          </p:nvPr>
        </p:nvSpPr>
        <p:spPr>
          <a:xfrm>
            <a:off x="788379" y="102438"/>
            <a:ext cx="9318399" cy="1325563"/>
          </a:xfrm>
        </p:spPr>
        <p:txBody>
          <a:bodyPr>
            <a:normAutofit/>
          </a:bodyPr>
          <a:lstStyle/>
          <a:p>
            <a:r>
              <a:rPr lang="en-US" sz="3600" b="1" dirty="0">
                <a:solidFill>
                  <a:srgbClr val="0070C0"/>
                </a:solidFill>
                <a:latin typeface="Phetsarath OT" panose="02000500000000020004" pitchFamily="2" charset="0"/>
                <a:cs typeface="Phetsarath OT" panose="02000500000000020004" pitchFamily="2" charset="0"/>
              </a:rPr>
              <a:t>2.1 The Importance of Nutrients to the Body</a:t>
            </a:r>
          </a:p>
        </p:txBody>
      </p:sp>
      <p:sp>
        <p:nvSpPr>
          <p:cNvPr id="3" name="Content Placeholder 2">
            <a:extLst>
              <a:ext uri="{FF2B5EF4-FFF2-40B4-BE49-F238E27FC236}">
                <a16:creationId xmlns:a16="http://schemas.microsoft.com/office/drawing/2014/main" id="{BF0DE4C8-80DB-C293-A719-D79E74F0F5A4}"/>
              </a:ext>
            </a:extLst>
          </p:cNvPr>
          <p:cNvSpPr>
            <a:spLocks noGrp="1"/>
          </p:cNvSpPr>
          <p:nvPr>
            <p:ph idx="1"/>
          </p:nvPr>
        </p:nvSpPr>
        <p:spPr>
          <a:xfrm>
            <a:off x="275208" y="1010821"/>
            <a:ext cx="7377341" cy="4210849"/>
          </a:xfrm>
        </p:spPr>
        <p:txBody>
          <a:bodyPr>
            <a:noAutofit/>
          </a:bodyPr>
          <a:lstStyle/>
          <a:p>
            <a:pPr marL="342900" lvl="0" indent="-342900">
              <a:lnSpc>
                <a:spcPct val="150000"/>
              </a:lnSpc>
              <a:buFont typeface="+mj-lt"/>
              <a:buAutoNum type="arabicPeriod"/>
            </a:pPr>
            <a:r>
              <a:rPr lang="en-US" sz="1600" b="1" dirty="0">
                <a:latin typeface="Avenir" panose="02000503020000020003" pitchFamily="2" charset="0"/>
                <a:ea typeface="Times New Roman" panose="02020603050405020304" pitchFamily="18" charset="0"/>
              </a:rPr>
              <a:t>Calcium: Root pain, muscle pain (in severe cases), broken bones, muscle
Magnesium: irregular heartbeat (arrhythmia), convulsions, dizziness, fatigue
Selenium: Abnormal Heart Function, Enlarged Heart
Folic acid: anemia, sweating.
Vitamin C: Slows wound healing.
Beta-carotene (Vitamin A): Eye damage (e.g., aids night vision), dry skin
Vitamin E: Antioxidant, helps protect the body's cells from damage and reduces the risk of chronic disease. 
Omega-3s help with nutrition and heart
Proteins help regulate metabolic system functions
Iron strengthens the body's immune system</a:t>
            </a:r>
            <a:endParaRPr lang="en-US" sz="1600" dirty="0">
              <a:solidFill>
                <a:srgbClr val="002060"/>
              </a:solidFill>
              <a:latin typeface="Phetsarath OT" panose="02000500000000020004" pitchFamily="2" charset="0"/>
              <a:cs typeface="Phetsarath OT" panose="02000500000000020004" pitchFamily="2" charset="0"/>
            </a:endParaRPr>
          </a:p>
        </p:txBody>
      </p:sp>
      <p:pic>
        <p:nvPicPr>
          <p:cNvPr id="5" name="Picture 4">
            <a:extLst>
              <a:ext uri="{FF2B5EF4-FFF2-40B4-BE49-F238E27FC236}">
                <a16:creationId xmlns:a16="http://schemas.microsoft.com/office/drawing/2014/main" id="{33202FA9-C846-45C7-B039-48C0094E0F22}"/>
              </a:ext>
            </a:extLst>
          </p:cNvPr>
          <p:cNvPicPr>
            <a:picLocks noChangeAspect="1"/>
          </p:cNvPicPr>
          <p:nvPr/>
        </p:nvPicPr>
        <p:blipFill>
          <a:blip r:embed="rId2"/>
          <a:stretch>
            <a:fillRect/>
          </a:stretch>
        </p:blipFill>
        <p:spPr>
          <a:xfrm>
            <a:off x="7412854" y="925018"/>
            <a:ext cx="4669233" cy="5280474"/>
          </a:xfrm>
          <a:prstGeom prst="rect">
            <a:avLst/>
          </a:prstGeom>
        </p:spPr>
      </p:pic>
    </p:spTree>
    <p:extLst>
      <p:ext uri="{BB962C8B-B14F-4D97-AF65-F5344CB8AC3E}">
        <p14:creationId xmlns:p14="http://schemas.microsoft.com/office/powerpoint/2010/main" val="1555382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FF1A7-3465-0ED4-55F7-30B4EE4BF340}"/>
              </a:ext>
            </a:extLst>
          </p:cNvPr>
          <p:cNvSpPr>
            <a:spLocks noGrp="1"/>
          </p:cNvSpPr>
          <p:nvPr>
            <p:ph type="title"/>
          </p:nvPr>
        </p:nvSpPr>
        <p:spPr>
          <a:xfrm>
            <a:off x="252274" y="205327"/>
            <a:ext cx="11353800" cy="1325563"/>
          </a:xfrm>
        </p:spPr>
        <p:txBody>
          <a:bodyPr>
            <a:normAutofit/>
          </a:bodyPr>
          <a:lstStyle/>
          <a:p>
            <a:r>
              <a:rPr lang="en-US" sz="3600" b="1" dirty="0">
                <a:solidFill>
                  <a:srgbClr val="00B0F0"/>
                </a:solidFill>
                <a:latin typeface="Phetsarath OT" panose="02000500000000020004" pitchFamily="2" charset="0"/>
                <a:cs typeface="Phetsarath OT" panose="02000500000000020004" pitchFamily="2" charset="0"/>
              </a:rPr>
              <a:t>3 The Need for Food, Nutrition for a Lifetime</a:t>
            </a:r>
          </a:p>
        </p:txBody>
      </p:sp>
      <p:sp>
        <p:nvSpPr>
          <p:cNvPr id="3" name="Content Placeholder 2">
            <a:extLst>
              <a:ext uri="{FF2B5EF4-FFF2-40B4-BE49-F238E27FC236}">
                <a16:creationId xmlns:a16="http://schemas.microsoft.com/office/drawing/2014/main" id="{33911CBC-E95F-C5C5-0CBE-6767561E9FE9}"/>
              </a:ext>
            </a:extLst>
          </p:cNvPr>
          <p:cNvSpPr>
            <a:spLocks noGrp="1"/>
          </p:cNvSpPr>
          <p:nvPr>
            <p:ph idx="1"/>
          </p:nvPr>
        </p:nvSpPr>
        <p:spPr>
          <a:xfrm>
            <a:off x="403194" y="1142044"/>
            <a:ext cx="6139649" cy="4912527"/>
          </a:xfrm>
        </p:spPr>
        <p:txBody>
          <a:bodyPr>
            <a:normAutofit fontScale="92500"/>
          </a:bodyPr>
          <a:lstStyle/>
          <a:p>
            <a:pPr>
              <a:lnSpc>
                <a:spcPct val="150000"/>
              </a:lnSpc>
            </a:pPr>
            <a:r>
              <a:rPr lang="en-US" sz="2200" b="1" dirty="0">
                <a:solidFill>
                  <a:srgbClr val="444444"/>
                </a:solidFill>
                <a:latin typeface="Phetsarath OT" panose="02000500000000020004" pitchFamily="2" charset="0"/>
                <a:cs typeface="Phetsarath OT" panose="02000500000000020004" pitchFamily="2" charset="0"/>
              </a:rPr>
              <a:t>General Nutritional Needs: Many health problems are nutrition-related. It's important to know and follow the FOOD PYRAMID's tips and dietary tips
Good nutrition: 1). Fight disease; 2). Helps reduce recovery time; 3). Energy Supply!
 Exercise is important throughout the life cycle
The right amount of FIBER directly helps in the prevention of various health problems</a:t>
            </a:r>
            <a:endParaRPr lang="en-US" dirty="0">
              <a:latin typeface="Phetsarath OT" panose="02000500000000020004" pitchFamily="2" charset="0"/>
              <a:cs typeface="Phetsarath OT" panose="02000500000000020004" pitchFamily="2" charset="0"/>
            </a:endParaRPr>
          </a:p>
        </p:txBody>
      </p:sp>
      <p:pic>
        <p:nvPicPr>
          <p:cNvPr id="4" name="Picture 3">
            <a:extLst>
              <a:ext uri="{FF2B5EF4-FFF2-40B4-BE49-F238E27FC236}">
                <a16:creationId xmlns:a16="http://schemas.microsoft.com/office/drawing/2014/main" id="{F38CEBAB-5FE5-43E3-A6AA-2D532D0413C0}"/>
              </a:ext>
            </a:extLst>
          </p:cNvPr>
          <p:cNvPicPr>
            <a:picLocks noChangeAspect="1"/>
          </p:cNvPicPr>
          <p:nvPr/>
        </p:nvPicPr>
        <p:blipFill>
          <a:blip r:embed="rId2"/>
          <a:stretch>
            <a:fillRect/>
          </a:stretch>
        </p:blipFill>
        <p:spPr>
          <a:xfrm>
            <a:off x="6869466" y="1743723"/>
            <a:ext cx="4627465" cy="2600047"/>
          </a:xfrm>
          <a:prstGeom prst="rect">
            <a:avLst/>
          </a:prstGeom>
        </p:spPr>
      </p:pic>
      <p:pic>
        <p:nvPicPr>
          <p:cNvPr id="6" name="Picture 5">
            <a:extLst>
              <a:ext uri="{FF2B5EF4-FFF2-40B4-BE49-F238E27FC236}">
                <a16:creationId xmlns:a16="http://schemas.microsoft.com/office/drawing/2014/main" id="{F0D82285-734C-4189-A6AB-1151BC4E657C}"/>
              </a:ext>
            </a:extLst>
          </p:cNvPr>
          <p:cNvPicPr>
            <a:picLocks noChangeAspect="1"/>
          </p:cNvPicPr>
          <p:nvPr/>
        </p:nvPicPr>
        <p:blipFill>
          <a:blip r:embed="rId3"/>
          <a:stretch>
            <a:fillRect/>
          </a:stretch>
        </p:blipFill>
        <p:spPr>
          <a:xfrm rot="10800000">
            <a:off x="7093257" y="4456888"/>
            <a:ext cx="4341182" cy="2063759"/>
          </a:xfrm>
          <a:prstGeom prst="rect">
            <a:avLst/>
          </a:prstGeom>
        </p:spPr>
      </p:pic>
    </p:spTree>
    <p:extLst>
      <p:ext uri="{BB962C8B-B14F-4D97-AF65-F5344CB8AC3E}">
        <p14:creationId xmlns:p14="http://schemas.microsoft.com/office/powerpoint/2010/main" val="3316737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6B385-E32E-2706-F3A6-3C250B052E9E}"/>
              </a:ext>
            </a:extLst>
          </p:cNvPr>
          <p:cNvSpPr>
            <a:spLocks noGrp="1"/>
          </p:cNvSpPr>
          <p:nvPr>
            <p:ph type="title"/>
          </p:nvPr>
        </p:nvSpPr>
        <p:spPr/>
        <p:txBody>
          <a:bodyPr>
            <a:normAutofit/>
          </a:bodyPr>
          <a:lstStyle/>
          <a:p>
            <a:r>
              <a:rPr lang="en-US" sz="3600" b="1" dirty="0">
                <a:solidFill>
                  <a:srgbClr val="00B0F0"/>
                </a:solidFill>
                <a:latin typeface="Phetsarath OT" panose="02000500000000020004" pitchFamily="2" charset="0"/>
                <a:cs typeface="Phetsarath OT" panose="02000500000000020004" pitchFamily="2" charset="0"/>
              </a:rPr>
              <a:t>3.1 Nutritional needs during pregnancy</a:t>
            </a:r>
            <a:endParaRPr lang="en-US" sz="3600" dirty="0">
              <a:solidFill>
                <a:srgbClr val="00B0F0"/>
              </a:solidFill>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816A1BF9-1D61-CA0F-6EF5-2FA943844EA3}"/>
              </a:ext>
            </a:extLst>
          </p:cNvPr>
          <p:cNvSpPr>
            <a:spLocks noGrp="1"/>
          </p:cNvSpPr>
          <p:nvPr>
            <p:ph idx="1"/>
          </p:nvPr>
        </p:nvSpPr>
        <p:spPr>
          <a:xfrm>
            <a:off x="926976" y="1520856"/>
            <a:ext cx="10773792" cy="1252338"/>
          </a:xfrm>
        </p:spPr>
        <p:txBody>
          <a:bodyPr>
            <a:normAutofit/>
          </a:bodyPr>
          <a:lstStyle/>
          <a:p>
            <a:pPr marL="0" indent="0">
              <a:lnSpc>
                <a:spcPct val="100000"/>
              </a:lnSpc>
              <a:buNone/>
            </a:pPr>
            <a:r>
              <a:rPr lang="en-US" sz="2000" dirty="0">
                <a:solidFill>
                  <a:srgbClr val="444444"/>
                </a:solidFill>
                <a:latin typeface="Phetsarath OT" panose="02000500000000020004" pitchFamily="2" charset="0"/>
                <a:cs typeface="Phetsarath OT" panose="02000500000000020004" pitchFamily="2" charset="0"/>
              </a:rPr>
              <a:t>Proper pregnancy and developmental nutrition depends on the right nutrients. Diet can affect both the mother and the unborn child. If a mother does not eat enough nutrients, the nutrients will be sucked out of her body.</a:t>
            </a:r>
            <a:endParaRPr lang="en-US" sz="2000" b="0" i="0" dirty="0">
              <a:solidFill>
                <a:srgbClr val="444444"/>
              </a:solidFill>
              <a:effectLst/>
              <a:latin typeface="Phetsarath OT" panose="02000500000000020004" pitchFamily="2" charset="0"/>
              <a:cs typeface="Phetsarath OT" panose="02000500000000020004" pitchFamily="2" charset="0"/>
            </a:endParaRPr>
          </a:p>
        </p:txBody>
      </p:sp>
      <p:pic>
        <p:nvPicPr>
          <p:cNvPr id="4" name="Picture 3">
            <a:extLst>
              <a:ext uri="{FF2B5EF4-FFF2-40B4-BE49-F238E27FC236}">
                <a16:creationId xmlns:a16="http://schemas.microsoft.com/office/drawing/2014/main" id="{4150C20F-A375-4255-B90A-A11317D138B8}"/>
              </a:ext>
            </a:extLst>
          </p:cNvPr>
          <p:cNvPicPr>
            <a:picLocks noChangeAspect="1"/>
          </p:cNvPicPr>
          <p:nvPr/>
        </p:nvPicPr>
        <p:blipFill>
          <a:blip r:embed="rId2"/>
          <a:stretch>
            <a:fillRect/>
          </a:stretch>
        </p:blipFill>
        <p:spPr>
          <a:xfrm>
            <a:off x="6676007" y="2422881"/>
            <a:ext cx="5264458" cy="3948344"/>
          </a:xfrm>
          <a:prstGeom prst="rect">
            <a:avLst/>
          </a:prstGeom>
        </p:spPr>
      </p:pic>
      <p:sp>
        <p:nvSpPr>
          <p:cNvPr id="6" name="TextBox 5">
            <a:extLst>
              <a:ext uri="{FF2B5EF4-FFF2-40B4-BE49-F238E27FC236}">
                <a16:creationId xmlns:a16="http://schemas.microsoft.com/office/drawing/2014/main" id="{0C61C2B1-BCE6-4C6C-95D3-C2811AEAD30F}"/>
              </a:ext>
            </a:extLst>
          </p:cNvPr>
          <p:cNvSpPr txBox="1"/>
          <p:nvPr/>
        </p:nvSpPr>
        <p:spPr>
          <a:xfrm>
            <a:off x="713172" y="2914080"/>
            <a:ext cx="5856303" cy="3747180"/>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000" dirty="0">
                <a:latin typeface="Phetsarath OT" panose="02000500000000020004" pitchFamily="2" charset="0"/>
                <a:cs typeface="Phetsarath OT" panose="02000500000000020004" pitchFamily="2" charset="0"/>
              </a:rPr>
              <a:t>FOLATE helps protect against damage to the nervous system (brain and kidneys) and should be given to the mother before pregnancy. 
Mothers will need more PROTEIN to aid in the growth of their fetuses, and most people are already eating enough food to meet their increased needs</a:t>
            </a:r>
            <a:endParaRPr lang="lo-LA" sz="20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380317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01733-9E59-E27D-1B3A-EE8F23D82670}"/>
              </a:ext>
            </a:extLst>
          </p:cNvPr>
          <p:cNvSpPr>
            <a:spLocks noGrp="1"/>
          </p:cNvSpPr>
          <p:nvPr>
            <p:ph type="title"/>
          </p:nvPr>
        </p:nvSpPr>
        <p:spPr>
          <a:xfrm>
            <a:off x="838199" y="276112"/>
            <a:ext cx="11353801" cy="1325563"/>
          </a:xfrm>
        </p:spPr>
        <p:txBody>
          <a:bodyPr>
            <a:normAutofit/>
          </a:bodyPr>
          <a:lstStyle/>
          <a:p>
            <a:r>
              <a:rPr lang="en-US" sz="3600" b="1" dirty="0">
                <a:solidFill>
                  <a:srgbClr val="00B0F0"/>
                </a:solidFill>
                <a:latin typeface="Phetsarath OT" panose="02000500000000020004" pitchFamily="2" charset="0"/>
                <a:cs typeface="Phetsarath OT" panose="02000500000000020004" pitchFamily="2" charset="0"/>
              </a:rPr>
              <a:t>3.1.1 Awareness of Your Energy Needs (Pregnancy)</a:t>
            </a:r>
            <a:endParaRPr lang="en-US" sz="3600" dirty="0">
              <a:solidFill>
                <a:srgbClr val="00B0F0"/>
              </a:solidFill>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AC6A10D0-A773-9EE0-0332-C24E79AFA11D}"/>
              </a:ext>
            </a:extLst>
          </p:cNvPr>
          <p:cNvSpPr>
            <a:spLocks noGrp="1"/>
          </p:cNvSpPr>
          <p:nvPr>
            <p:ph idx="1"/>
          </p:nvPr>
        </p:nvSpPr>
        <p:spPr>
          <a:xfrm>
            <a:off x="424690" y="2160968"/>
            <a:ext cx="5849646" cy="2766139"/>
          </a:xfrm>
        </p:spPr>
        <p:txBody>
          <a:bodyPr>
            <a:normAutofit/>
          </a:bodyPr>
          <a:lstStyle/>
          <a:p>
            <a:pPr algn="just">
              <a:lnSpc>
                <a:spcPct val="100000"/>
              </a:lnSpc>
            </a:pPr>
            <a:r>
              <a:rPr lang="en-US" sz="2200" dirty="0">
                <a:solidFill>
                  <a:srgbClr val="002060"/>
                </a:solidFill>
                <a:latin typeface="Phetsarath OT" panose="02000500000000020004" pitchFamily="2" charset="0"/>
                <a:cs typeface="Phetsarath OT" panose="02000500000000020004" pitchFamily="2" charset="0"/>
              </a:rPr>
              <a:t>Generally, the first 3 months required an increase in calories by about 70 calories 
The 3-6 month period requires an increase in the amount of 260 calories 
The 6-7 month period requires an increase in the amount of calories by about 500 calories</a:t>
            </a:r>
            <a:endParaRPr lang="en-US" dirty="0">
              <a:latin typeface="Phetsarath OT" panose="02000500000000020004" pitchFamily="2" charset="0"/>
              <a:cs typeface="Phetsarath OT" panose="02000500000000020004" pitchFamily="2" charset="0"/>
            </a:endParaRPr>
          </a:p>
        </p:txBody>
      </p:sp>
      <p:pic>
        <p:nvPicPr>
          <p:cNvPr id="5" name="Picture 4">
            <a:extLst>
              <a:ext uri="{FF2B5EF4-FFF2-40B4-BE49-F238E27FC236}">
                <a16:creationId xmlns:a16="http://schemas.microsoft.com/office/drawing/2014/main" id="{882AD9C8-9473-4D61-BB02-E46228F8D1B8}"/>
              </a:ext>
            </a:extLst>
          </p:cNvPr>
          <p:cNvPicPr>
            <a:picLocks noChangeAspect="1"/>
          </p:cNvPicPr>
          <p:nvPr/>
        </p:nvPicPr>
        <p:blipFill>
          <a:blip r:embed="rId2"/>
          <a:stretch>
            <a:fillRect/>
          </a:stretch>
        </p:blipFill>
        <p:spPr>
          <a:xfrm>
            <a:off x="6687845" y="1447974"/>
            <a:ext cx="5287722" cy="5280179"/>
          </a:xfrm>
          <a:prstGeom prst="rect">
            <a:avLst/>
          </a:prstGeom>
        </p:spPr>
      </p:pic>
    </p:spTree>
    <p:extLst>
      <p:ext uri="{BB962C8B-B14F-4D97-AF65-F5344CB8AC3E}">
        <p14:creationId xmlns:p14="http://schemas.microsoft.com/office/powerpoint/2010/main" val="1406890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7" name="Rectangle 2086">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23E3BE-7716-F534-224B-78C2B5457F73}"/>
              </a:ext>
            </a:extLst>
          </p:cNvPr>
          <p:cNvSpPr>
            <a:spLocks noGrp="1"/>
          </p:cNvSpPr>
          <p:nvPr>
            <p:ph type="title"/>
          </p:nvPr>
        </p:nvSpPr>
        <p:spPr>
          <a:xfrm>
            <a:off x="273625" y="-1029796"/>
            <a:ext cx="7405560" cy="1906863"/>
          </a:xfrm>
        </p:spPr>
        <p:txBody>
          <a:bodyPr anchor="b">
            <a:normAutofit/>
          </a:bodyPr>
          <a:lstStyle/>
          <a:p>
            <a:r>
              <a:rPr lang="en-US" sz="3600" b="1" dirty="0">
                <a:solidFill>
                  <a:srgbClr val="00B0F0"/>
                </a:solidFill>
                <a:latin typeface="Phetsarath OT" panose="02000500000000020004" pitchFamily="2" charset="0"/>
                <a:cs typeface="Phetsarath OT" panose="02000500000000020004" pitchFamily="2" charset="0"/>
              </a:rPr>
              <a:t>3.1.2 Supplements for pregnant mothers</a:t>
            </a:r>
          </a:p>
        </p:txBody>
      </p:sp>
      <p:sp>
        <p:nvSpPr>
          <p:cNvPr id="3" name="Content Placeholder 2">
            <a:extLst>
              <a:ext uri="{FF2B5EF4-FFF2-40B4-BE49-F238E27FC236}">
                <a16:creationId xmlns:a16="http://schemas.microsoft.com/office/drawing/2014/main" id="{858CBBA3-F94E-FDFD-E4C0-BA9169311E2E}"/>
              </a:ext>
            </a:extLst>
          </p:cNvPr>
          <p:cNvSpPr>
            <a:spLocks noGrp="1"/>
          </p:cNvSpPr>
          <p:nvPr>
            <p:ph idx="1"/>
          </p:nvPr>
        </p:nvSpPr>
        <p:spPr>
          <a:xfrm>
            <a:off x="273625" y="1466109"/>
            <a:ext cx="5106243" cy="4863670"/>
          </a:xfrm>
        </p:spPr>
        <p:txBody>
          <a:bodyPr>
            <a:noAutofit/>
          </a:bodyPr>
          <a:lstStyle/>
          <a:p>
            <a:pPr algn="just">
              <a:lnSpc>
                <a:spcPct val="150000"/>
              </a:lnSpc>
              <a:buFont typeface="Wingdings" panose="05000000000000000000" pitchFamily="2" charset="2"/>
              <a:buChar char="§"/>
            </a:pPr>
            <a:r>
              <a:rPr lang="en-US" sz="2000" dirty="0">
                <a:solidFill>
                  <a:srgbClr val="002060"/>
                </a:solidFill>
                <a:latin typeface="Open Sans" panose="020B0606030504020204" pitchFamily="34" charset="0"/>
              </a:rPr>
              <a:t>CALCIUM is essential for bones
Iron accumulation is necessary for birth, since breast milk is rich in iron
Mothers should eat extra milk and green leafy vegetables each day.
Mothers should be given the vitamin each day before birth, but a physical therapist should also be consulted
Mothers should gain more than 25-35 </a:t>
            </a:r>
            <a:r>
              <a:rPr lang="en-US" sz="2000" dirty="0" err="1">
                <a:solidFill>
                  <a:srgbClr val="002060"/>
                </a:solidFill>
                <a:latin typeface="Open Sans" panose="020B0606030504020204" pitchFamily="34" charset="0"/>
              </a:rPr>
              <a:t>lbs</a:t>
            </a:r>
            <a:r>
              <a:rPr lang="en-US" sz="2000" dirty="0">
                <a:solidFill>
                  <a:srgbClr val="002060"/>
                </a:solidFill>
                <a:latin typeface="Open Sans" panose="020B0606030504020204" pitchFamily="34" charset="0"/>
              </a:rPr>
              <a:t> depending on their pre-pregnancy height and weight</a:t>
            </a:r>
            <a:endParaRPr lang="en-US" sz="2000" b="0" i="0" dirty="0">
              <a:solidFill>
                <a:srgbClr val="002060"/>
              </a:solidFill>
              <a:effectLst/>
              <a:latin typeface="Open Sans" panose="020B0606030504020204" pitchFamily="34" charset="0"/>
            </a:endParaRPr>
          </a:p>
        </p:txBody>
      </p:sp>
      <p:pic>
        <p:nvPicPr>
          <p:cNvPr id="2056" name="Picture 8" descr="1,600+ Pregnancy Nutrition Illustrations, Royalty-Free Vector Graphics &amp;  Clip Art - iStock | Pregnancy exercise, Pregnancy test, Nutritional  supplement">
            <a:extLst>
              <a:ext uri="{FF2B5EF4-FFF2-40B4-BE49-F238E27FC236}">
                <a16:creationId xmlns:a16="http://schemas.microsoft.com/office/drawing/2014/main" id="{7FED2604-39A9-15CD-147A-6429531783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72" r="-3" b="13071"/>
          <a:stretch/>
        </p:blipFill>
        <p:spPr bwMode="auto">
          <a:xfrm>
            <a:off x="6670323" y="290934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extLst>
            <a:ext uri="{909E8E84-426E-40DD-AFC4-6F175D3DCCD1}">
              <a14:hiddenFill xmlns:a14="http://schemas.microsoft.com/office/drawing/2010/main">
                <a:solidFill>
                  <a:srgbClr val="FFFFFF"/>
                </a:solidFill>
              </a14:hiddenFill>
            </a:ext>
          </a:extLst>
        </p:spPr>
      </p:pic>
      <p:pic>
        <p:nvPicPr>
          <p:cNvPr id="2058" name="Picture 10" descr="Pregnancy healthy eating in pictures | Raising Children Network">
            <a:extLst>
              <a:ext uri="{FF2B5EF4-FFF2-40B4-BE49-F238E27FC236}">
                <a16:creationId xmlns:a16="http://schemas.microsoft.com/office/drawing/2014/main" id="{AB66D13E-D777-78EF-59C1-99795A8DCC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487" r="3268" b="-2"/>
          <a:stretch/>
        </p:blipFill>
        <p:spPr bwMode="auto">
          <a:xfrm>
            <a:off x="5033335" y="719206"/>
            <a:ext cx="3047400"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a:noFill/>
          <a:extLst>
            <a:ext uri="{909E8E84-426E-40DD-AFC4-6F175D3DCCD1}">
              <a14:hiddenFill xmlns:a14="http://schemas.microsoft.com/office/drawing/2010/main">
                <a:solidFill>
                  <a:srgbClr val="FFFFFF"/>
                </a:solidFill>
              </a14:hiddenFill>
            </a:ext>
          </a:extLst>
        </p:spPr>
      </p:pic>
      <p:pic>
        <p:nvPicPr>
          <p:cNvPr id="2050" name="Picture 2" descr="Pregnancy healthy eating in pictures | Raising Children Network">
            <a:extLst>
              <a:ext uri="{FF2B5EF4-FFF2-40B4-BE49-F238E27FC236}">
                <a16:creationId xmlns:a16="http://schemas.microsoft.com/office/drawing/2014/main" id="{E00D4631-7C26-DF6E-329E-27F9E1A6A5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7713"/>
          <a:stretch/>
        </p:blipFill>
        <p:spPr bwMode="auto">
          <a:xfrm>
            <a:off x="7475367" y="-164074"/>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790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556266-4221-5BED-949C-AD314A7CA7F0}"/>
              </a:ext>
            </a:extLst>
          </p:cNvPr>
          <p:cNvSpPr>
            <a:spLocks noGrp="1"/>
          </p:cNvSpPr>
          <p:nvPr>
            <p:ph type="title"/>
          </p:nvPr>
        </p:nvSpPr>
        <p:spPr>
          <a:xfrm>
            <a:off x="572493" y="238539"/>
            <a:ext cx="11018520" cy="1012285"/>
          </a:xfrm>
        </p:spPr>
        <p:txBody>
          <a:bodyPr anchor="b">
            <a:normAutofit/>
          </a:bodyPr>
          <a:lstStyle/>
          <a:p>
            <a:r>
              <a:rPr lang="en-US" sz="3600" b="1" dirty="0">
                <a:solidFill>
                  <a:srgbClr val="00B0F0"/>
                </a:solidFill>
                <a:latin typeface="Phetsarath OT" panose="02000500000000020004" pitchFamily="2" charset="0"/>
                <a:cs typeface="Phetsarath OT" panose="02000500000000020004" pitchFamily="2" charset="0"/>
              </a:rPr>
              <a:t>3.2 Breastfeeding</a:t>
            </a:r>
            <a:endParaRPr lang="en-US" sz="3600" b="1" dirty="0">
              <a:latin typeface="Phetsarath OT" panose="02000500000000020004" pitchFamily="2" charset="0"/>
              <a:cs typeface="Phetsarath OT" panose="02000500000000020004" pitchFamily="2" charset="0"/>
            </a:endParaRPr>
          </a:p>
        </p:txBody>
      </p:sp>
      <p:sp>
        <p:nvSpPr>
          <p:cNvPr id="308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3058716-1784-E402-9F5B-AC838B62EA6A}"/>
              </a:ext>
            </a:extLst>
          </p:cNvPr>
          <p:cNvSpPr>
            <a:spLocks noGrp="1"/>
          </p:cNvSpPr>
          <p:nvPr>
            <p:ph idx="1"/>
          </p:nvPr>
        </p:nvSpPr>
        <p:spPr>
          <a:xfrm>
            <a:off x="572493" y="2004843"/>
            <a:ext cx="6929138" cy="4548145"/>
          </a:xfrm>
        </p:spPr>
        <p:txBody>
          <a:bodyPr anchor="t">
            <a:normAutofit fontScale="85000" lnSpcReduction="10000"/>
          </a:bodyPr>
          <a:lstStyle/>
          <a:p>
            <a:pPr algn="just">
              <a:lnSpc>
                <a:spcPct val="150000"/>
              </a:lnSpc>
            </a:pPr>
            <a:r>
              <a:rPr lang="en-US" sz="2000" dirty="0">
                <a:latin typeface="Phetsarath OT" panose="02000500000000020004" pitchFamily="2" charset="0"/>
                <a:cs typeface="Phetsarath OT" panose="02000500000000020004" pitchFamily="2" charset="0"/>
              </a:rPr>
              <a:t>Mothers should make sure that they are getting enough nutrients to replace the nutrients that are already in their milk, and that they are eating enough food to generate energy in their milk
Mothers will be more thirsty when they are breastfeeding. More junk food needs to be eaten to compensate for the loss of water. Try to eat 3 or more foods from dairy products.
She will need to drink 8 cups of water a day to produce milk and meet her needs. 
Medication or ALCOHOL should not be used as it reaches the baby through breast milk</a:t>
            </a:r>
            <a:endParaRPr lang="en-US" sz="2000" b="0" i="0" dirty="0">
              <a:effectLst/>
              <a:latin typeface="Phetsarath OT" panose="02000500000000020004" pitchFamily="2" charset="0"/>
              <a:cs typeface="Phetsarath OT" panose="02000500000000020004" pitchFamily="2" charset="0"/>
            </a:endParaRPr>
          </a:p>
        </p:txBody>
      </p:sp>
      <p:pic>
        <p:nvPicPr>
          <p:cNvPr id="3074" name="Picture 2" descr="Mother breastfeeding her baby in Laos | Over 40% of Laos chi ...">
            <a:extLst>
              <a:ext uri="{FF2B5EF4-FFF2-40B4-BE49-F238E27FC236}">
                <a16:creationId xmlns:a16="http://schemas.microsoft.com/office/drawing/2014/main" id="{6CEA72B1-2C42-E0BA-F344-126ED26811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29" r="32304"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143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31" name="Rectangle 16424">
            <a:extLst>
              <a:ext uri="{FF2B5EF4-FFF2-40B4-BE49-F238E27FC236}">
                <a16:creationId xmlns:a16="http://schemas.microsoft.com/office/drawing/2014/main" id="{1A042C51-0ACE-419E-A039-04AD72522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33" name="Group 16426">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6428" name="Rectangle 16427">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29" name="Rectangle 16428">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30" name="Rectangle 16429">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432" name="Rectangle 16431">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D0F2B4-73CE-E891-AB32-9DCF25239FD5}"/>
              </a:ext>
            </a:extLst>
          </p:cNvPr>
          <p:cNvSpPr>
            <a:spLocks noGrp="1"/>
          </p:cNvSpPr>
          <p:nvPr>
            <p:ph type="title"/>
          </p:nvPr>
        </p:nvSpPr>
        <p:spPr>
          <a:xfrm>
            <a:off x="1175746" y="544958"/>
            <a:ext cx="4928291" cy="1035781"/>
          </a:xfrm>
        </p:spPr>
        <p:txBody>
          <a:bodyPr anchor="ctr">
            <a:normAutofit/>
          </a:bodyPr>
          <a:lstStyle/>
          <a:p>
            <a:r>
              <a:rPr lang="en-US" sz="3600" b="1" dirty="0">
                <a:solidFill>
                  <a:srgbClr val="0070C0"/>
                </a:solidFill>
                <a:latin typeface="Phetsarath OT" panose="02000500000000020004" pitchFamily="2" charset="0"/>
                <a:cs typeface="Phetsarath OT" panose="02000500000000020004" pitchFamily="2" charset="0"/>
              </a:rPr>
              <a:t>3.3 Baby food</a:t>
            </a:r>
          </a:p>
        </p:txBody>
      </p:sp>
      <p:sp>
        <p:nvSpPr>
          <p:cNvPr id="3" name="Content Placeholder 2">
            <a:extLst>
              <a:ext uri="{FF2B5EF4-FFF2-40B4-BE49-F238E27FC236}">
                <a16:creationId xmlns:a16="http://schemas.microsoft.com/office/drawing/2014/main" id="{8B1C242D-05AE-11AF-EF4E-91F26510B5AF}"/>
              </a:ext>
            </a:extLst>
          </p:cNvPr>
          <p:cNvSpPr>
            <a:spLocks noGrp="1"/>
          </p:cNvSpPr>
          <p:nvPr>
            <p:ph idx="1"/>
          </p:nvPr>
        </p:nvSpPr>
        <p:spPr>
          <a:xfrm>
            <a:off x="577885" y="1399579"/>
            <a:ext cx="5973835" cy="4913462"/>
          </a:xfrm>
        </p:spPr>
        <p:txBody>
          <a:bodyPr anchor="ctr">
            <a:normAutofit fontScale="70000" lnSpcReduction="20000"/>
          </a:bodyPr>
          <a:lstStyle/>
          <a:p>
            <a:pPr algn="just">
              <a:lnSpc>
                <a:spcPct val="150000"/>
              </a:lnSpc>
            </a:pPr>
            <a:r>
              <a:rPr lang="en-US" sz="2600" dirty="0">
                <a:solidFill>
                  <a:srgbClr val="002060"/>
                </a:solidFill>
                <a:latin typeface="Phetsarath OT" panose="02000500000000020004" pitchFamily="2" charset="0"/>
                <a:cs typeface="Phetsarath OT" panose="02000500000000020004" pitchFamily="2" charset="0"/>
              </a:rPr>
              <a:t>Babies use stored iron, because breast milk contains less iron. 
Babies will need water-soluble fats and vitamins, including riboflavin, niacinB-5 and vitamin C
At the end of the first year, the weight of the baby is 3. Therefore, it is important that children get the nutrients they need
Newborns will need to be fed 7-8 times a day. 2 months later, 5 times is enough, 
Breast milk is recognized as the best food for brain development</a:t>
            </a:r>
            <a:endParaRPr lang="en-US" sz="1800" dirty="0"/>
          </a:p>
        </p:txBody>
      </p:sp>
      <p:pic>
        <p:nvPicPr>
          <p:cNvPr id="16386" name="Picture 2" descr="Laos | World Food Programme">
            <a:extLst>
              <a:ext uri="{FF2B5EF4-FFF2-40B4-BE49-F238E27FC236}">
                <a16:creationId xmlns:a16="http://schemas.microsoft.com/office/drawing/2014/main" id="{EDB33161-8207-4227-38E5-38848A712C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3743"/>
          <a:stretch/>
        </p:blipFill>
        <p:spPr bwMode="auto">
          <a:xfrm>
            <a:off x="6788384" y="613148"/>
            <a:ext cx="2212848" cy="2130052"/>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Nutrition during COVID-19 | UNICEF Lao People's Democratic Republic">
            <a:extLst>
              <a:ext uri="{FF2B5EF4-FFF2-40B4-BE49-F238E27FC236}">
                <a16:creationId xmlns:a16="http://schemas.microsoft.com/office/drawing/2014/main" id="{D56459C1-CB9E-4FA0-C85A-6FBF64FC0C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069" r="13801" b="3"/>
          <a:stretch/>
        </p:blipFill>
        <p:spPr bwMode="auto">
          <a:xfrm>
            <a:off x="9140952" y="613147"/>
            <a:ext cx="2212848" cy="2130052"/>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Laos - 1,000 days Program Phase 2 | UNICEF Lao People's Democratic Republic">
            <a:extLst>
              <a:ext uri="{FF2B5EF4-FFF2-40B4-BE49-F238E27FC236}">
                <a16:creationId xmlns:a16="http://schemas.microsoft.com/office/drawing/2014/main" id="{39EF4F68-1EF1-AAC5-01EE-5E20765C551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586" r="1" b="1"/>
          <a:stretch/>
        </p:blipFill>
        <p:spPr bwMode="auto">
          <a:xfrm>
            <a:off x="6788383" y="2884516"/>
            <a:ext cx="4565417" cy="3323430"/>
          </a:xfrm>
          <a:prstGeom prst="rect">
            <a:avLst/>
          </a:prstGeom>
          <a:noFill/>
          <a:extLst>
            <a:ext uri="{909E8E84-426E-40DD-AFC4-6F175D3DCCD1}">
              <a14:hiddenFill xmlns:a14="http://schemas.microsoft.com/office/drawing/2010/main">
                <a:solidFill>
                  <a:srgbClr val="FFFFFF"/>
                </a:solidFill>
              </a14:hiddenFill>
            </a:ext>
          </a:extLst>
        </p:spPr>
      </p:pic>
      <p:cxnSp>
        <p:nvCxnSpPr>
          <p:cNvPr id="16434" name="Straight Connector 16433">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3010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92CE66-6824-81E1-F841-2FEBF838F578}"/>
              </a:ext>
            </a:extLst>
          </p:cNvPr>
          <p:cNvSpPr>
            <a:spLocks noGrp="1"/>
          </p:cNvSpPr>
          <p:nvPr>
            <p:ph type="title"/>
          </p:nvPr>
        </p:nvSpPr>
        <p:spPr>
          <a:xfrm>
            <a:off x="710213" y="243602"/>
            <a:ext cx="9304347" cy="1043798"/>
          </a:xfrm>
        </p:spPr>
        <p:txBody>
          <a:bodyPr anchor="b">
            <a:normAutofit/>
          </a:bodyPr>
          <a:lstStyle/>
          <a:p>
            <a:r>
              <a:rPr lang="en-US" sz="3600" b="1" dirty="0">
                <a:solidFill>
                  <a:srgbClr val="0070C0"/>
                </a:solidFill>
                <a:latin typeface="Phetsarath OT" panose="02000500000000020004" pitchFamily="2" charset="0"/>
                <a:cs typeface="Phetsarath OT" panose="02000500000000020004" pitchFamily="2" charset="0"/>
              </a:rPr>
              <a:t>3.3 Baby food</a:t>
            </a:r>
            <a:endParaRPr lang="en-US" sz="3600" b="1" dirty="0">
              <a:solidFill>
                <a:srgbClr val="0070C0"/>
              </a:solidFill>
            </a:endParaRPr>
          </a:p>
        </p:txBody>
      </p:sp>
      <p:sp>
        <p:nvSpPr>
          <p:cNvPr id="174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09B6617-038D-6FE8-2152-FC5B2DEF482A}"/>
              </a:ext>
            </a:extLst>
          </p:cNvPr>
          <p:cNvSpPr>
            <a:spLocks noGrp="1"/>
          </p:cNvSpPr>
          <p:nvPr>
            <p:ph idx="1"/>
          </p:nvPr>
        </p:nvSpPr>
        <p:spPr>
          <a:xfrm>
            <a:off x="572493" y="1911493"/>
            <a:ext cx="6713552" cy="4707968"/>
          </a:xfrm>
        </p:spPr>
        <p:txBody>
          <a:bodyPr anchor="t">
            <a:normAutofit lnSpcReduction="10000"/>
          </a:bodyPr>
          <a:lstStyle/>
          <a:p>
            <a:pPr algn="just">
              <a:lnSpc>
                <a:spcPct val="110000"/>
              </a:lnSpc>
            </a:pPr>
            <a:r>
              <a:rPr lang="en-US" sz="2000" dirty="0">
                <a:solidFill>
                  <a:srgbClr val="002060"/>
                </a:solidFill>
                <a:latin typeface="Phetsarath OT" panose="02000500000000020004" pitchFamily="2" charset="0"/>
                <a:cs typeface="Phetsarath OT" panose="02000500000000020004" pitchFamily="2" charset="0"/>
              </a:rPr>
              <a:t>Babies have a small stomach and need to be fed a small amount of soft food each day. In addition to cereals and legumes, provide a variety of foods - especially animal-derived foods (dairy products, eggs, meat, fish, and poultry), fruits and vegetables daily.
Babies should not drink cow's milk, until they are 10 years old and when the mother is milk-free after 6 months, all milk can be drunk
Children can eat solid food between 6 months of age
Later, the rice should be eaten with vegetables and followed by stalks
Sweet fruits, they may prefer vegetables less than fruit if we give them fruit first.</a:t>
            </a:r>
            <a:endParaRPr lang="en-US" sz="1200" dirty="0">
              <a:latin typeface="Phetsarath OT" panose="02000500000000020004" pitchFamily="2" charset="0"/>
              <a:cs typeface="Phetsarath OT" panose="02000500000000020004" pitchFamily="2" charset="0"/>
            </a:endParaRPr>
          </a:p>
        </p:txBody>
      </p:sp>
      <p:pic>
        <p:nvPicPr>
          <p:cNvPr id="17410" name="Picture 2" descr="solid foods | IYCF Image Bank">
            <a:extLst>
              <a:ext uri="{FF2B5EF4-FFF2-40B4-BE49-F238E27FC236}">
                <a16:creationId xmlns:a16="http://schemas.microsoft.com/office/drawing/2014/main" id="{CF6D3E64-96DD-ADCA-72D5-0D080D0F1F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5343"/>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823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749423" y="715916"/>
            <a:ext cx="10515600" cy="4351338"/>
          </a:xfrm>
        </p:spPr>
        <p:txBody>
          <a:bodyPr anchor="ctr">
            <a:normAutofit/>
          </a:bodyPr>
          <a:lstStyle/>
          <a:p>
            <a:pPr marL="0" indent="0" algn="ctr">
              <a:buNone/>
            </a:pPr>
            <a:r>
              <a:rPr lang="lo-LA" sz="4400" b="1" dirty="0">
                <a:solidFill>
                  <a:srgbClr val="00B0F0"/>
                </a:solidFill>
                <a:latin typeface="Phetsarath OT" panose="02000500000000020004" pitchFamily="2" charset="0"/>
                <a:cs typeface="Phetsarath OT" panose="02000500000000020004" pitchFamily="2" charset="0"/>
              </a:rPr>
              <a:t>ກິດຈະກໍາກ່ອນການຮຽນ</a:t>
            </a:r>
          </a:p>
          <a:p>
            <a:pPr marL="0" indent="0" algn="ctr">
              <a:buNone/>
            </a:pPr>
            <a:r>
              <a:rPr lang="en-US" sz="4400" b="1" dirty="0"/>
              <a:t>Pre-learning activities</a:t>
            </a:r>
          </a:p>
          <a:p>
            <a:pPr marL="0" indent="0" algn="ctr">
              <a:buNone/>
            </a:pPr>
            <a:endParaRPr lang="en-US" sz="4400"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2CE66-6824-81E1-F841-2FEBF838F578}"/>
              </a:ext>
            </a:extLst>
          </p:cNvPr>
          <p:cNvSpPr>
            <a:spLocks noGrp="1"/>
          </p:cNvSpPr>
          <p:nvPr>
            <p:ph type="title"/>
          </p:nvPr>
        </p:nvSpPr>
        <p:spPr>
          <a:xfrm>
            <a:off x="572493" y="238539"/>
            <a:ext cx="11018520" cy="1434415"/>
          </a:xfrm>
        </p:spPr>
        <p:txBody>
          <a:bodyPr anchor="b">
            <a:normAutofit/>
          </a:bodyPr>
          <a:lstStyle/>
          <a:p>
            <a:r>
              <a:rPr lang="en-US" sz="3600" b="1" dirty="0">
                <a:solidFill>
                  <a:srgbClr val="0070C0"/>
                </a:solidFill>
                <a:latin typeface="Phetsarath OT" panose="02000500000000020004" pitchFamily="2" charset="0"/>
                <a:cs typeface="Phetsarath OT" panose="02000500000000020004" pitchFamily="2" charset="0"/>
              </a:rPr>
              <a:t>3.3 Baby food</a:t>
            </a:r>
            <a:endParaRPr lang="en-US" sz="3600" b="1" dirty="0">
              <a:solidFill>
                <a:srgbClr val="0070C0"/>
              </a:solidFill>
            </a:endParaRPr>
          </a:p>
        </p:txBody>
      </p:sp>
      <p:sp>
        <p:nvSpPr>
          <p:cNvPr id="3" name="Content Placeholder 2">
            <a:extLst>
              <a:ext uri="{FF2B5EF4-FFF2-40B4-BE49-F238E27FC236}">
                <a16:creationId xmlns:a16="http://schemas.microsoft.com/office/drawing/2014/main" id="{509B6617-038D-6FE8-2152-FC5B2DEF482A}"/>
              </a:ext>
            </a:extLst>
          </p:cNvPr>
          <p:cNvSpPr>
            <a:spLocks noGrp="1"/>
          </p:cNvSpPr>
          <p:nvPr>
            <p:ph idx="1"/>
          </p:nvPr>
        </p:nvSpPr>
        <p:spPr>
          <a:xfrm>
            <a:off x="572493" y="1911493"/>
            <a:ext cx="6769340" cy="4707968"/>
          </a:xfrm>
        </p:spPr>
        <p:txBody>
          <a:bodyPr anchor="t">
            <a:normAutofit lnSpcReduction="10000"/>
          </a:bodyPr>
          <a:lstStyle/>
          <a:p>
            <a:pPr algn="just">
              <a:lnSpc>
                <a:spcPct val="110000"/>
              </a:lnSpc>
            </a:pPr>
            <a:r>
              <a:rPr lang="en-US" sz="2000" dirty="0">
                <a:solidFill>
                  <a:srgbClr val="002060"/>
                </a:solidFill>
                <a:latin typeface="Phetsarath OT" panose="02000500000000020004" pitchFamily="2" charset="0"/>
                <a:cs typeface="Phetsarath OT" panose="02000500000000020004" pitchFamily="2" charset="0"/>
              </a:rPr>
              <a:t>Finally, they can eat meat, or poultry. 
They should eat one food at a time to avoid allergic reactions
Between 6-8 months, they can drink a glass of water
Parents can add food to their child when they are 1 year old, if they have teeth that are erupting. 
They have small stomachs, they can't hold much food at once. They need snacks to help them get enough energy and nutrients
Nutrient-dense snacks include: juices, milk, fruits, yellow and green vegetables, cooked meats, unsweetened foods,</a:t>
            </a:r>
            <a:endParaRPr lang="en-US" sz="1200" dirty="0">
              <a:latin typeface="Phetsarath OT" panose="02000500000000020004" pitchFamily="2" charset="0"/>
              <a:cs typeface="Phetsarath OT" panose="02000500000000020004" pitchFamily="2" charset="0"/>
            </a:endParaRPr>
          </a:p>
        </p:txBody>
      </p:sp>
      <p:pic>
        <p:nvPicPr>
          <p:cNvPr id="17410" name="Picture 2" descr="solid foods | IYCF Image Bank">
            <a:extLst>
              <a:ext uri="{FF2B5EF4-FFF2-40B4-BE49-F238E27FC236}">
                <a16:creationId xmlns:a16="http://schemas.microsoft.com/office/drawing/2014/main" id="{CF6D3E64-96DD-ADCA-72D5-0D080D0F1F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5343"/>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89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53" name="Rectangle 18452">
            <a:extLst>
              <a:ext uri="{FF2B5EF4-FFF2-40B4-BE49-F238E27FC236}">
                <a16:creationId xmlns:a16="http://schemas.microsoft.com/office/drawing/2014/main" id="{53B475F8-50AE-46A0-9943-B2B63183D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4F87C-40A3-0B43-9B1D-483B3D00420A}"/>
              </a:ext>
            </a:extLst>
          </p:cNvPr>
          <p:cNvSpPr>
            <a:spLocks noGrp="1"/>
          </p:cNvSpPr>
          <p:nvPr>
            <p:ph type="title"/>
          </p:nvPr>
        </p:nvSpPr>
        <p:spPr>
          <a:xfrm>
            <a:off x="248663" y="330664"/>
            <a:ext cx="8057093" cy="827182"/>
          </a:xfrm>
        </p:spPr>
        <p:txBody>
          <a:bodyPr anchor="b">
            <a:normAutofit/>
          </a:bodyPr>
          <a:lstStyle/>
          <a:p>
            <a:r>
              <a:rPr lang="en-US" sz="3600" b="1" dirty="0">
                <a:solidFill>
                  <a:srgbClr val="0070C0"/>
                </a:solidFill>
                <a:latin typeface="Phetsarath OT" panose="02000500000000020004" pitchFamily="2" charset="0"/>
                <a:cs typeface="Phetsarath OT" panose="02000500000000020004" pitchFamily="2" charset="0"/>
              </a:rPr>
              <a:t>3.4 Food for school-age children</a:t>
            </a:r>
          </a:p>
        </p:txBody>
      </p:sp>
      <p:pic>
        <p:nvPicPr>
          <p:cNvPr id="18434" name="Picture 2" descr="STRENGTHENED FOOD SYSTEMS – PATHS TO A BETTER FUTURE | United Nations in Lao  PDR">
            <a:extLst>
              <a:ext uri="{FF2B5EF4-FFF2-40B4-BE49-F238E27FC236}">
                <a16:creationId xmlns:a16="http://schemas.microsoft.com/office/drawing/2014/main" id="{6096063D-A57A-047B-31A7-48BCFD9F98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89" r="14547"/>
          <a:stretch/>
        </p:blipFill>
        <p:spPr bwMode="auto">
          <a:xfrm>
            <a:off x="8305756" y="642795"/>
            <a:ext cx="1825415" cy="1716138"/>
          </a:xfrm>
          <a:prstGeom prst="rect">
            <a:avLst/>
          </a:prstGeom>
          <a:noFill/>
          <a:extLst>
            <a:ext uri="{909E8E84-426E-40DD-AFC4-6F175D3DCCD1}">
              <a14:hiddenFill xmlns:a14="http://schemas.microsoft.com/office/drawing/2010/main">
                <a:solidFill>
                  <a:srgbClr val="FFFFFF"/>
                </a:solidFill>
              </a14:hiddenFill>
            </a:ext>
          </a:extLst>
        </p:spPr>
      </p:pic>
      <p:sp>
        <p:nvSpPr>
          <p:cNvPr id="18455" name="sketch line">
            <a:extLst>
              <a:ext uri="{FF2B5EF4-FFF2-40B4-BE49-F238E27FC236}">
                <a16:creationId xmlns:a16="http://schemas.microsoft.com/office/drawing/2014/main" id="{75F6FDB4-2351-48C2-A863-2364A0234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315691"/>
            <a:ext cx="4343400" cy="18288"/>
          </a:xfrm>
          <a:custGeom>
            <a:avLst/>
            <a:gdLst>
              <a:gd name="connsiteX0" fmla="*/ 0 w 4343400"/>
              <a:gd name="connsiteY0" fmla="*/ 0 h 18288"/>
              <a:gd name="connsiteX1" fmla="*/ 577052 w 4343400"/>
              <a:gd name="connsiteY1" fmla="*/ 0 h 18288"/>
              <a:gd name="connsiteX2" fmla="*/ 1067235 w 4343400"/>
              <a:gd name="connsiteY2" fmla="*/ 0 h 18288"/>
              <a:gd name="connsiteX3" fmla="*/ 1600853 w 4343400"/>
              <a:gd name="connsiteY3" fmla="*/ 0 h 18288"/>
              <a:gd name="connsiteX4" fmla="*/ 2264773 w 4343400"/>
              <a:gd name="connsiteY4" fmla="*/ 0 h 18288"/>
              <a:gd name="connsiteX5" fmla="*/ 2841825 w 4343400"/>
              <a:gd name="connsiteY5" fmla="*/ 0 h 18288"/>
              <a:gd name="connsiteX6" fmla="*/ 3375442 w 4343400"/>
              <a:gd name="connsiteY6" fmla="*/ 0 h 18288"/>
              <a:gd name="connsiteX7" fmla="*/ 4343400 w 4343400"/>
              <a:gd name="connsiteY7" fmla="*/ 0 h 18288"/>
              <a:gd name="connsiteX8" fmla="*/ 4343400 w 4343400"/>
              <a:gd name="connsiteY8" fmla="*/ 18288 h 18288"/>
              <a:gd name="connsiteX9" fmla="*/ 3722914 w 4343400"/>
              <a:gd name="connsiteY9" fmla="*/ 18288 h 18288"/>
              <a:gd name="connsiteX10" fmla="*/ 3189297 w 4343400"/>
              <a:gd name="connsiteY10" fmla="*/ 18288 h 18288"/>
              <a:gd name="connsiteX11" fmla="*/ 2481943 w 4343400"/>
              <a:gd name="connsiteY11" fmla="*/ 18288 h 18288"/>
              <a:gd name="connsiteX12" fmla="*/ 1904891 w 4343400"/>
              <a:gd name="connsiteY12" fmla="*/ 18288 h 18288"/>
              <a:gd name="connsiteX13" fmla="*/ 1414707 w 4343400"/>
              <a:gd name="connsiteY13" fmla="*/ 18288 h 18288"/>
              <a:gd name="connsiteX14" fmla="*/ 750788 w 4343400"/>
              <a:gd name="connsiteY14" fmla="*/ 18288 h 18288"/>
              <a:gd name="connsiteX15" fmla="*/ 0 w 4343400"/>
              <a:gd name="connsiteY15" fmla="*/ 18288 h 18288"/>
              <a:gd name="connsiteX16" fmla="*/ 0 w 43434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A3A21E8-59A4-6292-FED8-3ABF3C0C5056}"/>
              </a:ext>
            </a:extLst>
          </p:cNvPr>
          <p:cNvSpPr>
            <a:spLocks noGrp="1"/>
          </p:cNvSpPr>
          <p:nvPr>
            <p:ph idx="1"/>
          </p:nvPr>
        </p:nvSpPr>
        <p:spPr>
          <a:xfrm>
            <a:off x="562452" y="2358933"/>
            <a:ext cx="7429513" cy="3672144"/>
          </a:xfrm>
        </p:spPr>
        <p:txBody>
          <a:bodyPr>
            <a:normAutofit lnSpcReduction="10000"/>
          </a:bodyPr>
          <a:lstStyle/>
          <a:p>
            <a:pPr>
              <a:lnSpc>
                <a:spcPct val="100000"/>
              </a:lnSpc>
            </a:pPr>
            <a:r>
              <a:rPr lang="en-US" sz="2000" dirty="0">
                <a:solidFill>
                  <a:srgbClr val="002060"/>
                </a:solidFill>
                <a:latin typeface="Phetsarath OT" panose="02000500000000020004" pitchFamily="2" charset="0"/>
                <a:cs typeface="Phetsarath OT" panose="02000500000000020004" pitchFamily="2" charset="0"/>
              </a:rPr>
              <a:t>The size/proportion of juveniles is less than that of adults. Generally, 1 tablespoon of a child's diet should be given a variety of foods according to their age.
Children need foods that contain a variety of nutrients in very small quantities
Breakfast, lunch and dinner must be guaranteed
Empty meals can be added if they can't eat enough food
Take your child to a new meal each time, not every once in a while
Food should not be used as punishment or reward</a:t>
            </a:r>
            <a:endParaRPr lang="en-US" sz="2000" b="0" i="0" dirty="0">
              <a:solidFill>
                <a:srgbClr val="002060"/>
              </a:solidFill>
              <a:effectLst/>
              <a:latin typeface="Open Sans" panose="020B0606030504020204" pitchFamily="34" charset="0"/>
            </a:endParaRPr>
          </a:p>
        </p:txBody>
      </p:sp>
      <p:pic>
        <p:nvPicPr>
          <p:cNvPr id="18438" name="Picture 6" descr="World Food Programme - In the Luang Prabang province of Lao PDR, WFP school  meals are paired with school gardens, hygiene initiatives and literacy  programmes. With the strength to grow both mentally">
            <a:extLst>
              <a:ext uri="{FF2B5EF4-FFF2-40B4-BE49-F238E27FC236}">
                <a16:creationId xmlns:a16="http://schemas.microsoft.com/office/drawing/2014/main" id="{30B43E40-3A8D-DBB1-DBCA-531932B9F6D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05757" y="2304785"/>
            <a:ext cx="3439400" cy="189022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ow to eat well while staying home ? | UNICEF Lao People's Democratic  Republic">
            <a:extLst>
              <a:ext uri="{FF2B5EF4-FFF2-40B4-BE49-F238E27FC236}">
                <a16:creationId xmlns:a16="http://schemas.microsoft.com/office/drawing/2014/main" id="{97A5140C-3E3D-EF99-8FC6-91747F805F1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3815"/>
          <a:stretch/>
        </p:blipFill>
        <p:spPr bwMode="auto">
          <a:xfrm>
            <a:off x="8305756" y="4358181"/>
            <a:ext cx="3572566" cy="1890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230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6C61D-873D-AED9-1BD8-6BBD22A69404}"/>
              </a:ext>
            </a:extLst>
          </p:cNvPr>
          <p:cNvSpPr>
            <a:spLocks noGrp="1"/>
          </p:cNvSpPr>
          <p:nvPr>
            <p:ph type="title"/>
          </p:nvPr>
        </p:nvSpPr>
        <p:spPr/>
        <p:txBody>
          <a:bodyPr>
            <a:normAutofit/>
          </a:bodyPr>
          <a:lstStyle/>
          <a:p>
            <a:r>
              <a:rPr lang="en-US" sz="3200" b="1" dirty="0">
                <a:solidFill>
                  <a:srgbClr val="00B0F0"/>
                </a:solidFill>
                <a:latin typeface="Phetsarath OT" panose="02000500000000020004" pitchFamily="2" charset="0"/>
                <a:cs typeface="Phetsarath OT" panose="02000500000000020004" pitchFamily="2" charset="0"/>
              </a:rPr>
              <a:t>3.4.1 Parents should encourage their children to eat a good breakfast</a:t>
            </a:r>
          </a:p>
        </p:txBody>
      </p:sp>
      <p:sp>
        <p:nvSpPr>
          <p:cNvPr id="3" name="Content Placeholder 2">
            <a:extLst>
              <a:ext uri="{FF2B5EF4-FFF2-40B4-BE49-F238E27FC236}">
                <a16:creationId xmlns:a16="http://schemas.microsoft.com/office/drawing/2014/main" id="{FF4E7DF5-540B-B5E2-A000-05B5E9808E62}"/>
              </a:ext>
            </a:extLst>
          </p:cNvPr>
          <p:cNvSpPr>
            <a:spLocks noGrp="1"/>
          </p:cNvSpPr>
          <p:nvPr>
            <p:ph idx="1"/>
          </p:nvPr>
        </p:nvSpPr>
        <p:spPr>
          <a:xfrm>
            <a:off x="437998" y="1392976"/>
            <a:ext cx="10515600" cy="4351338"/>
          </a:xfrm>
        </p:spPr>
        <p:txBody>
          <a:bodyPr>
            <a:normAutofit fontScale="62500" lnSpcReduction="20000"/>
          </a:bodyPr>
          <a:lstStyle/>
          <a:p>
            <a:pPr>
              <a:lnSpc>
                <a:spcPct val="120000"/>
              </a:lnSpc>
            </a:pPr>
            <a:r>
              <a:rPr lang="en-US" dirty="0">
                <a:latin typeface="Phetsarath OT" panose="02000500000000020004" pitchFamily="2" charset="0"/>
                <a:cs typeface="Phetsarath OT" panose="02000500000000020004" pitchFamily="2" charset="0"/>
              </a:rPr>
              <a:t>Parents should encourage their children to eat a good breakfast. Includes milk, low-fat yogurt, high-</a:t>
            </a:r>
            <a:r>
              <a:rPr lang="en-US" dirty="0" err="1">
                <a:latin typeface="Phetsarath OT" panose="02000500000000020004" pitchFamily="2" charset="0"/>
                <a:cs typeface="Phetsarath OT" panose="02000500000000020004" pitchFamily="2" charset="0"/>
              </a:rPr>
              <a:t>fibre</a:t>
            </a:r>
            <a:r>
              <a:rPr lang="en-US" dirty="0">
                <a:latin typeface="Phetsarath OT" panose="02000500000000020004" pitchFamily="2" charset="0"/>
                <a:cs typeface="Phetsarath OT" panose="02000500000000020004" pitchFamily="2" charset="0"/>
              </a:rPr>
              <a:t> (biscuits), peanut butter protein, cheese, ripe fruits; Fertilize 2-3 bushes of local soil daily. 
Beware of soft drinks, CAFFEINE and sugar can cause food loss in children and lead to not eating highly nutritious foods
Children who drink a lot of fruit juice are at increased risk of weight gain and loss of appetite, which deprives them of protein, calcium and important nutrients
Children under 2 years old should drink whole milk, and children under 2 years old should drink 1% milk
The recommended intake of beer is 8g per day for 3 years to 23g per day for 18 years. To get that amount, you need to eat lots of fruits and vegetables and high-fiber/oatmeal-rich cheeses. 
A healthy diet for children should focus on providing energy and nutrients to aid in growth and development.</a:t>
            </a:r>
            <a:endParaRPr lang="en-US" b="0" i="0" dirty="0">
              <a:solidFill>
                <a:srgbClr val="444444"/>
              </a:solidFill>
              <a:effectLst/>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1599324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66" name="Rectangle 20549">
            <a:extLst>
              <a:ext uri="{FF2B5EF4-FFF2-40B4-BE49-F238E27FC236}">
                <a16:creationId xmlns:a16="http://schemas.microsoft.com/office/drawing/2014/main" id="{4C2AC11E-3162-4990-A36E-92B07ECF1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67" name="Rectangle 20551">
            <a:extLst>
              <a:ext uri="{FF2B5EF4-FFF2-40B4-BE49-F238E27FC236}">
                <a16:creationId xmlns:a16="http://schemas.microsoft.com/office/drawing/2014/main" id="{9073D962-D3D2-4A72-8593-65C213CBFF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4" y="633619"/>
            <a:ext cx="4520912"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0CCC77-B46E-6FAF-D91B-D4639B7B2A58}"/>
              </a:ext>
            </a:extLst>
          </p:cNvPr>
          <p:cNvSpPr>
            <a:spLocks noGrp="1"/>
          </p:cNvSpPr>
          <p:nvPr>
            <p:ph type="title"/>
          </p:nvPr>
        </p:nvSpPr>
        <p:spPr>
          <a:xfrm>
            <a:off x="723238" y="633619"/>
            <a:ext cx="4156295" cy="1106424"/>
          </a:xfrm>
        </p:spPr>
        <p:txBody>
          <a:bodyPr>
            <a:normAutofit fontScale="90000"/>
          </a:bodyPr>
          <a:lstStyle/>
          <a:p>
            <a:pPr algn="ctr"/>
            <a:r>
              <a:rPr lang="en-US" sz="2800" b="1" dirty="0">
                <a:solidFill>
                  <a:srgbClr val="0070C0"/>
                </a:solidFill>
                <a:latin typeface="Phetsarath OT" panose="02000500000000020004" pitchFamily="2" charset="0"/>
                <a:cs typeface="Phetsarath OT" panose="02000500000000020004" pitchFamily="2" charset="0"/>
              </a:rPr>
              <a:t>3.4.2 Obesity is becoming the norm for children</a:t>
            </a:r>
          </a:p>
        </p:txBody>
      </p:sp>
      <p:sp>
        <p:nvSpPr>
          <p:cNvPr id="20568" name="Rectangle 20553">
            <a:extLst>
              <a:ext uri="{FF2B5EF4-FFF2-40B4-BE49-F238E27FC236}">
                <a16:creationId xmlns:a16="http://schemas.microsoft.com/office/drawing/2014/main" id="{2387511B-F6E1-4929-AC90-94FB8B6B0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5" y="118153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69" name="Rectangle 20555">
            <a:extLst>
              <a:ext uri="{FF2B5EF4-FFF2-40B4-BE49-F238E27FC236}">
                <a16:creationId xmlns:a16="http://schemas.microsoft.com/office/drawing/2014/main" id="{AA58F78C-27AB-465F-AA33-15E08AF26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6" y="2185416"/>
            <a:ext cx="3683187"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B86B946-D5DF-5A6F-CE80-7A69D19127FF}"/>
              </a:ext>
            </a:extLst>
          </p:cNvPr>
          <p:cNvSpPr>
            <a:spLocks noGrp="1"/>
          </p:cNvSpPr>
          <p:nvPr>
            <p:ph idx="1"/>
          </p:nvPr>
        </p:nvSpPr>
        <p:spPr>
          <a:xfrm>
            <a:off x="838200" y="2368296"/>
            <a:ext cx="3721608" cy="3678454"/>
          </a:xfrm>
        </p:spPr>
        <p:txBody>
          <a:bodyPr>
            <a:normAutofit/>
          </a:bodyPr>
          <a:lstStyle/>
          <a:p>
            <a:pPr marL="0" indent="0" algn="just">
              <a:lnSpc>
                <a:spcPct val="100000"/>
              </a:lnSpc>
              <a:buNone/>
            </a:pPr>
            <a:r>
              <a:rPr lang="en-US" sz="2000" dirty="0">
                <a:solidFill>
                  <a:srgbClr val="002060"/>
                </a:solidFill>
                <a:latin typeface="Phetsarath OT" panose="02000500000000020004" pitchFamily="2" charset="0"/>
                <a:cs typeface="Phetsarath OT" panose="02000500000000020004" pitchFamily="2" charset="0"/>
              </a:rPr>
              <a:t>Parents should help keep their children active
Provide a low-energy, protein-rich and healthy diet
Average Animal Feed
Avoid insisting that children wash their plates and stop eating when they are full</a:t>
            </a:r>
            <a:endParaRPr lang="en-US" sz="2000" b="0" i="0" dirty="0">
              <a:solidFill>
                <a:srgbClr val="002060"/>
              </a:solidFill>
              <a:effectLst/>
              <a:latin typeface="Phetsarath OT" panose="02000500000000020004" pitchFamily="2" charset="0"/>
              <a:cs typeface="Phetsarath OT" panose="02000500000000020004" pitchFamily="2" charset="0"/>
            </a:endParaRPr>
          </a:p>
        </p:txBody>
      </p:sp>
      <p:pic>
        <p:nvPicPr>
          <p:cNvPr id="20486" name="Picture 6" descr="50 Best Healthy Snacks to Buy for Weight Loss — Eat This Not That">
            <a:extLst>
              <a:ext uri="{FF2B5EF4-FFF2-40B4-BE49-F238E27FC236}">
                <a16:creationId xmlns:a16="http://schemas.microsoft.com/office/drawing/2014/main" id="{3095DC01-686A-6461-BDB4-8C7A9D3171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86" r="5" b="8683"/>
          <a:stretch/>
        </p:blipFill>
        <p:spPr bwMode="auto">
          <a:xfrm>
            <a:off x="5233267" y="952570"/>
            <a:ext cx="3248351" cy="2050426"/>
          </a:xfrm>
          <a:prstGeom prst="rect">
            <a:avLst/>
          </a:prstGeom>
          <a:noFill/>
          <a:extLst>
            <a:ext uri="{909E8E84-426E-40DD-AFC4-6F175D3DCCD1}">
              <a14:hiddenFill xmlns:a14="http://schemas.microsoft.com/office/drawing/2010/main">
                <a:solidFill>
                  <a:srgbClr val="FFFFFF"/>
                </a:solidFill>
              </a14:hiddenFill>
            </a:ext>
          </a:extLst>
        </p:spPr>
      </p:pic>
      <p:pic>
        <p:nvPicPr>
          <p:cNvPr id="20490" name="Picture 10" descr="Want fast weight loss? The late night snacks you should and shouldn't be  eating – The Sun | The Sun">
            <a:extLst>
              <a:ext uri="{FF2B5EF4-FFF2-40B4-BE49-F238E27FC236}">
                <a16:creationId xmlns:a16="http://schemas.microsoft.com/office/drawing/2014/main" id="{0772A6BC-B479-2979-3C36-CCEE14E873E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589914" y="896970"/>
            <a:ext cx="3248352" cy="216163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Fighting Childhood Obesity - a Clarion Call - Positive Parenting">
            <a:extLst>
              <a:ext uri="{FF2B5EF4-FFF2-40B4-BE49-F238E27FC236}">
                <a16:creationId xmlns:a16="http://schemas.microsoft.com/office/drawing/2014/main" id="{ED858D14-C42B-9045-B83F-A66BD87CDF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801" r="5" b="22080"/>
          <a:stretch/>
        </p:blipFill>
        <p:spPr bwMode="auto">
          <a:xfrm>
            <a:off x="5233268" y="3757080"/>
            <a:ext cx="3248352" cy="2050432"/>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descr="Obesity On The Rise In Indonesia - Asian Scientist Magazine">
            <a:extLst>
              <a:ext uri="{FF2B5EF4-FFF2-40B4-BE49-F238E27FC236}">
                <a16:creationId xmlns:a16="http://schemas.microsoft.com/office/drawing/2014/main" id="{5B39A155-58C6-0624-1AEA-61A807AAAF6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343" r="-3" b="-3"/>
          <a:stretch/>
        </p:blipFill>
        <p:spPr bwMode="auto">
          <a:xfrm>
            <a:off x="8589914" y="3753395"/>
            <a:ext cx="3248352" cy="2054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660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77" name="Rectangle 9276">
            <a:extLst>
              <a:ext uri="{FF2B5EF4-FFF2-40B4-BE49-F238E27FC236}">
                <a16:creationId xmlns:a16="http://schemas.microsoft.com/office/drawing/2014/main" id="{1EE285D5-8110-4AE6-AF36-F83E457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2C2127-828A-083F-D161-B065AD4F651F}"/>
              </a:ext>
            </a:extLst>
          </p:cNvPr>
          <p:cNvSpPr>
            <a:spLocks noGrp="1"/>
          </p:cNvSpPr>
          <p:nvPr>
            <p:ph type="title"/>
          </p:nvPr>
        </p:nvSpPr>
        <p:spPr>
          <a:xfrm>
            <a:off x="584679" y="273711"/>
            <a:ext cx="4399872" cy="1642533"/>
          </a:xfrm>
        </p:spPr>
        <p:txBody>
          <a:bodyPr anchor="b">
            <a:normAutofit/>
          </a:bodyPr>
          <a:lstStyle/>
          <a:p>
            <a:pPr algn="ctr"/>
            <a:r>
              <a:rPr lang="en-US" sz="3600" b="1" dirty="0">
                <a:solidFill>
                  <a:srgbClr val="0070C0"/>
                </a:solidFill>
                <a:latin typeface="Phetsarath OT" panose="02000500000000020004" pitchFamily="2" charset="0"/>
                <a:cs typeface="Phetsarath OT" panose="02000500000000020004" pitchFamily="2" charset="0"/>
              </a:rPr>
              <a:t>3.5 Food for Young Athletes</a:t>
            </a:r>
          </a:p>
        </p:txBody>
      </p:sp>
      <p:sp>
        <p:nvSpPr>
          <p:cNvPr id="927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328" y="2457800"/>
            <a:ext cx="3877056" cy="18288"/>
          </a:xfrm>
          <a:custGeom>
            <a:avLst/>
            <a:gdLst>
              <a:gd name="connsiteX0" fmla="*/ 0 w 3877056"/>
              <a:gd name="connsiteY0" fmla="*/ 0 h 18288"/>
              <a:gd name="connsiteX1" fmla="*/ 723717 w 3877056"/>
              <a:gd name="connsiteY1" fmla="*/ 0 h 18288"/>
              <a:gd name="connsiteX2" fmla="*/ 1447434 w 3877056"/>
              <a:gd name="connsiteY2" fmla="*/ 0 h 18288"/>
              <a:gd name="connsiteX3" fmla="*/ 1977299 w 3877056"/>
              <a:gd name="connsiteY3" fmla="*/ 0 h 18288"/>
              <a:gd name="connsiteX4" fmla="*/ 2623475 w 3877056"/>
              <a:gd name="connsiteY4" fmla="*/ 0 h 18288"/>
              <a:gd name="connsiteX5" fmla="*/ 3192109 w 3877056"/>
              <a:gd name="connsiteY5" fmla="*/ 0 h 18288"/>
              <a:gd name="connsiteX6" fmla="*/ 3877056 w 3877056"/>
              <a:gd name="connsiteY6" fmla="*/ 0 h 18288"/>
              <a:gd name="connsiteX7" fmla="*/ 3877056 w 3877056"/>
              <a:gd name="connsiteY7" fmla="*/ 18288 h 18288"/>
              <a:gd name="connsiteX8" fmla="*/ 3230880 w 3877056"/>
              <a:gd name="connsiteY8" fmla="*/ 18288 h 18288"/>
              <a:gd name="connsiteX9" fmla="*/ 2662245 w 3877056"/>
              <a:gd name="connsiteY9" fmla="*/ 18288 h 18288"/>
              <a:gd name="connsiteX10" fmla="*/ 2016069 w 3877056"/>
              <a:gd name="connsiteY10" fmla="*/ 18288 h 18288"/>
              <a:gd name="connsiteX11" fmla="*/ 1408664 w 3877056"/>
              <a:gd name="connsiteY11" fmla="*/ 18288 h 18288"/>
              <a:gd name="connsiteX12" fmla="*/ 840029 w 3877056"/>
              <a:gd name="connsiteY12" fmla="*/ 18288 h 18288"/>
              <a:gd name="connsiteX13" fmla="*/ 0 w 3877056"/>
              <a:gd name="connsiteY13" fmla="*/ 18288 h 18288"/>
              <a:gd name="connsiteX14" fmla="*/ 0 w 3877056"/>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18288" fill="none" extrusionOk="0">
                <a:moveTo>
                  <a:pt x="0" y="0"/>
                </a:moveTo>
                <a:cubicBezTo>
                  <a:pt x="155902" y="14477"/>
                  <a:pt x="567164" y="18992"/>
                  <a:pt x="723717" y="0"/>
                </a:cubicBezTo>
                <a:cubicBezTo>
                  <a:pt x="880270" y="-18992"/>
                  <a:pt x="1230427" y="-33316"/>
                  <a:pt x="1447434" y="0"/>
                </a:cubicBezTo>
                <a:cubicBezTo>
                  <a:pt x="1664441" y="33316"/>
                  <a:pt x="1866557" y="5702"/>
                  <a:pt x="1977299" y="0"/>
                </a:cubicBezTo>
                <a:cubicBezTo>
                  <a:pt x="2088041" y="-5702"/>
                  <a:pt x="2302485" y="24099"/>
                  <a:pt x="2623475" y="0"/>
                </a:cubicBezTo>
                <a:cubicBezTo>
                  <a:pt x="2944465" y="-24099"/>
                  <a:pt x="2993399" y="-19795"/>
                  <a:pt x="3192109" y="0"/>
                </a:cubicBezTo>
                <a:cubicBezTo>
                  <a:pt x="3390819" y="19795"/>
                  <a:pt x="3581349" y="-26551"/>
                  <a:pt x="3877056" y="0"/>
                </a:cubicBezTo>
                <a:cubicBezTo>
                  <a:pt x="3877095" y="7328"/>
                  <a:pt x="3877675" y="9982"/>
                  <a:pt x="3877056" y="18288"/>
                </a:cubicBezTo>
                <a:cubicBezTo>
                  <a:pt x="3576596" y="42394"/>
                  <a:pt x="3502355" y="16962"/>
                  <a:pt x="3230880" y="18288"/>
                </a:cubicBezTo>
                <a:cubicBezTo>
                  <a:pt x="2959405" y="19614"/>
                  <a:pt x="2924948" y="18543"/>
                  <a:pt x="2662245" y="18288"/>
                </a:cubicBezTo>
                <a:cubicBezTo>
                  <a:pt x="2399543" y="18033"/>
                  <a:pt x="2231855" y="26028"/>
                  <a:pt x="2016069" y="18288"/>
                </a:cubicBezTo>
                <a:cubicBezTo>
                  <a:pt x="1800283" y="10548"/>
                  <a:pt x="1665927" y="755"/>
                  <a:pt x="1408664" y="18288"/>
                </a:cubicBezTo>
                <a:cubicBezTo>
                  <a:pt x="1151402" y="35821"/>
                  <a:pt x="1016899" y="28407"/>
                  <a:pt x="840029" y="18288"/>
                </a:cubicBezTo>
                <a:cubicBezTo>
                  <a:pt x="663160" y="8169"/>
                  <a:pt x="304031" y="-14425"/>
                  <a:pt x="0" y="18288"/>
                </a:cubicBezTo>
                <a:cubicBezTo>
                  <a:pt x="-593" y="9736"/>
                  <a:pt x="244" y="6610"/>
                  <a:pt x="0" y="0"/>
                </a:cubicBezTo>
                <a:close/>
              </a:path>
              <a:path w="3877056" h="18288" stroke="0" extrusionOk="0">
                <a:moveTo>
                  <a:pt x="0" y="0"/>
                </a:moveTo>
                <a:cubicBezTo>
                  <a:pt x="205869" y="28368"/>
                  <a:pt x="460328" y="6409"/>
                  <a:pt x="646176" y="0"/>
                </a:cubicBezTo>
                <a:cubicBezTo>
                  <a:pt x="832024" y="-6409"/>
                  <a:pt x="1043494" y="26447"/>
                  <a:pt x="1331123" y="0"/>
                </a:cubicBezTo>
                <a:cubicBezTo>
                  <a:pt x="1618752" y="-26447"/>
                  <a:pt x="1675797" y="-26969"/>
                  <a:pt x="1938528" y="0"/>
                </a:cubicBezTo>
                <a:cubicBezTo>
                  <a:pt x="2201259" y="26969"/>
                  <a:pt x="2439942" y="23453"/>
                  <a:pt x="2662245" y="0"/>
                </a:cubicBezTo>
                <a:cubicBezTo>
                  <a:pt x="2884548" y="-23453"/>
                  <a:pt x="3094562" y="-7899"/>
                  <a:pt x="3308421" y="0"/>
                </a:cubicBezTo>
                <a:cubicBezTo>
                  <a:pt x="3522280" y="7899"/>
                  <a:pt x="3615459" y="3066"/>
                  <a:pt x="3877056" y="0"/>
                </a:cubicBezTo>
                <a:cubicBezTo>
                  <a:pt x="3877383" y="8595"/>
                  <a:pt x="3876984" y="13110"/>
                  <a:pt x="3877056" y="18288"/>
                </a:cubicBezTo>
                <a:cubicBezTo>
                  <a:pt x="3624575" y="4903"/>
                  <a:pt x="3478089" y="20597"/>
                  <a:pt x="3230880" y="18288"/>
                </a:cubicBezTo>
                <a:cubicBezTo>
                  <a:pt x="2983671" y="15979"/>
                  <a:pt x="2743376" y="19903"/>
                  <a:pt x="2507163" y="18288"/>
                </a:cubicBezTo>
                <a:cubicBezTo>
                  <a:pt x="2270950" y="16673"/>
                  <a:pt x="1992617" y="19013"/>
                  <a:pt x="1822216" y="18288"/>
                </a:cubicBezTo>
                <a:cubicBezTo>
                  <a:pt x="1651815" y="17563"/>
                  <a:pt x="1370782" y="42338"/>
                  <a:pt x="1253581" y="18288"/>
                </a:cubicBezTo>
                <a:cubicBezTo>
                  <a:pt x="1136380" y="-5762"/>
                  <a:pt x="854528" y="8046"/>
                  <a:pt x="723717" y="18288"/>
                </a:cubicBezTo>
                <a:cubicBezTo>
                  <a:pt x="592906" y="28530"/>
                  <a:pt x="166343" y="24405"/>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D58CEF-9329-0582-3F7B-A2AD8F629DCC}"/>
              </a:ext>
            </a:extLst>
          </p:cNvPr>
          <p:cNvSpPr>
            <a:spLocks noGrp="1"/>
          </p:cNvSpPr>
          <p:nvPr>
            <p:ph idx="1"/>
          </p:nvPr>
        </p:nvSpPr>
        <p:spPr>
          <a:xfrm>
            <a:off x="195309" y="2699877"/>
            <a:ext cx="5176086" cy="3693715"/>
          </a:xfrm>
        </p:spPr>
        <p:txBody>
          <a:bodyPr>
            <a:normAutofit fontScale="77500" lnSpcReduction="20000"/>
          </a:bodyPr>
          <a:lstStyle/>
          <a:p>
            <a:pPr algn="just">
              <a:lnSpc>
                <a:spcPct val="100000"/>
              </a:lnSpc>
            </a:pPr>
            <a:r>
              <a:rPr lang="en-US" sz="2000" dirty="0">
                <a:solidFill>
                  <a:srgbClr val="002060"/>
                </a:solidFill>
                <a:latin typeface="Phetsarath OT" panose="02000500000000020004" pitchFamily="2" charset="0"/>
                <a:cs typeface="Phetsarath OT" panose="02000500000000020004" pitchFamily="2" charset="0"/>
              </a:rPr>
              <a:t>Carbohydrates, fats, proteins are all stored to aid in energy production
Muscle is built by exercise, not by protein supplementation
As a result of its high energy content, it requires eating foods that are nutrient-dense
Meals should be eaten 1 hour before your workout.
Juice Matters! Nutrients should be replaced immediately after exercise
2 cups of water for lost energy 
Potassium substitutes are recommended: Dried fruits, low-fat milk, beans, green leafy vegetables, fruits, and vegetables are mostly of similar nutritional quality</a:t>
            </a:r>
            <a:endParaRPr lang="en-US" sz="1200" i="1" dirty="0">
              <a:latin typeface="Phetsarath OT" panose="02000500000000020004" pitchFamily="2" charset="0"/>
              <a:cs typeface="Phetsarath OT" panose="02000500000000020004" pitchFamily="2" charset="0"/>
            </a:endParaRPr>
          </a:p>
        </p:txBody>
      </p:sp>
      <p:pic>
        <p:nvPicPr>
          <p:cNvPr id="9228" name="Picture 12" descr="teen athlete – Nutrition with Wendi">
            <a:extLst>
              <a:ext uri="{FF2B5EF4-FFF2-40B4-BE49-F238E27FC236}">
                <a16:creationId xmlns:a16="http://schemas.microsoft.com/office/drawing/2014/main" id="{8EC30200-0938-5578-5771-AF10CAF03A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 b="6863"/>
          <a:stretch/>
        </p:blipFill>
        <p:spPr bwMode="auto">
          <a:xfrm>
            <a:off x="5376648" y="448967"/>
            <a:ext cx="2800021" cy="2607952"/>
          </a:xfrm>
          <a:custGeom>
            <a:avLst/>
            <a:gdLst/>
            <a:ahLst/>
            <a:cxnLst/>
            <a:rect l="l" t="t" r="r" b="b"/>
            <a:pathLst>
              <a:path w="2800021" h="2607952">
                <a:moveTo>
                  <a:pt x="1896921" y="1283"/>
                </a:moveTo>
                <a:cubicBezTo>
                  <a:pt x="1964079" y="3763"/>
                  <a:pt x="2031133" y="9836"/>
                  <a:pt x="2097856" y="19493"/>
                </a:cubicBezTo>
                <a:cubicBezTo>
                  <a:pt x="2197875" y="35580"/>
                  <a:pt x="2298741" y="25628"/>
                  <a:pt x="2399244" y="18812"/>
                </a:cubicBezTo>
                <a:cubicBezTo>
                  <a:pt x="2520913" y="10497"/>
                  <a:pt x="2642460" y="5999"/>
                  <a:pt x="2764369" y="19631"/>
                </a:cubicBezTo>
                <a:lnTo>
                  <a:pt x="2781331" y="20066"/>
                </a:lnTo>
                <a:lnTo>
                  <a:pt x="2771027" y="223244"/>
                </a:lnTo>
                <a:cubicBezTo>
                  <a:pt x="2770027" y="306498"/>
                  <a:pt x="2772785" y="389724"/>
                  <a:pt x="2780906" y="472842"/>
                </a:cubicBezTo>
                <a:cubicBezTo>
                  <a:pt x="2793852" y="625932"/>
                  <a:pt x="2795719" y="779623"/>
                  <a:pt x="2786483" y="932933"/>
                </a:cubicBezTo>
                <a:cubicBezTo>
                  <a:pt x="2780058" y="1071462"/>
                  <a:pt x="2764299" y="1209772"/>
                  <a:pt x="2777754" y="1348629"/>
                </a:cubicBezTo>
                <a:cubicBezTo>
                  <a:pt x="2782361" y="1396405"/>
                  <a:pt x="2793512" y="1443308"/>
                  <a:pt x="2796058" y="1491412"/>
                </a:cubicBezTo>
                <a:cubicBezTo>
                  <a:pt x="2808180" y="1716767"/>
                  <a:pt x="2789997" y="1941359"/>
                  <a:pt x="2775088" y="2165950"/>
                </a:cubicBezTo>
                <a:cubicBezTo>
                  <a:pt x="2769633" y="2247759"/>
                  <a:pt x="2762966" y="2329567"/>
                  <a:pt x="2777876" y="2411376"/>
                </a:cubicBezTo>
                <a:cubicBezTo>
                  <a:pt x="2783785" y="2445894"/>
                  <a:pt x="2787349" y="2480670"/>
                  <a:pt x="2788562" y="2515512"/>
                </a:cubicBezTo>
                <a:lnTo>
                  <a:pt x="2785862" y="2598193"/>
                </a:lnTo>
                <a:lnTo>
                  <a:pt x="2765823" y="2598670"/>
                </a:lnTo>
                <a:cubicBezTo>
                  <a:pt x="2658539" y="2600165"/>
                  <a:pt x="2550823" y="2613972"/>
                  <a:pt x="2444081" y="2598670"/>
                </a:cubicBezTo>
                <a:cubicBezTo>
                  <a:pt x="2255735" y="2573645"/>
                  <a:pt x="2065408" y="2570205"/>
                  <a:pt x="1876379" y="2588429"/>
                </a:cubicBezTo>
                <a:cubicBezTo>
                  <a:pt x="1663187" y="2606148"/>
                  <a:pt x="1449075" y="2607414"/>
                  <a:pt x="1235711" y="2592226"/>
                </a:cubicBezTo>
                <a:cubicBezTo>
                  <a:pt x="1077655" y="2581411"/>
                  <a:pt x="919274" y="2573358"/>
                  <a:pt x="760677" y="2583023"/>
                </a:cubicBezTo>
                <a:cubicBezTo>
                  <a:pt x="699945" y="2586819"/>
                  <a:pt x="640728" y="2603387"/>
                  <a:pt x="580211" y="2605228"/>
                </a:cubicBezTo>
                <a:cubicBezTo>
                  <a:pt x="409739" y="2610520"/>
                  <a:pt x="239309" y="2608104"/>
                  <a:pt x="68912" y="2597979"/>
                </a:cubicBezTo>
                <a:lnTo>
                  <a:pt x="9851" y="2595036"/>
                </a:lnTo>
                <a:lnTo>
                  <a:pt x="14918" y="2533474"/>
                </a:lnTo>
                <a:cubicBezTo>
                  <a:pt x="24226" y="2470964"/>
                  <a:pt x="33057" y="2409078"/>
                  <a:pt x="21123" y="2345943"/>
                </a:cubicBezTo>
                <a:cubicBezTo>
                  <a:pt x="15873" y="2318439"/>
                  <a:pt x="11935" y="2290684"/>
                  <a:pt x="9189" y="2262929"/>
                </a:cubicBezTo>
                <a:cubicBezTo>
                  <a:pt x="3723" y="2192068"/>
                  <a:pt x="5681" y="2120806"/>
                  <a:pt x="15036" y="2050394"/>
                </a:cubicBezTo>
                <a:cubicBezTo>
                  <a:pt x="23988" y="1968631"/>
                  <a:pt x="9428" y="1886367"/>
                  <a:pt x="21362" y="1804853"/>
                </a:cubicBezTo>
                <a:cubicBezTo>
                  <a:pt x="29835" y="1739206"/>
                  <a:pt x="30157" y="1672681"/>
                  <a:pt x="22317" y="1606945"/>
                </a:cubicBezTo>
                <a:cubicBezTo>
                  <a:pt x="8211" y="1482675"/>
                  <a:pt x="9093" y="1357041"/>
                  <a:pt x="24942" y="1233009"/>
                </a:cubicBezTo>
                <a:cubicBezTo>
                  <a:pt x="34728" y="1160621"/>
                  <a:pt x="40337" y="1086110"/>
                  <a:pt x="22794" y="1015097"/>
                </a:cubicBezTo>
                <a:cubicBezTo>
                  <a:pt x="-18498" y="848195"/>
                  <a:pt x="5610" y="681043"/>
                  <a:pt x="22794" y="515015"/>
                </a:cubicBezTo>
                <a:cubicBezTo>
                  <a:pt x="33236" y="425851"/>
                  <a:pt x="33475" y="335698"/>
                  <a:pt x="23510" y="246472"/>
                </a:cubicBezTo>
                <a:cubicBezTo>
                  <a:pt x="14667" y="180579"/>
                  <a:pt x="9392" y="114270"/>
                  <a:pt x="7698" y="47862"/>
                </a:cubicBezTo>
                <a:lnTo>
                  <a:pt x="8577" y="16981"/>
                </a:lnTo>
                <a:lnTo>
                  <a:pt x="105876" y="19483"/>
                </a:lnTo>
                <a:cubicBezTo>
                  <a:pt x="269744" y="18941"/>
                  <a:pt x="433357" y="6953"/>
                  <a:pt x="596356" y="8998"/>
                </a:cubicBezTo>
                <a:cubicBezTo>
                  <a:pt x="687063" y="10088"/>
                  <a:pt x="777528" y="30535"/>
                  <a:pt x="868476" y="26719"/>
                </a:cubicBezTo>
                <a:cubicBezTo>
                  <a:pt x="1144104" y="15541"/>
                  <a:pt x="1419853" y="19221"/>
                  <a:pt x="1695360" y="4635"/>
                </a:cubicBezTo>
                <a:cubicBezTo>
                  <a:pt x="1762501" y="-82"/>
                  <a:pt x="1829763" y="-1196"/>
                  <a:pt x="1896921" y="1283"/>
                </a:cubicBezTo>
                <a:close/>
              </a:path>
            </a:pathLst>
          </a:custGeom>
          <a:noFill/>
          <a:extLst>
            <a:ext uri="{909E8E84-426E-40DD-AFC4-6F175D3DCCD1}">
              <a14:hiddenFill xmlns:a14="http://schemas.microsoft.com/office/drawing/2010/main">
                <a:solidFill>
                  <a:srgbClr val="FFFFFF"/>
                </a:solidFill>
              </a14:hiddenFill>
            </a:ext>
          </a:extLst>
        </p:spPr>
      </p:pic>
      <p:pic>
        <p:nvPicPr>
          <p:cNvPr id="9220" name="Picture 4" descr="What Is a Whole-Foods Diet? Benefits, Risks, Food List, and More">
            <a:extLst>
              <a:ext uri="{FF2B5EF4-FFF2-40B4-BE49-F238E27FC236}">
                <a16:creationId xmlns:a16="http://schemas.microsoft.com/office/drawing/2014/main" id="{F6C86A69-54E9-1499-1362-B1123A92E8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472" r="22688" b="-1"/>
          <a:stretch/>
        </p:blipFill>
        <p:spPr bwMode="auto">
          <a:xfrm>
            <a:off x="5371395" y="3215684"/>
            <a:ext cx="2809123" cy="3034623"/>
          </a:xfrm>
          <a:custGeom>
            <a:avLst/>
            <a:gdLst/>
            <a:ahLst/>
            <a:cxnLst/>
            <a:rect l="l" t="t" r="r" b="b"/>
            <a:pathLst>
              <a:path w="2809123" h="3034623">
                <a:moveTo>
                  <a:pt x="909359" y="1412"/>
                </a:moveTo>
                <a:cubicBezTo>
                  <a:pt x="958144" y="-855"/>
                  <a:pt x="1007041" y="-392"/>
                  <a:pt x="1055844" y="2812"/>
                </a:cubicBezTo>
                <a:cubicBezTo>
                  <a:pt x="1188892" y="11671"/>
                  <a:pt x="1321724" y="23752"/>
                  <a:pt x="1455098" y="27433"/>
                </a:cubicBezTo>
                <a:cubicBezTo>
                  <a:pt x="1585007" y="30886"/>
                  <a:pt x="1714916" y="19724"/>
                  <a:pt x="1844174" y="11211"/>
                </a:cubicBezTo>
                <a:cubicBezTo>
                  <a:pt x="2032760" y="-1215"/>
                  <a:pt x="2221452" y="7644"/>
                  <a:pt x="2410145" y="15353"/>
                </a:cubicBezTo>
                <a:cubicBezTo>
                  <a:pt x="2481555" y="18287"/>
                  <a:pt x="2552964" y="17014"/>
                  <a:pt x="2624374" y="15060"/>
                </a:cubicBezTo>
                <a:lnTo>
                  <a:pt x="2784992" y="11774"/>
                </a:lnTo>
                <a:lnTo>
                  <a:pt x="2785432" y="38761"/>
                </a:lnTo>
                <a:cubicBezTo>
                  <a:pt x="2800584" y="206742"/>
                  <a:pt x="2808948" y="374831"/>
                  <a:pt x="2808827" y="543247"/>
                </a:cubicBezTo>
                <a:cubicBezTo>
                  <a:pt x="2810305" y="612173"/>
                  <a:pt x="2806257" y="681111"/>
                  <a:pt x="2796705" y="749514"/>
                </a:cubicBezTo>
                <a:cubicBezTo>
                  <a:pt x="2780583" y="847684"/>
                  <a:pt x="2768461" y="946836"/>
                  <a:pt x="2778522" y="1046533"/>
                </a:cubicBezTo>
                <a:cubicBezTo>
                  <a:pt x="2785553" y="1115252"/>
                  <a:pt x="2789675" y="1183862"/>
                  <a:pt x="2789432" y="1252908"/>
                </a:cubicBezTo>
                <a:cubicBezTo>
                  <a:pt x="2789432" y="1411618"/>
                  <a:pt x="2787978" y="1570434"/>
                  <a:pt x="2791008" y="1729144"/>
                </a:cubicBezTo>
                <a:cubicBezTo>
                  <a:pt x="2793675" y="1870399"/>
                  <a:pt x="2799493" y="2011110"/>
                  <a:pt x="2784826" y="2152475"/>
                </a:cubicBezTo>
                <a:cubicBezTo>
                  <a:pt x="2763249" y="2361141"/>
                  <a:pt x="2770159" y="2570898"/>
                  <a:pt x="2772704" y="2780218"/>
                </a:cubicBezTo>
                <a:lnTo>
                  <a:pt x="2785201" y="3024103"/>
                </a:lnTo>
                <a:lnTo>
                  <a:pt x="2729575" y="3019707"/>
                </a:lnTo>
                <a:cubicBezTo>
                  <a:pt x="2664468" y="3010397"/>
                  <a:pt x="2600011" y="3001566"/>
                  <a:pt x="2534253" y="3013501"/>
                </a:cubicBezTo>
                <a:cubicBezTo>
                  <a:pt x="2505606" y="3018752"/>
                  <a:pt x="2476698" y="3022690"/>
                  <a:pt x="2447790" y="3025435"/>
                </a:cubicBezTo>
                <a:cubicBezTo>
                  <a:pt x="2373985" y="3030901"/>
                  <a:pt x="2299762" y="3028945"/>
                  <a:pt x="2226426" y="3019587"/>
                </a:cubicBezTo>
                <a:cubicBezTo>
                  <a:pt x="2141266" y="3010636"/>
                  <a:pt x="2055584" y="3025196"/>
                  <a:pt x="1970684" y="3013262"/>
                </a:cubicBezTo>
                <a:cubicBezTo>
                  <a:pt x="1902309" y="3004788"/>
                  <a:pt x="1833021" y="3004466"/>
                  <a:pt x="1764554" y="3012307"/>
                </a:cubicBezTo>
                <a:cubicBezTo>
                  <a:pt x="1635120" y="3026413"/>
                  <a:pt x="1504268" y="3025530"/>
                  <a:pt x="1375082" y="3009682"/>
                </a:cubicBezTo>
                <a:cubicBezTo>
                  <a:pt x="1299687" y="2999895"/>
                  <a:pt x="1222081" y="2994286"/>
                  <a:pt x="1148118" y="3011830"/>
                </a:cubicBezTo>
                <a:cubicBezTo>
                  <a:pt x="974281" y="3053123"/>
                  <a:pt x="800184" y="3029015"/>
                  <a:pt x="627259" y="3011830"/>
                </a:cubicBezTo>
                <a:cubicBezTo>
                  <a:pt x="534391" y="3001387"/>
                  <a:pt x="440493" y="3001148"/>
                  <a:pt x="347559" y="3011113"/>
                </a:cubicBezTo>
                <a:cubicBezTo>
                  <a:pt x="278929" y="3019957"/>
                  <a:pt x="209866" y="3025232"/>
                  <a:pt x="140699" y="3026927"/>
                </a:cubicBezTo>
                <a:lnTo>
                  <a:pt x="44501" y="3024299"/>
                </a:lnTo>
                <a:lnTo>
                  <a:pt x="26973" y="2893528"/>
                </a:lnTo>
                <a:cubicBezTo>
                  <a:pt x="-4174" y="2764506"/>
                  <a:pt x="-10619" y="2635110"/>
                  <a:pt x="19693" y="2504963"/>
                </a:cubicBezTo>
                <a:cubicBezTo>
                  <a:pt x="48311" y="2384006"/>
                  <a:pt x="46914" y="2257385"/>
                  <a:pt x="15637" y="2137152"/>
                </a:cubicBezTo>
                <a:cubicBezTo>
                  <a:pt x="8714" y="2106022"/>
                  <a:pt x="4478" y="2074304"/>
                  <a:pt x="2986" y="2042386"/>
                </a:cubicBezTo>
                <a:cubicBezTo>
                  <a:pt x="-6442" y="1925867"/>
                  <a:pt x="9430" y="1810973"/>
                  <a:pt x="22676" y="1695829"/>
                </a:cubicBezTo>
                <a:cubicBezTo>
                  <a:pt x="31508" y="1622442"/>
                  <a:pt x="44993" y="1548304"/>
                  <a:pt x="22676" y="1475668"/>
                </a:cubicBezTo>
                <a:cubicBezTo>
                  <a:pt x="7389" y="1425047"/>
                  <a:pt x="3989" y="1371313"/>
                  <a:pt x="12773" y="1319017"/>
                </a:cubicBezTo>
                <a:cubicBezTo>
                  <a:pt x="27582" y="1226202"/>
                  <a:pt x="30672" y="1131749"/>
                  <a:pt x="21961" y="1038096"/>
                </a:cubicBezTo>
                <a:cubicBezTo>
                  <a:pt x="16209" y="976348"/>
                  <a:pt x="17092" y="914112"/>
                  <a:pt x="24587" y="852564"/>
                </a:cubicBezTo>
                <a:cubicBezTo>
                  <a:pt x="34491" y="769801"/>
                  <a:pt x="49886" y="685536"/>
                  <a:pt x="31150" y="602524"/>
                </a:cubicBezTo>
                <a:cubicBezTo>
                  <a:pt x="1315" y="470626"/>
                  <a:pt x="7282" y="338854"/>
                  <a:pt x="19217" y="205958"/>
                </a:cubicBezTo>
                <a:cubicBezTo>
                  <a:pt x="23692" y="156512"/>
                  <a:pt x="28406" y="106785"/>
                  <a:pt x="29763" y="56918"/>
                </a:cubicBezTo>
                <a:lnTo>
                  <a:pt x="29335" y="22484"/>
                </a:lnTo>
                <a:lnTo>
                  <a:pt x="182423" y="11326"/>
                </a:lnTo>
                <a:cubicBezTo>
                  <a:pt x="307134" y="-180"/>
                  <a:pt x="431415" y="11326"/>
                  <a:pt x="556126" y="18689"/>
                </a:cubicBezTo>
                <a:cubicBezTo>
                  <a:pt x="625195" y="22602"/>
                  <a:pt x="694588" y="27319"/>
                  <a:pt x="763549" y="16388"/>
                </a:cubicBezTo>
                <a:cubicBezTo>
                  <a:pt x="811902" y="8674"/>
                  <a:pt x="860574" y="3678"/>
                  <a:pt x="909359" y="1412"/>
                </a:cubicBezTo>
                <a:close/>
              </a:path>
            </a:pathLst>
          </a:custGeom>
          <a:noFill/>
          <a:extLst>
            <a:ext uri="{909E8E84-426E-40DD-AFC4-6F175D3DCCD1}">
              <a14:hiddenFill xmlns:a14="http://schemas.microsoft.com/office/drawing/2010/main">
                <a:solidFill>
                  <a:srgbClr val="FFFFFF"/>
                </a:solidFill>
              </a14:hiddenFill>
            </a:ext>
          </a:extLst>
        </p:spPr>
      </p:pic>
      <p:pic>
        <p:nvPicPr>
          <p:cNvPr id="9224" name="Picture 8" descr="These Are the Best Food Sources for Every Vitamin You Need - CNET">
            <a:extLst>
              <a:ext uri="{FF2B5EF4-FFF2-40B4-BE49-F238E27FC236}">
                <a16:creationId xmlns:a16="http://schemas.microsoft.com/office/drawing/2014/main" id="{DB86FA6F-C97A-6847-E8CF-8BA26760A2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87" r="19417" b="1"/>
          <a:stretch/>
        </p:blipFill>
        <p:spPr bwMode="auto">
          <a:xfrm>
            <a:off x="8344949" y="453323"/>
            <a:ext cx="3451906" cy="3553662"/>
          </a:xfrm>
          <a:custGeom>
            <a:avLst/>
            <a:gdLst/>
            <a:ahLst/>
            <a:cxnLst/>
            <a:rect l="l" t="t" r="r" b="b"/>
            <a:pathLst>
              <a:path w="3451906" h="3553662">
                <a:moveTo>
                  <a:pt x="723689" y="906"/>
                </a:moveTo>
                <a:cubicBezTo>
                  <a:pt x="772066" y="2729"/>
                  <a:pt x="820443" y="7023"/>
                  <a:pt x="868820" y="11181"/>
                </a:cubicBezTo>
                <a:cubicBezTo>
                  <a:pt x="1039107" y="26039"/>
                  <a:pt x="1209273" y="19359"/>
                  <a:pt x="1379198" y="8454"/>
                </a:cubicBezTo>
                <a:cubicBezTo>
                  <a:pt x="1496186" y="1474"/>
                  <a:pt x="1613486" y="5305"/>
                  <a:pt x="1729930" y="19904"/>
                </a:cubicBezTo>
                <a:lnTo>
                  <a:pt x="1770732" y="22354"/>
                </a:lnTo>
                <a:lnTo>
                  <a:pt x="1793470" y="25525"/>
                </a:lnTo>
                <a:lnTo>
                  <a:pt x="1895014" y="29765"/>
                </a:lnTo>
                <a:lnTo>
                  <a:pt x="1895984" y="30265"/>
                </a:lnTo>
                <a:lnTo>
                  <a:pt x="1908078" y="30265"/>
                </a:lnTo>
                <a:lnTo>
                  <a:pt x="1909048" y="29667"/>
                </a:lnTo>
                <a:lnTo>
                  <a:pt x="2008240" y="25525"/>
                </a:lnTo>
                <a:lnTo>
                  <a:pt x="2081672" y="15283"/>
                </a:lnTo>
                <a:lnTo>
                  <a:pt x="2184918" y="9562"/>
                </a:lnTo>
                <a:cubicBezTo>
                  <a:pt x="2268544" y="8356"/>
                  <a:pt x="2352209" y="10573"/>
                  <a:pt x="2435750" y="16224"/>
                </a:cubicBezTo>
                <a:cubicBezTo>
                  <a:pt x="2589588" y="24540"/>
                  <a:pt x="2743185" y="15952"/>
                  <a:pt x="2896904" y="5864"/>
                </a:cubicBezTo>
                <a:cubicBezTo>
                  <a:pt x="2988276" y="-133"/>
                  <a:pt x="3079618" y="1639"/>
                  <a:pt x="3170959" y="5268"/>
                </a:cubicBezTo>
                <a:lnTo>
                  <a:pt x="3437940" y="15543"/>
                </a:lnTo>
                <a:lnTo>
                  <a:pt x="3440062" y="77084"/>
                </a:lnTo>
                <a:cubicBezTo>
                  <a:pt x="3439759" y="207598"/>
                  <a:pt x="3426999" y="337557"/>
                  <a:pt x="3419542" y="467764"/>
                </a:cubicBezTo>
                <a:cubicBezTo>
                  <a:pt x="3416314" y="527314"/>
                  <a:pt x="3411472" y="587156"/>
                  <a:pt x="3410666" y="646723"/>
                </a:cubicBezTo>
                <a:cubicBezTo>
                  <a:pt x="3409858" y="706293"/>
                  <a:pt x="3413086" y="765586"/>
                  <a:pt x="3425999" y="824040"/>
                </a:cubicBezTo>
                <a:cubicBezTo>
                  <a:pt x="3458153" y="973974"/>
                  <a:pt x="3447305" y="1120693"/>
                  <a:pt x="3425999" y="1269168"/>
                </a:cubicBezTo>
                <a:cubicBezTo>
                  <a:pt x="3415281" y="1344279"/>
                  <a:pt x="3402111" y="1421878"/>
                  <a:pt x="3425353" y="1494944"/>
                </a:cubicBezTo>
                <a:cubicBezTo>
                  <a:pt x="3464867" y="1616236"/>
                  <a:pt x="3452342" y="1736506"/>
                  <a:pt x="3438266" y="1858381"/>
                </a:cubicBezTo>
                <a:cubicBezTo>
                  <a:pt x="3429228" y="1937294"/>
                  <a:pt x="3419930" y="2017084"/>
                  <a:pt x="3430518" y="2095996"/>
                </a:cubicBezTo>
                <a:cubicBezTo>
                  <a:pt x="3446660" y="2216411"/>
                  <a:pt x="3439170" y="2335949"/>
                  <a:pt x="3431293" y="2456072"/>
                </a:cubicBezTo>
                <a:cubicBezTo>
                  <a:pt x="3426129" y="2537469"/>
                  <a:pt x="3413086" y="2619889"/>
                  <a:pt x="3430002" y="2700556"/>
                </a:cubicBezTo>
                <a:cubicBezTo>
                  <a:pt x="3441812" y="2765790"/>
                  <a:pt x="3444254" y="2832749"/>
                  <a:pt x="3437233" y="2898861"/>
                </a:cubicBezTo>
                <a:cubicBezTo>
                  <a:pt x="3429485" y="3003493"/>
                  <a:pt x="3415798" y="3108125"/>
                  <a:pt x="3435297" y="3213050"/>
                </a:cubicBezTo>
                <a:cubicBezTo>
                  <a:pt x="3445497" y="3268582"/>
                  <a:pt x="3441754" y="3324843"/>
                  <a:pt x="3438137" y="3380812"/>
                </a:cubicBezTo>
                <a:lnTo>
                  <a:pt x="3429447" y="3533975"/>
                </a:lnTo>
                <a:lnTo>
                  <a:pt x="3428457" y="3533971"/>
                </a:lnTo>
                <a:cubicBezTo>
                  <a:pt x="3362736" y="3534214"/>
                  <a:pt x="3297429" y="3530092"/>
                  <a:pt x="3232020" y="3523062"/>
                </a:cubicBezTo>
                <a:cubicBezTo>
                  <a:pt x="3137124" y="3513000"/>
                  <a:pt x="3042746" y="3525122"/>
                  <a:pt x="2949304" y="3541245"/>
                </a:cubicBezTo>
                <a:cubicBezTo>
                  <a:pt x="2884196" y="3550796"/>
                  <a:pt x="2818577" y="3554844"/>
                  <a:pt x="2752970" y="3553366"/>
                </a:cubicBezTo>
                <a:cubicBezTo>
                  <a:pt x="2592664" y="3553487"/>
                  <a:pt x="2432670" y="3545124"/>
                  <a:pt x="2272778" y="3529971"/>
                </a:cubicBezTo>
                <a:cubicBezTo>
                  <a:pt x="2213920" y="3526298"/>
                  <a:pt x="2154916" y="3527959"/>
                  <a:pt x="2096275" y="3534941"/>
                </a:cubicBezTo>
                <a:cubicBezTo>
                  <a:pt x="2030066" y="3541923"/>
                  <a:pt x="1963369" y="3539486"/>
                  <a:pt x="1897658" y="3527668"/>
                </a:cubicBezTo>
                <a:cubicBezTo>
                  <a:pt x="1858723" y="3520213"/>
                  <a:pt x="1819789" y="3518153"/>
                  <a:pt x="1780854" y="3518637"/>
                </a:cubicBezTo>
                <a:cubicBezTo>
                  <a:pt x="1741920" y="3519123"/>
                  <a:pt x="1702985" y="3522153"/>
                  <a:pt x="1664051" y="3524880"/>
                </a:cubicBezTo>
                <a:cubicBezTo>
                  <a:pt x="1450275" y="3539790"/>
                  <a:pt x="1236498" y="3557973"/>
                  <a:pt x="1021996" y="3545850"/>
                </a:cubicBezTo>
                <a:cubicBezTo>
                  <a:pt x="976208" y="3543304"/>
                  <a:pt x="931564" y="3532154"/>
                  <a:pt x="886089" y="3527546"/>
                </a:cubicBezTo>
                <a:cubicBezTo>
                  <a:pt x="753918" y="3514091"/>
                  <a:pt x="622269" y="3529851"/>
                  <a:pt x="490410" y="3536275"/>
                </a:cubicBezTo>
                <a:cubicBezTo>
                  <a:pt x="344484" y="3545511"/>
                  <a:pt x="198194" y="3543645"/>
                  <a:pt x="52476" y="3530699"/>
                </a:cubicBezTo>
                <a:lnTo>
                  <a:pt x="16096" y="3528137"/>
                </a:lnTo>
                <a:lnTo>
                  <a:pt x="13820" y="3457111"/>
                </a:lnTo>
                <a:cubicBezTo>
                  <a:pt x="6425" y="3369848"/>
                  <a:pt x="-1454" y="3282586"/>
                  <a:pt x="8728" y="3195323"/>
                </a:cubicBezTo>
                <a:cubicBezTo>
                  <a:pt x="18037" y="3120746"/>
                  <a:pt x="19541" y="3045559"/>
                  <a:pt x="13214" y="2970732"/>
                </a:cubicBezTo>
                <a:cubicBezTo>
                  <a:pt x="6911" y="2888880"/>
                  <a:pt x="6911" y="2806721"/>
                  <a:pt x="13214" y="2724870"/>
                </a:cubicBezTo>
                <a:cubicBezTo>
                  <a:pt x="18062" y="2646442"/>
                  <a:pt x="26184" y="2567797"/>
                  <a:pt x="17457" y="2489589"/>
                </a:cubicBezTo>
                <a:cubicBezTo>
                  <a:pt x="5335" y="2379639"/>
                  <a:pt x="9335" y="2270015"/>
                  <a:pt x="16729" y="2160282"/>
                </a:cubicBezTo>
                <a:cubicBezTo>
                  <a:pt x="22790" y="2069639"/>
                  <a:pt x="31640" y="1978667"/>
                  <a:pt x="17335" y="1888460"/>
                </a:cubicBezTo>
                <a:cubicBezTo>
                  <a:pt x="159" y="1768104"/>
                  <a:pt x="-4267" y="1646557"/>
                  <a:pt x="4122" y="1525448"/>
                </a:cubicBezTo>
                <a:cubicBezTo>
                  <a:pt x="17093" y="1276969"/>
                  <a:pt x="13820" y="1028271"/>
                  <a:pt x="23760" y="779682"/>
                </a:cubicBezTo>
                <a:cubicBezTo>
                  <a:pt x="27153" y="697655"/>
                  <a:pt x="8971" y="616065"/>
                  <a:pt x="8002" y="534256"/>
                </a:cubicBezTo>
                <a:cubicBezTo>
                  <a:pt x="6790" y="436250"/>
                  <a:pt x="11124" y="337998"/>
                  <a:pt x="14291" y="239596"/>
                </a:cubicBezTo>
                <a:lnTo>
                  <a:pt x="13744" y="13183"/>
                </a:lnTo>
                <a:lnTo>
                  <a:pt x="56934" y="10499"/>
                </a:lnTo>
                <a:cubicBezTo>
                  <a:pt x="147688" y="3411"/>
                  <a:pt x="238784" y="3411"/>
                  <a:pt x="329538" y="10499"/>
                </a:cubicBezTo>
                <a:cubicBezTo>
                  <a:pt x="412505" y="17614"/>
                  <a:pt x="495870" y="15924"/>
                  <a:pt x="578558" y="5455"/>
                </a:cubicBezTo>
                <a:cubicBezTo>
                  <a:pt x="626936" y="-270"/>
                  <a:pt x="675313" y="-917"/>
                  <a:pt x="723689" y="906"/>
                </a:cubicBezTo>
                <a:close/>
              </a:path>
            </a:pathLst>
          </a:custGeom>
          <a:noFill/>
          <a:extLst>
            <a:ext uri="{909E8E84-426E-40DD-AFC4-6F175D3DCCD1}">
              <a14:hiddenFill xmlns:a14="http://schemas.microsoft.com/office/drawing/2010/main">
                <a:solidFill>
                  <a:srgbClr val="FFFFFF"/>
                </a:solidFill>
              </a14:hiddenFill>
            </a:ext>
          </a:extLst>
        </p:spPr>
      </p:pic>
      <p:pic>
        <p:nvPicPr>
          <p:cNvPr id="9222" name="Picture 6" descr="Turning 30? Eat berries, milk, leafy veggies, and avoid frozen &amp; canned  food - The Economic Times">
            <a:extLst>
              <a:ext uri="{FF2B5EF4-FFF2-40B4-BE49-F238E27FC236}">
                <a16:creationId xmlns:a16="http://schemas.microsoft.com/office/drawing/2014/main" id="{30A189B8-E236-194F-3F4A-7E0E36AAB8E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474" b="13520"/>
          <a:stretch/>
        </p:blipFill>
        <p:spPr bwMode="auto">
          <a:xfrm>
            <a:off x="8350554" y="4171427"/>
            <a:ext cx="3434858" cy="2084130"/>
          </a:xfrm>
          <a:custGeom>
            <a:avLst/>
            <a:gdLst/>
            <a:ahLst/>
            <a:cxnLst/>
            <a:rect l="l" t="t" r="r" b="b"/>
            <a:pathLst>
              <a:path w="3434858" h="2084130">
                <a:moveTo>
                  <a:pt x="1225971" y="1141"/>
                </a:moveTo>
                <a:cubicBezTo>
                  <a:pt x="1283624" y="3345"/>
                  <a:pt x="1341187" y="8746"/>
                  <a:pt x="1398467" y="17334"/>
                </a:cubicBezTo>
                <a:cubicBezTo>
                  <a:pt x="1484331" y="31639"/>
                  <a:pt x="1570921" y="22789"/>
                  <a:pt x="1657200" y="16728"/>
                </a:cubicBezTo>
                <a:cubicBezTo>
                  <a:pt x="1761649" y="9334"/>
                  <a:pt x="1865993" y="5334"/>
                  <a:pt x="1970648" y="17456"/>
                </a:cubicBezTo>
                <a:cubicBezTo>
                  <a:pt x="2045091" y="26183"/>
                  <a:pt x="2119948" y="18061"/>
                  <a:pt x="2194600" y="13213"/>
                </a:cubicBezTo>
                <a:cubicBezTo>
                  <a:pt x="2272509" y="6910"/>
                  <a:pt x="2350711" y="6910"/>
                  <a:pt x="2428622" y="13213"/>
                </a:cubicBezTo>
                <a:cubicBezTo>
                  <a:pt x="2499846" y="19540"/>
                  <a:pt x="2571412" y="18037"/>
                  <a:pt x="2642398" y="8727"/>
                </a:cubicBezTo>
                <a:cubicBezTo>
                  <a:pt x="2725458" y="-1455"/>
                  <a:pt x="2808518" y="6424"/>
                  <a:pt x="2891579" y="13819"/>
                </a:cubicBezTo>
                <a:cubicBezTo>
                  <a:pt x="3037765" y="27031"/>
                  <a:pt x="3183847" y="21092"/>
                  <a:pt x="3329721" y="11394"/>
                </a:cubicBezTo>
                <a:lnTo>
                  <a:pt x="3422995" y="10092"/>
                </a:lnTo>
                <a:lnTo>
                  <a:pt x="3423106" y="30386"/>
                </a:lnTo>
                <a:cubicBezTo>
                  <a:pt x="3435867" y="237971"/>
                  <a:pt x="3438238" y="446198"/>
                  <a:pt x="3430208" y="654090"/>
                </a:cubicBezTo>
                <a:cubicBezTo>
                  <a:pt x="3423106" y="827990"/>
                  <a:pt x="3429304" y="1002474"/>
                  <a:pt x="3417295" y="1176228"/>
                </a:cubicBezTo>
                <a:cubicBezTo>
                  <a:pt x="3411355" y="1261425"/>
                  <a:pt x="3404770" y="1348083"/>
                  <a:pt x="3419490" y="1431526"/>
                </a:cubicBezTo>
                <a:cubicBezTo>
                  <a:pt x="3444413" y="1572253"/>
                  <a:pt x="3430724" y="1710643"/>
                  <a:pt x="3415229" y="1849910"/>
                </a:cubicBezTo>
                <a:cubicBezTo>
                  <a:pt x="3410101" y="1894678"/>
                  <a:pt x="3408864" y="1939801"/>
                  <a:pt x="3411481" y="1984635"/>
                </a:cubicBezTo>
                <a:lnTo>
                  <a:pt x="3420281" y="2045052"/>
                </a:lnTo>
                <a:lnTo>
                  <a:pt x="3334389" y="2032837"/>
                </a:lnTo>
                <a:cubicBezTo>
                  <a:pt x="3297879" y="2029644"/>
                  <a:pt x="3261227" y="2028419"/>
                  <a:pt x="3224622" y="2029160"/>
                </a:cubicBezTo>
                <a:cubicBezTo>
                  <a:pt x="3151412" y="2030641"/>
                  <a:pt x="3078391" y="2039983"/>
                  <a:pt x="3007079" y="2057157"/>
                </a:cubicBezTo>
                <a:cubicBezTo>
                  <a:pt x="2872697" y="2088306"/>
                  <a:pt x="2737925" y="2094750"/>
                  <a:pt x="2602371" y="2064436"/>
                </a:cubicBezTo>
                <a:cubicBezTo>
                  <a:pt x="2476389" y="2035818"/>
                  <a:pt x="2344507" y="2037215"/>
                  <a:pt x="2219280" y="2068494"/>
                </a:cubicBezTo>
                <a:cubicBezTo>
                  <a:pt x="2186857" y="2075416"/>
                  <a:pt x="2153821" y="2079653"/>
                  <a:pt x="2120577" y="2081145"/>
                </a:cubicBezTo>
                <a:cubicBezTo>
                  <a:pt x="1999217" y="2090573"/>
                  <a:pt x="1879549" y="2074701"/>
                  <a:pt x="1759622" y="2061453"/>
                </a:cubicBezTo>
                <a:cubicBezTo>
                  <a:pt x="1683186" y="2052622"/>
                  <a:pt x="1605969" y="2039136"/>
                  <a:pt x="1530313" y="2061453"/>
                </a:cubicBezTo>
                <a:cubicBezTo>
                  <a:pt x="1477590" y="2076742"/>
                  <a:pt x="1421623" y="2080142"/>
                  <a:pt x="1367155" y="2071358"/>
                </a:cubicBezTo>
                <a:cubicBezTo>
                  <a:pt x="1270484" y="2056548"/>
                  <a:pt x="1172107" y="2053457"/>
                  <a:pt x="1074563" y="2062169"/>
                </a:cubicBezTo>
                <a:cubicBezTo>
                  <a:pt x="1010251" y="2067921"/>
                  <a:pt x="945429" y="2067038"/>
                  <a:pt x="881325" y="2059543"/>
                </a:cubicBezTo>
                <a:cubicBezTo>
                  <a:pt x="795121" y="2049639"/>
                  <a:pt x="707357" y="2034243"/>
                  <a:pt x="620895" y="2052980"/>
                </a:cubicBezTo>
                <a:cubicBezTo>
                  <a:pt x="483518" y="2082816"/>
                  <a:pt x="346272" y="2076848"/>
                  <a:pt x="207854" y="2064914"/>
                </a:cubicBezTo>
                <a:cubicBezTo>
                  <a:pt x="156354" y="2060439"/>
                  <a:pt x="104562" y="2055725"/>
                  <a:pt x="52622" y="2054367"/>
                </a:cubicBezTo>
                <a:lnTo>
                  <a:pt x="12047" y="2054851"/>
                </a:lnTo>
                <a:lnTo>
                  <a:pt x="2957" y="1815310"/>
                </a:lnTo>
                <a:cubicBezTo>
                  <a:pt x="-270" y="1732929"/>
                  <a:pt x="-1846" y="1650548"/>
                  <a:pt x="3487" y="1568139"/>
                </a:cubicBezTo>
                <a:cubicBezTo>
                  <a:pt x="12457" y="1429500"/>
                  <a:pt x="20094" y="1290971"/>
                  <a:pt x="12700" y="1152224"/>
                </a:cubicBezTo>
                <a:cubicBezTo>
                  <a:pt x="7675" y="1076879"/>
                  <a:pt x="5703" y="1001421"/>
                  <a:pt x="6775" y="925999"/>
                </a:cubicBezTo>
                <a:lnTo>
                  <a:pt x="11863" y="832882"/>
                </a:lnTo>
                <a:lnTo>
                  <a:pt x="20970" y="766654"/>
                </a:lnTo>
                <a:lnTo>
                  <a:pt x="24654" y="677192"/>
                </a:lnTo>
                <a:lnTo>
                  <a:pt x="25185" y="676317"/>
                </a:lnTo>
                <a:lnTo>
                  <a:pt x="25185" y="665409"/>
                </a:lnTo>
                <a:lnTo>
                  <a:pt x="24741" y="664535"/>
                </a:lnTo>
                <a:lnTo>
                  <a:pt x="20970" y="572951"/>
                </a:lnTo>
                <a:lnTo>
                  <a:pt x="18150" y="552445"/>
                </a:lnTo>
                <a:lnTo>
                  <a:pt x="15972" y="515645"/>
                </a:lnTo>
                <a:cubicBezTo>
                  <a:pt x="2990" y="410624"/>
                  <a:pt x="-416" y="304831"/>
                  <a:pt x="5790" y="199319"/>
                </a:cubicBezTo>
                <a:lnTo>
                  <a:pt x="13901" y="9025"/>
                </a:lnTo>
                <a:lnTo>
                  <a:pt x="109477" y="8001"/>
                </a:lnTo>
                <a:cubicBezTo>
                  <a:pt x="187346" y="8970"/>
                  <a:pt x="265007" y="27152"/>
                  <a:pt x="343084" y="23759"/>
                </a:cubicBezTo>
                <a:cubicBezTo>
                  <a:pt x="579702" y="13819"/>
                  <a:pt x="816423" y="17092"/>
                  <a:pt x="1052937" y="4121"/>
                </a:cubicBezTo>
                <a:cubicBezTo>
                  <a:pt x="1110576" y="-73"/>
                  <a:pt x="1168318" y="-1064"/>
                  <a:pt x="1225971" y="114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255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21" name="Rectangle 10286">
            <a:extLst>
              <a:ext uri="{FF2B5EF4-FFF2-40B4-BE49-F238E27FC236}">
                <a16:creationId xmlns:a16="http://schemas.microsoft.com/office/drawing/2014/main" id="{94BFCCA4-109C-4B21-816E-144FE75C3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2099DE-5657-F57E-7E22-CEA8F5BB5E5D}"/>
              </a:ext>
            </a:extLst>
          </p:cNvPr>
          <p:cNvSpPr>
            <a:spLocks noGrp="1"/>
          </p:cNvSpPr>
          <p:nvPr>
            <p:ph type="title"/>
          </p:nvPr>
        </p:nvSpPr>
        <p:spPr>
          <a:xfrm>
            <a:off x="158496" y="235093"/>
            <a:ext cx="5656378" cy="1448350"/>
          </a:xfrm>
        </p:spPr>
        <p:txBody>
          <a:bodyPr anchor="b">
            <a:normAutofit/>
          </a:bodyPr>
          <a:lstStyle/>
          <a:p>
            <a:r>
              <a:rPr lang="en-US" sz="3600" b="1" dirty="0">
                <a:solidFill>
                  <a:srgbClr val="0070C0"/>
                </a:solidFill>
                <a:latin typeface="Phetsarath OT" panose="02000500000000020004" pitchFamily="2" charset="0"/>
                <a:cs typeface="Phetsarath OT" panose="02000500000000020004" pitchFamily="2" charset="0"/>
              </a:rPr>
              <a:t>3.5.1 Youth is a good time and rapid growth</a:t>
            </a:r>
            <a:endParaRPr lang="en-US" sz="2200" dirty="0">
              <a:solidFill>
                <a:srgbClr val="0070C0"/>
              </a:solidFill>
              <a:latin typeface="Phetsarath OT" panose="02000500000000020004" pitchFamily="2" charset="0"/>
              <a:cs typeface="Phetsarath OT" panose="02000500000000020004" pitchFamily="2" charset="0"/>
            </a:endParaRPr>
          </a:p>
        </p:txBody>
      </p:sp>
      <p:sp>
        <p:nvSpPr>
          <p:cNvPr id="10322" name="sketch line">
            <a:extLst>
              <a:ext uri="{FF2B5EF4-FFF2-40B4-BE49-F238E27FC236}">
                <a16:creationId xmlns:a16="http://schemas.microsoft.com/office/drawing/2014/main" id="{0059B5C0-FEC8-4370-AF45-02E3AEF6F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659144"/>
            <a:ext cx="3566160" cy="18288"/>
          </a:xfrm>
          <a:custGeom>
            <a:avLst/>
            <a:gdLst>
              <a:gd name="connsiteX0" fmla="*/ 0 w 3566160"/>
              <a:gd name="connsiteY0" fmla="*/ 0 h 18288"/>
              <a:gd name="connsiteX1" fmla="*/ 665683 w 3566160"/>
              <a:gd name="connsiteY1" fmla="*/ 0 h 18288"/>
              <a:gd name="connsiteX2" fmla="*/ 1331366 w 3566160"/>
              <a:gd name="connsiteY2" fmla="*/ 0 h 18288"/>
              <a:gd name="connsiteX3" fmla="*/ 1818742 w 3566160"/>
              <a:gd name="connsiteY3" fmla="*/ 0 h 18288"/>
              <a:gd name="connsiteX4" fmla="*/ 2413102 w 3566160"/>
              <a:gd name="connsiteY4" fmla="*/ 0 h 18288"/>
              <a:gd name="connsiteX5" fmla="*/ 2936138 w 3566160"/>
              <a:gd name="connsiteY5" fmla="*/ 0 h 18288"/>
              <a:gd name="connsiteX6" fmla="*/ 3566160 w 3566160"/>
              <a:gd name="connsiteY6" fmla="*/ 0 h 18288"/>
              <a:gd name="connsiteX7" fmla="*/ 3566160 w 3566160"/>
              <a:gd name="connsiteY7" fmla="*/ 18288 h 18288"/>
              <a:gd name="connsiteX8" fmla="*/ 2971800 w 3566160"/>
              <a:gd name="connsiteY8" fmla="*/ 18288 h 18288"/>
              <a:gd name="connsiteX9" fmla="*/ 2448763 w 3566160"/>
              <a:gd name="connsiteY9" fmla="*/ 18288 h 18288"/>
              <a:gd name="connsiteX10" fmla="*/ 1854403 w 3566160"/>
              <a:gd name="connsiteY10" fmla="*/ 18288 h 18288"/>
              <a:gd name="connsiteX11" fmla="*/ 1295705 w 3566160"/>
              <a:gd name="connsiteY11" fmla="*/ 18288 h 18288"/>
              <a:gd name="connsiteX12" fmla="*/ 772668 w 3566160"/>
              <a:gd name="connsiteY12" fmla="*/ 18288 h 18288"/>
              <a:gd name="connsiteX13" fmla="*/ 0 w 3566160"/>
              <a:gd name="connsiteY13" fmla="*/ 18288 h 18288"/>
              <a:gd name="connsiteX14" fmla="*/ 0 w 356616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4C0D20-793F-5486-5D04-5DDC6D31C792}"/>
              </a:ext>
            </a:extLst>
          </p:cNvPr>
          <p:cNvSpPr>
            <a:spLocks noGrp="1"/>
          </p:cNvSpPr>
          <p:nvPr>
            <p:ph idx="1"/>
          </p:nvPr>
        </p:nvSpPr>
        <p:spPr>
          <a:xfrm>
            <a:off x="405541" y="1596743"/>
            <a:ext cx="4280791" cy="4724297"/>
          </a:xfrm>
        </p:spPr>
        <p:txBody>
          <a:bodyPr>
            <a:noAutofit/>
          </a:bodyPr>
          <a:lstStyle/>
          <a:p>
            <a:pPr algn="just">
              <a:lnSpc>
                <a:spcPct val="100000"/>
              </a:lnSpc>
            </a:pPr>
            <a:r>
              <a:rPr lang="en-US" sz="2000" dirty="0">
                <a:solidFill>
                  <a:srgbClr val="002060"/>
                </a:solidFill>
                <a:latin typeface="Phetsarath OT" panose="02000500000000020004" pitchFamily="2" charset="0"/>
                <a:cs typeface="Phetsarath OT" panose="02000500000000020004" pitchFamily="2" charset="0"/>
              </a:rPr>
              <a:t>Teens need a variety of nutrient-dense foods each day, according to the Food PYRAMID.
Girls will need a maximum of 2,200 calories and boys will need 2,800 calories per day
Adolescents should eat foods that contain calcium (bones). Iron (helps increase muscle mass and muscle). Acupuncture, Vitamin A (fertility). Vitamins E and C (immune system and tumors)
A high-nutrient diet is important</a:t>
            </a:r>
            <a:endParaRPr lang="en-US" sz="2000" b="0" i="0" dirty="0">
              <a:solidFill>
                <a:srgbClr val="002060"/>
              </a:solidFill>
              <a:effectLst/>
              <a:latin typeface="Open Sans" panose="020B0606030504020204" pitchFamily="34" charset="0"/>
            </a:endParaRPr>
          </a:p>
        </p:txBody>
      </p:sp>
      <p:pic>
        <p:nvPicPr>
          <p:cNvPr id="10248" name="Picture 8" descr="Lao PDR: UNESCO country programming document, 2012-2015">
            <a:extLst>
              <a:ext uri="{FF2B5EF4-FFF2-40B4-BE49-F238E27FC236}">
                <a16:creationId xmlns:a16="http://schemas.microsoft.com/office/drawing/2014/main" id="{1D4EB3C6-6D71-E8AD-453A-C7E428B60F9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19188" y="164592"/>
            <a:ext cx="2446687" cy="3456432"/>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Mental health support for children and young people lacking in low and  middle-income countries - SOS Children's Villages International">
            <a:extLst>
              <a:ext uri="{FF2B5EF4-FFF2-40B4-BE49-F238E27FC236}">
                <a16:creationId xmlns:a16="http://schemas.microsoft.com/office/drawing/2014/main" id="{79A7532A-1654-64D1-BFF1-44B78B8FB73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47888" y="539475"/>
            <a:ext cx="3785616" cy="18928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hildhood in Laos | Laos Life">
            <a:extLst>
              <a:ext uri="{FF2B5EF4-FFF2-40B4-BE49-F238E27FC236}">
                <a16:creationId xmlns:a16="http://schemas.microsoft.com/office/drawing/2014/main" id="{4ED70292-E2AF-E9FC-0D24-8B989D596D6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064" r="-2" b="3540"/>
          <a:stretch/>
        </p:blipFill>
        <p:spPr bwMode="auto">
          <a:xfrm>
            <a:off x="4992624" y="4106790"/>
            <a:ext cx="3099816" cy="1775508"/>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Middle Adolescence Physical Development – The Yunion, Inc">
            <a:extLst>
              <a:ext uri="{FF2B5EF4-FFF2-40B4-BE49-F238E27FC236}">
                <a16:creationId xmlns:a16="http://schemas.microsoft.com/office/drawing/2014/main" id="{F54A4DF1-B774-2B93-8E45-11D5740CB14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220" r="-1" b="17629"/>
          <a:stretch/>
        </p:blipFill>
        <p:spPr bwMode="auto">
          <a:xfrm>
            <a:off x="8247888" y="3498047"/>
            <a:ext cx="3785616" cy="2169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742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45" name="Rectangle 8229">
            <a:extLst>
              <a:ext uri="{FF2B5EF4-FFF2-40B4-BE49-F238E27FC236}">
                <a16:creationId xmlns:a16="http://schemas.microsoft.com/office/drawing/2014/main" id="{D7F307E1-26FA-4252-94D1-9711C4518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descr="Healthy eating habits teens | Raising Children Network">
            <a:extLst>
              <a:ext uri="{FF2B5EF4-FFF2-40B4-BE49-F238E27FC236}">
                <a16:creationId xmlns:a16="http://schemas.microsoft.com/office/drawing/2014/main" id="{7C2871DA-E9C3-51A8-C448-A0C2EAE02D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470" r="5732" b="-2"/>
          <a:stretch/>
        </p:blipFill>
        <p:spPr bwMode="auto">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8200" name="Picture 8" descr="Teenager Eating Habits: Fix Unhealthy Behaviors">
            <a:extLst>
              <a:ext uri="{FF2B5EF4-FFF2-40B4-BE49-F238E27FC236}">
                <a16:creationId xmlns:a16="http://schemas.microsoft.com/office/drawing/2014/main" id="{BBD96810-35EF-9473-789C-F6C4406898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109"/>
          <a:stretch/>
        </p:blipFill>
        <p:spPr bwMode="auto">
          <a:xfrm>
            <a:off x="8530121" y="3456433"/>
            <a:ext cx="3661880" cy="3401568"/>
          </a:xfrm>
          <a:custGeom>
            <a:avLst/>
            <a:gdLst/>
            <a:ahLst/>
            <a:cxnLst/>
            <a:rect l="l" t="t" r="r" b="b"/>
            <a:pathLst>
              <a:path w="3661880" h="3401568">
                <a:moveTo>
                  <a:pt x="774544" y="0"/>
                </a:moveTo>
                <a:lnTo>
                  <a:pt x="3661880" y="0"/>
                </a:lnTo>
                <a:lnTo>
                  <a:pt x="3661880" y="3401568"/>
                </a:lnTo>
                <a:lnTo>
                  <a:pt x="0" y="3401568"/>
                </a:lnTo>
                <a:lnTo>
                  <a:pt x="104462" y="3186501"/>
                </a:lnTo>
                <a:cubicBezTo>
                  <a:pt x="492537" y="2345513"/>
                  <a:pt x="732594" y="1346092"/>
                  <a:pt x="769909" y="268359"/>
                </a:cubicBezTo>
                <a:close/>
              </a:path>
            </a:pathLst>
          </a:custGeom>
          <a:noFill/>
          <a:extLst>
            <a:ext uri="{909E8E84-426E-40DD-AFC4-6F175D3DCCD1}">
              <a14:hiddenFill xmlns:a14="http://schemas.microsoft.com/office/drawing/2010/main">
                <a:solidFill>
                  <a:srgbClr val="FFFFFF"/>
                </a:solidFill>
              </a14:hiddenFill>
            </a:ext>
          </a:extLst>
        </p:spPr>
      </p:pic>
      <p:pic>
        <p:nvPicPr>
          <p:cNvPr id="8198" name="Picture 6" descr="U.S. Kids Get Majority Of Their Calories From Ultra-Processed Junk Foods :  NPR">
            <a:extLst>
              <a:ext uri="{FF2B5EF4-FFF2-40B4-BE49-F238E27FC236}">
                <a16:creationId xmlns:a16="http://schemas.microsoft.com/office/drawing/2014/main" id="{65D01739-5255-165D-C1AC-08A46A64F6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058" r="14026" b="-2"/>
          <a:stretch/>
        </p:blipFill>
        <p:spPr bwMode="auto">
          <a:xfrm>
            <a:off x="5168353" y="3456432"/>
            <a:ext cx="4064598" cy="3401568"/>
          </a:xfrm>
          <a:custGeom>
            <a:avLst/>
            <a:gdLst/>
            <a:ahLst/>
            <a:cxnLst/>
            <a:rect l="l" t="t" r="r" b="b"/>
            <a:pathLst>
              <a:path w="4064598" h="3401568">
                <a:moveTo>
                  <a:pt x="749132" y="0"/>
                </a:moveTo>
                <a:lnTo>
                  <a:pt x="4064598" y="0"/>
                </a:lnTo>
                <a:lnTo>
                  <a:pt x="4059963" y="268360"/>
                </a:lnTo>
                <a:cubicBezTo>
                  <a:pt x="4022649" y="1346093"/>
                  <a:pt x="3782591" y="2345514"/>
                  <a:pt x="3394516" y="3186502"/>
                </a:cubicBezTo>
                <a:lnTo>
                  <a:pt x="3290055" y="3401568"/>
                </a:lnTo>
                <a:lnTo>
                  <a:pt x="0" y="3401568"/>
                </a:lnTo>
                <a:lnTo>
                  <a:pt x="79008" y="3238906"/>
                </a:lnTo>
                <a:cubicBezTo>
                  <a:pt x="502362" y="2321466"/>
                  <a:pt x="749563" y="1215476"/>
                  <a:pt x="749563" y="24956"/>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8246" name="Freeform: Shape 8231">
            <a:extLst>
              <a:ext uri="{FF2B5EF4-FFF2-40B4-BE49-F238E27FC236}">
                <a16:creationId xmlns:a16="http://schemas.microsoft.com/office/drawing/2014/main" id="{398DFB7A-5FB9-4FBB-8BD1-0DBC6A365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247" name="Freeform: Shape 8233">
            <a:extLst>
              <a:ext uri="{FF2B5EF4-FFF2-40B4-BE49-F238E27FC236}">
                <a16:creationId xmlns:a16="http://schemas.microsoft.com/office/drawing/2014/main" id="{357E4EC5-5150-4D8A-B97F-668E9075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DE4731E-E3E7-9597-5079-F45E44D53277}"/>
              </a:ext>
            </a:extLst>
          </p:cNvPr>
          <p:cNvSpPr>
            <a:spLocks noGrp="1"/>
          </p:cNvSpPr>
          <p:nvPr>
            <p:ph type="title"/>
          </p:nvPr>
        </p:nvSpPr>
        <p:spPr>
          <a:xfrm>
            <a:off x="448056" y="685800"/>
            <a:ext cx="4922338" cy="1325563"/>
          </a:xfrm>
        </p:spPr>
        <p:txBody>
          <a:bodyPr>
            <a:normAutofit fontScale="90000"/>
          </a:bodyPr>
          <a:lstStyle/>
          <a:p>
            <a:pPr algn="ctr"/>
            <a:r>
              <a:rPr lang="lo-LA" sz="3200" b="1" dirty="0">
                <a:solidFill>
                  <a:srgbClr val="0070C0"/>
                </a:solidFill>
                <a:latin typeface="Phetsarath OT" panose="02000500000000020004" pitchFamily="2" charset="0"/>
                <a:cs typeface="Phetsarath OT" panose="02000500000000020004" pitchFamily="2" charset="0"/>
              </a:rPr>
              <a:t>3.5.2</a:t>
            </a:r>
            <a:r>
              <a:rPr lang="en-US" sz="3200" b="1" dirty="0">
                <a:solidFill>
                  <a:srgbClr val="0070C0"/>
                </a:solidFill>
                <a:latin typeface="Phetsarath OT" panose="02000500000000020004" pitchFamily="2" charset="0"/>
                <a:cs typeface="Phetsarath OT" panose="02000500000000020004" pitchFamily="2" charset="0"/>
              </a:rPr>
              <a:t> Adolescent eating habits tend to persist into adulthood</a:t>
            </a:r>
            <a:br>
              <a:rPr lang="en-US" sz="2100" dirty="0">
                <a:solidFill>
                  <a:srgbClr val="0070C0"/>
                </a:solidFill>
                <a:latin typeface="Phetsarath OT" panose="02000500000000020004" pitchFamily="2" charset="0"/>
                <a:cs typeface="Phetsarath OT" panose="02000500000000020004" pitchFamily="2" charset="0"/>
              </a:rPr>
            </a:br>
            <a:endParaRPr lang="en-US" sz="2100" dirty="0">
              <a:solidFill>
                <a:srgbClr val="0070C0"/>
              </a:solidFill>
              <a:latin typeface="Phetsarath OT" panose="02000500000000020004" pitchFamily="2" charset="0"/>
              <a:cs typeface="Phetsarath OT" panose="02000500000000020004" pitchFamily="2" charset="0"/>
            </a:endParaRPr>
          </a:p>
        </p:txBody>
      </p:sp>
      <p:sp>
        <p:nvSpPr>
          <p:cNvPr id="8248" name="Rectangle 8235">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49" name="Rectangle 8237">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40C145-CB17-1465-6879-5CA7C7064D75}"/>
              </a:ext>
            </a:extLst>
          </p:cNvPr>
          <p:cNvSpPr>
            <a:spLocks noGrp="1"/>
          </p:cNvSpPr>
          <p:nvPr>
            <p:ph idx="1"/>
          </p:nvPr>
        </p:nvSpPr>
        <p:spPr>
          <a:xfrm>
            <a:off x="497406" y="2186807"/>
            <a:ext cx="5255323" cy="4257316"/>
          </a:xfrm>
        </p:spPr>
        <p:txBody>
          <a:bodyPr>
            <a:normAutofit/>
          </a:bodyPr>
          <a:lstStyle/>
          <a:p>
            <a:pPr>
              <a:buFont typeface="Wingdings" panose="05000000000000000000" pitchFamily="2" charset="2"/>
              <a:buChar char="v"/>
            </a:pPr>
            <a:r>
              <a:rPr lang="en-US" sz="1100" dirty="0">
                <a:latin typeface="Phetsarath OT" panose="02000500000000020004" pitchFamily="2" charset="0"/>
                <a:cs typeface="Phetsarath OT" panose="02000500000000020004" pitchFamily="2" charset="0"/>
              </a:rPr>
              <a:t>Adolescents with obesity are more likely to be obese
Keep in mind that fast food usually contains more fat and salt than home-cooked meals
Similar Difficulties of Eating Youth Diets
Lots of fat and fat, salt and caffeine.
Very sweet
Few fruits and vegetables
There's a lot of lighting.
Not enough iron
I don't like to eat breakfast or lunch.
Eating the Wrong Breakfast</a:t>
            </a:r>
          </a:p>
        </p:txBody>
      </p:sp>
      <p:pic>
        <p:nvPicPr>
          <p:cNvPr id="8194" name="Picture 2" descr="Teens, junk food, and brain health: 'Adolescence represents a key period of  brain development'">
            <a:extLst>
              <a:ext uri="{FF2B5EF4-FFF2-40B4-BE49-F238E27FC236}">
                <a16:creationId xmlns:a16="http://schemas.microsoft.com/office/drawing/2014/main" id="{8A27FB62-8BF5-BED0-EFB1-791624DBF0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824" r="7876" b="-2"/>
          <a:stretch/>
        </p:blipFill>
        <p:spPr bwMode="auto">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96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31" name="Rectangle 21530">
            <a:extLst>
              <a:ext uri="{FF2B5EF4-FFF2-40B4-BE49-F238E27FC236}">
                <a16:creationId xmlns:a16="http://schemas.microsoft.com/office/drawing/2014/main" id="{26FF42C2-EA15-4154-B242-E98E88CED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533" name="Rectangle 21532">
            <a:extLst>
              <a:ext uri="{FF2B5EF4-FFF2-40B4-BE49-F238E27FC236}">
                <a16:creationId xmlns:a16="http://schemas.microsoft.com/office/drawing/2014/main" id="{D79DE9F7-28C4-4856-BA57-D696E124C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92741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F412E9F-6BF3-91ED-32CF-A34BE61F8388}"/>
              </a:ext>
            </a:extLst>
          </p:cNvPr>
          <p:cNvSpPr>
            <a:spLocks noGrp="1"/>
          </p:cNvSpPr>
          <p:nvPr>
            <p:ph type="title"/>
          </p:nvPr>
        </p:nvSpPr>
        <p:spPr>
          <a:xfrm>
            <a:off x="417044" y="690072"/>
            <a:ext cx="5527091" cy="1106424"/>
          </a:xfrm>
        </p:spPr>
        <p:txBody>
          <a:bodyPr>
            <a:normAutofit/>
          </a:bodyPr>
          <a:lstStyle/>
          <a:p>
            <a:r>
              <a:rPr lang="en-US" sz="3600" b="1" dirty="0">
                <a:solidFill>
                  <a:srgbClr val="0070C0"/>
                </a:solidFill>
                <a:latin typeface="Phetsarath OT" panose="02000500000000020004" pitchFamily="2" charset="0"/>
                <a:cs typeface="Phetsarath OT" panose="02000500000000020004" pitchFamily="2" charset="0"/>
              </a:rPr>
              <a:t>3.6 Adult diet</a:t>
            </a:r>
          </a:p>
        </p:txBody>
      </p:sp>
      <p:sp>
        <p:nvSpPr>
          <p:cNvPr id="21535" name="Rectangle 21534">
            <a:extLst>
              <a:ext uri="{FF2B5EF4-FFF2-40B4-BE49-F238E27FC236}">
                <a16:creationId xmlns:a16="http://schemas.microsoft.com/office/drawing/2014/main" id="{E1F9ED9C-121B-44C6-A308-5824769C4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37" name="Rectangle 21536">
            <a:extLst>
              <a:ext uri="{FF2B5EF4-FFF2-40B4-BE49-F238E27FC236}">
                <a16:creationId xmlns:a16="http://schemas.microsoft.com/office/drawing/2014/main" id="{4A5F8185-F27B-4E99-A06C-007336FE3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95865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093A0F0-6A75-B840-E40A-49EE14403EB3}"/>
              </a:ext>
            </a:extLst>
          </p:cNvPr>
          <p:cNvSpPr>
            <a:spLocks noGrp="1"/>
          </p:cNvSpPr>
          <p:nvPr>
            <p:ph idx="1"/>
          </p:nvPr>
        </p:nvSpPr>
        <p:spPr>
          <a:xfrm>
            <a:off x="473584" y="1589103"/>
            <a:ext cx="5372774" cy="4199049"/>
          </a:xfrm>
        </p:spPr>
        <p:txBody>
          <a:bodyPr>
            <a:noAutofit/>
          </a:bodyPr>
          <a:lstStyle/>
          <a:p>
            <a:pPr algn="just">
              <a:lnSpc>
                <a:spcPct val="100000"/>
              </a:lnSpc>
            </a:pPr>
            <a:r>
              <a:rPr lang="en-US" sz="2000" dirty="0">
                <a:solidFill>
                  <a:srgbClr val="002060"/>
                </a:solidFill>
                <a:latin typeface="Phetsarath OT" panose="02000500000000020004" pitchFamily="2" charset="0"/>
                <a:cs typeface="Phetsarath OT" panose="02000500000000020004" pitchFamily="2" charset="0"/>
              </a:rPr>
              <a:t>As we age, absorption slows down
Overall food consumption is down
Because the work schedule is full. Meals are replaced by raw plates and snacks
It needs to be eaten fruits, vegetables and whole grains/oatmeal, lean cheese and low in fat. Sizes that avoid sweet, high-fat foods
Suddenly, the life cycle creates a need for regular exercise.
Exercise is the heart of the balance between food intake and performance</a:t>
            </a:r>
            <a:endParaRPr lang="en-US" sz="2000" b="0" i="0" dirty="0">
              <a:solidFill>
                <a:srgbClr val="002060"/>
              </a:solidFill>
              <a:effectLst/>
              <a:latin typeface="Phetsarath OT" panose="02000500000000020004" pitchFamily="2" charset="0"/>
              <a:cs typeface="Phetsarath OT" panose="02000500000000020004" pitchFamily="2" charset="0"/>
            </a:endParaRPr>
          </a:p>
        </p:txBody>
      </p:sp>
      <p:pic>
        <p:nvPicPr>
          <p:cNvPr id="21508" name="Picture 4" descr="Healthy Meal Planning: Tips for Older Adults | National Institute on Aging">
            <a:extLst>
              <a:ext uri="{FF2B5EF4-FFF2-40B4-BE49-F238E27FC236}">
                <a16:creationId xmlns:a16="http://schemas.microsoft.com/office/drawing/2014/main" id="{DCA33FFD-3059-A495-FA16-047B8DD1940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14082" y="566928"/>
            <a:ext cx="2338913" cy="233891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USDA MyPlate What Is MyPlate?">
            <a:extLst>
              <a:ext uri="{FF2B5EF4-FFF2-40B4-BE49-F238E27FC236}">
                <a16:creationId xmlns:a16="http://schemas.microsoft.com/office/drawing/2014/main" id="{E95C0F47-7712-B96D-ACF9-3C2E1244F9F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62365" y="713518"/>
            <a:ext cx="2873668" cy="2041816"/>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descr="Healthy eating for children | healthdirect">
            <a:extLst>
              <a:ext uri="{FF2B5EF4-FFF2-40B4-BE49-F238E27FC236}">
                <a16:creationId xmlns:a16="http://schemas.microsoft.com/office/drawing/2014/main" id="{089D8D6D-898C-F447-8982-0C64C928F71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20876" y="3109523"/>
            <a:ext cx="5440986" cy="3057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4088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52" name="Rectangle 1434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A99D6A-C696-9EAB-75DC-A815F78F24BC}"/>
              </a:ext>
            </a:extLst>
          </p:cNvPr>
          <p:cNvSpPr>
            <a:spLocks noGrp="1"/>
          </p:cNvSpPr>
          <p:nvPr>
            <p:ph type="title"/>
          </p:nvPr>
        </p:nvSpPr>
        <p:spPr>
          <a:xfrm>
            <a:off x="572493" y="238539"/>
            <a:ext cx="11018520" cy="1434415"/>
          </a:xfrm>
        </p:spPr>
        <p:txBody>
          <a:bodyPr anchor="b">
            <a:normAutofit/>
          </a:bodyPr>
          <a:lstStyle/>
          <a:p>
            <a:r>
              <a:rPr lang="en-US" sz="3600" b="1" dirty="0">
                <a:solidFill>
                  <a:srgbClr val="0070C0"/>
                </a:solidFill>
                <a:latin typeface="Phetsarath OT" panose="02000500000000020004" pitchFamily="2" charset="0"/>
                <a:cs typeface="Phetsarath OT" panose="02000500000000020004" pitchFamily="2" charset="0"/>
              </a:rPr>
              <a:t>3.7 Diet for the Elderly</a:t>
            </a:r>
          </a:p>
        </p:txBody>
      </p:sp>
      <p:sp>
        <p:nvSpPr>
          <p:cNvPr id="1435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8B6C7E-45E8-1CEC-15B6-0C21FADE5B2F}"/>
              </a:ext>
            </a:extLst>
          </p:cNvPr>
          <p:cNvSpPr>
            <a:spLocks noGrp="1"/>
          </p:cNvSpPr>
          <p:nvPr>
            <p:ph idx="1"/>
          </p:nvPr>
        </p:nvSpPr>
        <p:spPr>
          <a:xfrm>
            <a:off x="572493" y="2071316"/>
            <a:ext cx="6713552" cy="4119172"/>
          </a:xfrm>
        </p:spPr>
        <p:txBody>
          <a:bodyPr anchor="t">
            <a:normAutofit/>
          </a:bodyPr>
          <a:lstStyle/>
          <a:p>
            <a:pPr algn="just">
              <a:lnSpc>
                <a:spcPct val="100000"/>
              </a:lnSpc>
              <a:buFont typeface="Wingdings" panose="05000000000000000000" pitchFamily="2" charset="2"/>
              <a:buChar char="§"/>
            </a:pPr>
            <a:r>
              <a:rPr lang="en-US" sz="1900" dirty="0">
                <a:latin typeface="Phetsarath OT" panose="02000500000000020004" pitchFamily="2" charset="0"/>
                <a:cs typeface="Phetsarath OT" panose="02000500000000020004" pitchFamily="2" charset="0"/>
              </a:rPr>
              <a:t>Older people have less taste sensitivity
including sensitivity to smell
Adults over the age of 50 need to increase their intake of vitamins D, calcium, folate,B6 and B12
Because they are less active, they must: 1). reduce fat, salt, calories, and 2). Increasing a high-nutrient diet, and regular exercise is still important
Older adults living alone find it difficult to consume nutrient-dense foods, anxiety about malnutrition
Health problems in the elderly are often the result of eating habits and low food choices</a:t>
            </a:r>
          </a:p>
        </p:txBody>
      </p:sp>
      <p:pic>
        <p:nvPicPr>
          <p:cNvPr id="14338" name="Picture 2" descr="Diet Choice during in Old Age. Healthy Food and Junk Food. Food for Elderly  People Stock Vector - Illustration of choice, vitamins: 238456322">
            <a:extLst>
              <a:ext uri="{FF2B5EF4-FFF2-40B4-BE49-F238E27FC236}">
                <a16:creationId xmlns:a16="http://schemas.microsoft.com/office/drawing/2014/main" id="{DFB71D2D-287E-2479-3813-FC914E8C66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743" r="26880"/>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00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8664"/>
            <a:ext cx="10515600" cy="923348"/>
          </a:xfrm>
          <a:solidFill>
            <a:srgbClr val="92D050"/>
          </a:solidFill>
        </p:spPr>
        <p:txBody>
          <a:bodyPr>
            <a:normAutofit fontScale="90000"/>
          </a:bodyPr>
          <a:lstStyle/>
          <a:p>
            <a:r>
              <a:rPr lang="en-US" dirty="0"/>
              <a:t>Summary and conclusion</a:t>
            </a:r>
            <a:r>
              <a:rPr lang="lo-LA" dirty="0"/>
              <a:t> (ສັງລວມ ແລະ ສະຫຼຸບ)</a:t>
            </a:r>
            <a:r>
              <a:rPr lang="en-US" dirty="0"/>
              <a:t>  </a:t>
            </a:r>
          </a:p>
        </p:txBody>
      </p:sp>
      <p:sp>
        <p:nvSpPr>
          <p:cNvPr id="3" name="Content Placeholder 2"/>
          <p:cNvSpPr>
            <a:spLocks noGrp="1"/>
          </p:cNvSpPr>
          <p:nvPr>
            <p:ph idx="1"/>
          </p:nvPr>
        </p:nvSpPr>
        <p:spPr>
          <a:xfrm>
            <a:off x="863949" y="1112012"/>
            <a:ext cx="10856495" cy="3229959"/>
          </a:xfrm>
        </p:spPr>
        <p:txBody>
          <a:bodyPr>
            <a:noAutofit/>
          </a:bodyPr>
          <a:lstStyle/>
          <a:p>
            <a:r>
              <a:rPr lang="en-US" sz="1600" dirty="0">
                <a:latin typeface="Phetsarath OT" panose="02000500000000020004" pitchFamily="2" charset="0"/>
                <a:cs typeface="Phetsarath OT" panose="02000500000000020004" pitchFamily="2" charset="0"/>
              </a:rPr>
              <a:t>Learning to understand food is essential to living a healthy diet
Food is the main source of nutrients the body needs to provide energy for life, growth and development, building and repairing tissues, maintaining organ function, boosting immunity and preventing disease, with nutrients such as carbohydrates, protein, fat, vitamins, minerals and water being the key ingredients in maintaining life and good health</a:t>
            </a:r>
            <a:endParaRPr lang="lo-LA" sz="2000" dirty="0">
              <a:latin typeface="Phetsarath OT" panose="02000500000000020004" pitchFamily="2" charset="0"/>
              <a:cs typeface="Phetsarath OT" panose="02000500000000020004" pitchFamily="2" charset="0"/>
            </a:endParaRPr>
          </a:p>
        </p:txBody>
      </p:sp>
      <p:sp>
        <p:nvSpPr>
          <p:cNvPr id="4" name="Slide Number Placeholder 3"/>
          <p:cNvSpPr>
            <a:spLocks noGrp="1"/>
          </p:cNvSpPr>
          <p:nvPr>
            <p:ph type="sldNum" sz="quarter" idx="12"/>
          </p:nvPr>
        </p:nvSpPr>
        <p:spPr/>
        <p:txBody>
          <a:bodyPr/>
          <a:lstStyle/>
          <a:p>
            <a:fld id="{BB7217B5-ED1B-4422-BB90-71357A4EBF56}" type="slidenum">
              <a:rPr lang="en-US" smtClean="0"/>
              <a:pPr/>
              <a:t>29</a:t>
            </a:fld>
            <a:endParaRPr lang="en-US"/>
          </a:p>
        </p:txBody>
      </p:sp>
      <p:sp>
        <p:nvSpPr>
          <p:cNvPr id="6" name="Rectangle 5"/>
          <p:cNvSpPr/>
          <p:nvPr/>
        </p:nvSpPr>
        <p:spPr>
          <a:xfrm>
            <a:off x="1269123" y="6356350"/>
            <a:ext cx="829488" cy="276999"/>
          </a:xfrm>
          <a:prstGeom prst="rect">
            <a:avLst/>
          </a:prstGeom>
        </p:spPr>
        <p:txBody>
          <a:bodyPr wrap="square">
            <a:spAutoFit/>
          </a:bodyPr>
          <a:lstStyle/>
          <a:p>
            <a:pPr lvl="0">
              <a:defRPr/>
            </a:pPr>
            <a:r>
              <a:rPr lang="en-US" sz="1200" dirty="0"/>
              <a:t>© ISTOCK</a:t>
            </a:r>
          </a:p>
        </p:txBody>
      </p:sp>
      <p:sp>
        <p:nvSpPr>
          <p:cNvPr id="8" name="Rectangle 7"/>
          <p:cNvSpPr/>
          <p:nvPr/>
        </p:nvSpPr>
        <p:spPr>
          <a:xfrm>
            <a:off x="6292197" y="6225052"/>
            <a:ext cx="1833643" cy="276999"/>
          </a:xfrm>
          <a:prstGeom prst="rect">
            <a:avLst/>
          </a:prstGeom>
        </p:spPr>
        <p:txBody>
          <a:bodyPr wrap="none">
            <a:spAutoFit/>
          </a:bodyPr>
          <a:lstStyle/>
          <a:p>
            <a:r>
              <a:rPr lang="en-US" sz="1200" dirty="0"/>
              <a:t>© Cambodia News English</a:t>
            </a:r>
          </a:p>
        </p:txBody>
      </p:sp>
    </p:spTree>
    <p:extLst>
      <p:ext uri="{BB962C8B-B14F-4D97-AF65-F5344CB8AC3E}">
        <p14:creationId xmlns:p14="http://schemas.microsoft.com/office/powerpoint/2010/main" val="621804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solidFill>
            <a:srgbClr val="92D050"/>
          </a:solidFill>
        </p:spPr>
        <p:txBody>
          <a:bodyPr>
            <a:normAutofit/>
          </a:bodyPr>
          <a:lstStyle/>
          <a:p>
            <a:pPr algn="ctr"/>
            <a:r>
              <a:rPr lang="lo-LA" sz="4000" b="1" dirty="0">
                <a:solidFill>
                  <a:srgbClr val="00B0F0"/>
                </a:solidFill>
                <a:latin typeface="Phetsarath OT" panose="02000500000000020004" pitchFamily="2" charset="0"/>
                <a:cs typeface="Phetsarath OT" panose="02000500000000020004" pitchFamily="2" charset="0"/>
              </a:rPr>
              <a:t>ຜົນໄດ້ຮັບຈາກບົດຮຽນ</a:t>
            </a:r>
            <a:br>
              <a:rPr lang="lo-LA" sz="4000" b="1" dirty="0">
                <a:solidFill>
                  <a:srgbClr val="00B0F0"/>
                </a:solidFill>
                <a:latin typeface="Phetsarath OT" panose="02000500000000020004" pitchFamily="2" charset="0"/>
                <a:cs typeface="Phetsarath OT" panose="02000500000000020004" pitchFamily="2" charset="0"/>
              </a:rPr>
            </a:br>
            <a:r>
              <a:rPr lang="en-US" sz="4000" b="1" dirty="0"/>
              <a:t>Lesson learning outcomes </a:t>
            </a:r>
            <a:endParaRPr lang="en-US" sz="4000" b="1" dirty="0">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p:txBody>
          <a:bodyPr>
            <a:normAutofit/>
          </a:bodyPr>
          <a:lstStyle/>
          <a:p>
            <a:pPr>
              <a:lnSpc>
                <a:spcPct val="150000"/>
              </a:lnSpc>
              <a:buFontTx/>
              <a:buChar char="-"/>
            </a:pPr>
            <a:r>
              <a:rPr lang="en-US" dirty="0">
                <a:latin typeface="Phetsarath OT" panose="02000500000000020004" pitchFamily="2" charset="0"/>
                <a:ea typeface="Calibri" panose="020F0502020204030204" pitchFamily="34" charset="0"/>
                <a:cs typeface="Phetsarath OT" panose="02000500000000020004" pitchFamily="2" charset="0"/>
              </a:rPr>
              <a:t>Learned and understood the food people consume each day
Learned about the meaning of nutrients and one's nutrient needs
Life-Stage Nutritional Needs That Support a Person's Growth</a:t>
            </a:r>
            <a:endParaRPr lang="en-US" dirty="0">
              <a:latin typeface="Saysettha OT" panose="020B0504020207020204" pitchFamily="34" charset="-34"/>
              <a:cs typeface="Saysettha OT" panose="020B0504020207020204" pitchFamily="34" charset="-34"/>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838200" y="365125"/>
            <a:ext cx="10515600" cy="1081935"/>
          </a:xfrm>
          <a:solidFill>
            <a:srgbClr val="92D050"/>
          </a:solidFill>
        </p:spPr>
        <p:txBody>
          <a:bodyPr/>
          <a:lstStyle/>
          <a:p>
            <a:r>
              <a:rPr lang="en-US" dirty="0"/>
              <a:t>Post quiz  (test)</a:t>
            </a:r>
          </a:p>
        </p:txBody>
      </p:sp>
      <p:sp>
        <p:nvSpPr>
          <p:cNvPr id="3" name="Content Placeholder 2">
            <a:extLst>
              <a:ext uri="{FF2B5EF4-FFF2-40B4-BE49-F238E27FC236}">
                <a16:creationId xmlns:a16="http://schemas.microsoft.com/office/drawing/2014/main" id="{413D5548-D6B6-DA8D-2FDE-E36A057B7038}"/>
              </a:ext>
            </a:extLst>
          </p:cNvPr>
          <p:cNvSpPr>
            <a:spLocks noGrp="1"/>
          </p:cNvSpPr>
          <p:nvPr>
            <p:ph idx="1"/>
          </p:nvPr>
        </p:nvSpPr>
        <p:spPr>
          <a:xfrm>
            <a:off x="838200" y="1372369"/>
            <a:ext cx="10515600" cy="1200710"/>
          </a:xfrm>
        </p:spPr>
        <p:txBody>
          <a:bodyPr>
            <a:normAutofit fontScale="92500"/>
          </a:bodyPr>
          <a:lstStyle/>
          <a:p>
            <a:r>
              <a:rPr lang="en-US" dirty="0">
                <a:solidFill>
                  <a:srgbClr val="C00000"/>
                </a:solidFill>
              </a:rPr>
              <a:t>This quiz is used to test the knowledge of students related to this lessons that they just finished learning. You can add 5-10 questions. Types of questions could be: MCQ, True or False, Matching, Fill in short words. </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30</a:t>
            </a:fld>
            <a:endParaRPr lang="en-US"/>
          </a:p>
        </p:txBody>
      </p:sp>
      <p:graphicFrame>
        <p:nvGraphicFramePr>
          <p:cNvPr id="5" name="Table 4">
            <a:extLst>
              <a:ext uri="{FF2B5EF4-FFF2-40B4-BE49-F238E27FC236}">
                <a16:creationId xmlns:a16="http://schemas.microsoft.com/office/drawing/2014/main" id="{41302376-CA85-F9E6-5EA3-92D8B257391D}"/>
              </a:ext>
            </a:extLst>
          </p:cNvPr>
          <p:cNvGraphicFramePr>
            <a:graphicFrameLocks noGrp="1"/>
          </p:cNvGraphicFramePr>
          <p:nvPr>
            <p:extLst>
              <p:ext uri="{D42A27DB-BD31-4B8C-83A1-F6EECF244321}">
                <p14:modId xmlns:p14="http://schemas.microsoft.com/office/powerpoint/2010/main" val="1720168519"/>
              </p:ext>
            </p:extLst>
          </p:nvPr>
        </p:nvGraphicFramePr>
        <p:xfrm>
          <a:off x="523783" y="2453545"/>
          <a:ext cx="11372296" cy="4267930"/>
        </p:xfrm>
        <a:graphic>
          <a:graphicData uri="http://schemas.openxmlformats.org/drawingml/2006/table">
            <a:tbl>
              <a:tblPr firstRow="1" bandRow="1">
                <a:tableStyleId>{5C22544A-7EE6-4342-B048-85BDC9FD1C3A}</a:tableStyleId>
              </a:tblPr>
              <a:tblGrid>
                <a:gridCol w="2723624">
                  <a:extLst>
                    <a:ext uri="{9D8B030D-6E8A-4147-A177-3AD203B41FA5}">
                      <a16:colId xmlns:a16="http://schemas.microsoft.com/office/drawing/2014/main" val="20000"/>
                    </a:ext>
                  </a:extLst>
                </a:gridCol>
                <a:gridCol w="4108999">
                  <a:extLst>
                    <a:ext uri="{9D8B030D-6E8A-4147-A177-3AD203B41FA5}">
                      <a16:colId xmlns:a16="http://schemas.microsoft.com/office/drawing/2014/main" val="20001"/>
                    </a:ext>
                  </a:extLst>
                </a:gridCol>
                <a:gridCol w="1100246">
                  <a:extLst>
                    <a:ext uri="{9D8B030D-6E8A-4147-A177-3AD203B41FA5}">
                      <a16:colId xmlns:a16="http://schemas.microsoft.com/office/drawing/2014/main" val="20002"/>
                    </a:ext>
                  </a:extLst>
                </a:gridCol>
                <a:gridCol w="3439427">
                  <a:extLst>
                    <a:ext uri="{9D8B030D-6E8A-4147-A177-3AD203B41FA5}">
                      <a16:colId xmlns:a16="http://schemas.microsoft.com/office/drawing/2014/main" val="20003"/>
                    </a:ext>
                  </a:extLst>
                </a:gridCol>
              </a:tblGrid>
              <a:tr h="478026">
                <a:tc>
                  <a:txBody>
                    <a:bodyPr/>
                    <a:lstStyle/>
                    <a:p>
                      <a:r>
                        <a:rPr lang="en-US" sz="1400" b="0" dirty="0">
                          <a:solidFill>
                            <a:schemeClr val="tx1"/>
                          </a:solidFill>
                        </a:rPr>
                        <a:t>Questions</a:t>
                      </a:r>
                    </a:p>
                  </a:txBody>
                  <a:tcPr marT="42745" marB="42745"/>
                </a:tc>
                <a:tc>
                  <a:txBody>
                    <a:bodyPr/>
                    <a:lstStyle/>
                    <a:p>
                      <a:r>
                        <a:rPr lang="en-US" sz="1400" b="0" dirty="0">
                          <a:solidFill>
                            <a:schemeClr val="tx1"/>
                          </a:solidFill>
                        </a:rPr>
                        <a:t>Possible answer</a:t>
                      </a:r>
                    </a:p>
                  </a:txBody>
                  <a:tcPr marT="42745" marB="42745"/>
                </a:tc>
                <a:tc>
                  <a:txBody>
                    <a:bodyPr/>
                    <a:lstStyle/>
                    <a:p>
                      <a:r>
                        <a:rPr lang="en-US" sz="1400" b="0" dirty="0">
                          <a:solidFill>
                            <a:schemeClr val="tx1"/>
                          </a:solidFill>
                        </a:rPr>
                        <a:t>Correct Answer</a:t>
                      </a:r>
                    </a:p>
                  </a:txBody>
                  <a:tcPr marT="42745" marB="42745"/>
                </a:tc>
                <a:tc>
                  <a:txBody>
                    <a:bodyPr/>
                    <a:lstStyle/>
                    <a:p>
                      <a:r>
                        <a:rPr lang="en-US" sz="1400" b="0" dirty="0">
                          <a:solidFill>
                            <a:schemeClr val="tx1"/>
                          </a:solidFill>
                        </a:rPr>
                        <a:t>Feedback</a:t>
                      </a:r>
                    </a:p>
                  </a:txBody>
                  <a:tcPr marT="42745" marB="42745"/>
                </a:tc>
                <a:extLst>
                  <a:ext uri="{0D108BD9-81ED-4DB2-BD59-A6C34878D82A}">
                    <a16:rowId xmlns:a16="http://schemas.microsoft.com/office/drawing/2014/main" val="10000"/>
                  </a:ext>
                </a:extLst>
              </a:tr>
              <a:tr h="8762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Q1: </a:t>
                      </a:r>
                      <a:r>
                        <a:rPr lang="en-US" sz="1400" b="0" i="0" u="none" strike="noStrike" kern="1200" baseline="0" dirty="0">
                          <a:solidFill>
                            <a:schemeClr val="tx1"/>
                          </a:solidFill>
                          <a:latin typeface="+mn-lt"/>
                          <a:ea typeface="+mn-ea"/>
                          <a:cs typeface="+mn-cs"/>
                        </a:rPr>
                        <a:t> </a:t>
                      </a:r>
                      <a:r>
                        <a:rPr lang="en-US" sz="1400" b="1" kern="1200" dirty="0">
                          <a:solidFill>
                            <a:schemeClr val="dk1"/>
                          </a:solidFill>
                          <a:effectLst/>
                          <a:latin typeface="+mn-lt"/>
                          <a:ea typeface="+mn-ea"/>
                          <a:cs typeface="+mn-cs"/>
                        </a:rPr>
                        <a:t>What types of foods are considered "junk food"?</a:t>
                      </a:r>
                      <a:endParaRPr lang="en-US" sz="1400" dirty="0">
                        <a:solidFill>
                          <a:schemeClr val="tx1"/>
                        </a:solidFill>
                      </a:endParaRP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 Fresh Fruit
 B. Boiled vegetables
 C. Sweets and high-sugar beverages 
D. Undercover</a:t>
                      </a:r>
                    </a:p>
                  </a:txBody>
                  <a:tcPr marT="42745" marB="42745"/>
                </a:tc>
                <a:tc>
                  <a:txBody>
                    <a:bodyPr/>
                    <a:lstStyle/>
                    <a:p>
                      <a:r>
                        <a:rPr lang="en-US" sz="1400" dirty="0">
                          <a:solidFill>
                            <a:schemeClr val="tx1"/>
                          </a:solidFill>
                        </a:rPr>
                        <a:t>C</a:t>
                      </a:r>
                    </a:p>
                  </a:txBody>
                  <a:tcPr marT="42745" marB="42745"/>
                </a:tc>
                <a:tc>
                  <a:txBody>
                    <a:bodyPr/>
                    <a:lstStyle/>
                    <a:p>
                      <a:r>
                        <a:rPr lang="en-US" sz="1400" kern="1200" dirty="0">
                          <a:solidFill>
                            <a:schemeClr val="tx1"/>
                          </a:solidFill>
                          <a:latin typeface="+mn-lt"/>
                          <a:ea typeface="+mn-ea"/>
                          <a:cs typeface="+mn-cs"/>
                        </a:rPr>
                        <a:t>This type of food is very unhealthy</a:t>
                      </a:r>
                    </a:p>
                  </a:txBody>
                  <a:tcPr marT="42745" marB="42745"/>
                </a:tc>
                <a:extLst>
                  <a:ext uri="{0D108BD9-81ED-4DB2-BD59-A6C34878D82A}">
                    <a16:rowId xmlns:a16="http://schemas.microsoft.com/office/drawing/2014/main" val="10001"/>
                  </a:ext>
                </a:extLst>
              </a:tr>
              <a:tr h="8762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Q2</a:t>
                      </a:r>
                      <a:r>
                        <a:rPr lang="en-US" sz="1400" b="1" kern="1200" dirty="0">
                          <a:solidFill>
                            <a:schemeClr val="dk1"/>
                          </a:solidFill>
                          <a:effectLst/>
                          <a:latin typeface="+mn-lt"/>
                          <a:ea typeface="+mn-ea"/>
                          <a:cs typeface="+mn-cs"/>
                        </a:rPr>
                        <a:t>What diseases does a regular intake of vegetables and fruits help to prevent?</a:t>
                      </a:r>
                      <a:endParaRPr lang="en-US" sz="1400" dirty="0">
                        <a:solidFill>
                          <a:schemeClr val="tx1"/>
                        </a:solidFill>
                      </a:endParaRP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 Bone Disease
 B. Cancer and Heart Disease
 C. Anemia
 D. Diabetes</a:t>
                      </a:r>
                    </a:p>
                  </a:txBody>
                  <a:tcPr marT="42745" marB="42745"/>
                </a:tc>
                <a:tc>
                  <a:txBody>
                    <a:bodyPr/>
                    <a:lstStyle/>
                    <a:p>
                      <a:r>
                        <a:rPr lang="en-US" sz="1400" dirty="0">
                          <a:solidFill>
                            <a:schemeClr val="tx1"/>
                          </a:solidFill>
                        </a:rPr>
                        <a:t>B</a:t>
                      </a:r>
                    </a:p>
                  </a:txBody>
                  <a:tcPr marT="42745" marB="42745"/>
                </a:tc>
                <a:tc>
                  <a:txBody>
                    <a:bodyPr/>
                    <a:lstStyle/>
                    <a:p>
                      <a:r>
                        <a:rPr lang="en-US" sz="1400" dirty="0"/>
                        <a:t>Vegetables and fruits contain dietary fiber, vitamins and antioxidants that help reduce the risk of developing these diseases.</a:t>
                      </a:r>
                      <a:endParaRPr lang="en-US" sz="1400" dirty="0">
                        <a:solidFill>
                          <a:schemeClr val="tx1"/>
                        </a:solidFill>
                      </a:endParaRPr>
                    </a:p>
                  </a:txBody>
                  <a:tcPr marT="42745" marB="42745"/>
                </a:tc>
                <a:extLst>
                  <a:ext uri="{0D108BD9-81ED-4DB2-BD59-A6C34878D82A}">
                    <a16:rowId xmlns:a16="http://schemas.microsoft.com/office/drawing/2014/main" val="10002"/>
                  </a:ext>
                </a:extLst>
              </a:tr>
              <a:tr h="876268">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400" dirty="0">
                          <a:solidFill>
                            <a:schemeClr val="tx1"/>
                          </a:solidFill>
                        </a:rPr>
                        <a:t>Q3: </a:t>
                      </a:r>
                      <a:r>
                        <a:rPr lang="en-US" sz="1400" b="0" i="0" u="none" strike="noStrike" kern="1200" baseline="0" dirty="0">
                          <a:solidFill>
                            <a:schemeClr val="tx1"/>
                          </a:solidFill>
                          <a:latin typeface="+mn-lt"/>
                          <a:ea typeface="+mn-ea"/>
                          <a:cs typeface="+mn-cs"/>
                        </a:rPr>
                        <a:t> </a:t>
                      </a:r>
                      <a:r>
                        <a:rPr lang="en-US" sz="1400" b="1" kern="1200" dirty="0">
                          <a:solidFill>
                            <a:schemeClr val="dk1"/>
                          </a:solidFill>
                          <a:effectLst/>
                          <a:latin typeface="+mn-lt"/>
                          <a:ea typeface="+mn-ea"/>
                          <a:cs typeface="+mn-cs"/>
                        </a:rPr>
                        <a:t>What foods should be avoided or small for good health?</a:t>
                      </a:r>
                      <a:endParaRPr lang="en-US" sz="1400" dirty="0">
                        <a:solidFill>
                          <a:schemeClr val="tx1"/>
                        </a:solidFill>
                      </a:endParaRP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 Fish
 B. Saturated Fats and Trans Fat
 C. Green leafy vegetables 
d. Whole grains</a:t>
                      </a:r>
                    </a:p>
                  </a:txBody>
                  <a:tcPr marT="42745" marB="42745"/>
                </a:tc>
                <a:tc>
                  <a:txBody>
                    <a:bodyPr/>
                    <a:lstStyle/>
                    <a:p>
                      <a:r>
                        <a:rPr lang="en-US" sz="1400" dirty="0">
                          <a:solidFill>
                            <a:schemeClr val="tx1"/>
                          </a:solidFill>
                        </a:rPr>
                        <a:t>B</a:t>
                      </a:r>
                    </a:p>
                  </a:txBody>
                  <a:tcPr marT="42745" marB="42745"/>
                </a:tc>
                <a:tc>
                  <a:txBody>
                    <a:bodyPr/>
                    <a:lstStyle/>
                    <a:p>
                      <a:r>
                        <a:rPr lang="en-US" sz="1200" dirty="0"/>
                        <a:t>Saturated fats and trans fats are found in fried foods, fatty meats, butter, cakes, burgers and desserts.
Excessive intake can lead to heart disease, high blood pressure and obesity.</a:t>
                      </a:r>
                      <a:endParaRPr lang="lo-LA" sz="1200" dirty="0"/>
                    </a:p>
                  </a:txBody>
                  <a:tcPr marT="42745" marB="42745"/>
                </a:tc>
                <a:extLst>
                  <a:ext uri="{0D108BD9-81ED-4DB2-BD59-A6C34878D82A}">
                    <a16:rowId xmlns:a16="http://schemas.microsoft.com/office/drawing/2014/main" val="10003"/>
                  </a:ext>
                </a:extLst>
              </a:tr>
              <a:tr h="876268">
                <a:tc>
                  <a:txBody>
                    <a:bodyPr/>
                    <a:lstStyle/>
                    <a:p>
                      <a:pPr lvl="0"/>
                      <a:r>
                        <a:rPr lang="en-US" sz="1200" dirty="0">
                          <a:solidFill>
                            <a:schemeClr val="tx1"/>
                          </a:solidFill>
                        </a:rPr>
                        <a:t>Q4: </a:t>
                      </a:r>
                      <a:r>
                        <a:rPr lang="en-US" sz="1200" b="0" i="0" u="none" strike="noStrike" kern="1200" baseline="0" dirty="0">
                          <a:solidFill>
                            <a:schemeClr val="tx1"/>
                          </a:solidFill>
                          <a:latin typeface="+mn-lt"/>
                          <a:ea typeface="+mn-ea"/>
                          <a:cs typeface="+mn-cs"/>
                        </a:rPr>
                        <a:t> </a:t>
                      </a:r>
                      <a:r>
                        <a:rPr lang="en-US" sz="1200" b="1" kern="1200" dirty="0">
                          <a:solidFill>
                            <a:schemeClr val="dk1"/>
                          </a:solidFill>
                          <a:effectLst/>
                          <a:latin typeface="+mn-lt"/>
                          <a:ea typeface="+mn-ea"/>
                          <a:cs typeface="+mn-cs"/>
                        </a:rPr>
                        <a:t>What foods are high in carbohydrates?</a:t>
                      </a:r>
                      <a:endParaRPr lang="en-US" sz="1200" dirty="0">
                        <a:solidFill>
                          <a:schemeClr val="tx1"/>
                        </a:solidFill>
                      </a:endParaRPr>
                    </a:p>
                  </a:txBody>
                  <a:tcPr marT="42745" marB="42745"/>
                </a:tc>
                <a:tc>
                  <a:txBody>
                    <a:bodyPr/>
                    <a:lstStyle/>
                    <a:p>
                      <a:pPr lvl="0"/>
                      <a:r>
                        <a:rPr lang="en-US" sz="1400" kern="1200" dirty="0">
                          <a:solidFill>
                            <a:schemeClr val="dk1"/>
                          </a:solidFill>
                          <a:effectLst/>
                          <a:latin typeface="+mn-lt"/>
                          <a:ea typeface="+mn-ea"/>
                          <a:cs typeface="+mn-cs"/>
                        </a:rPr>
                        <a:t>a) Lettuce, bread, French potatoes</a:t>
                      </a:r>
                      <a:br>
                        <a:rPr lang="en-US" sz="1400" kern="1200" dirty="0">
                          <a:solidFill>
                            <a:schemeClr val="dk1"/>
                          </a:solidFill>
                          <a:effectLst/>
                          <a:latin typeface="+mn-lt"/>
                          <a:ea typeface="+mn-ea"/>
                          <a:cs typeface="+mn-cs"/>
                        </a:rPr>
                      </a:br>
                      <a:r>
                        <a:rPr lang="en-US" sz="1400" kern="1200" dirty="0">
                          <a:solidFill>
                            <a:schemeClr val="dk1"/>
                          </a:solidFill>
                          <a:effectLst/>
                          <a:latin typeface="+mn-lt"/>
                          <a:ea typeface="+mn-ea"/>
                          <a:cs typeface="+mn-cs"/>
                        </a:rPr>
                        <a:t>b) Fish, eggs, meat</a:t>
                      </a:r>
                      <a:br>
                        <a:rPr lang="en-US" sz="1400" kern="1200" dirty="0">
                          <a:solidFill>
                            <a:schemeClr val="dk1"/>
                          </a:solidFill>
                          <a:effectLst/>
                          <a:latin typeface="+mn-lt"/>
                          <a:ea typeface="+mn-ea"/>
                          <a:cs typeface="+mn-cs"/>
                        </a:rPr>
                      </a:br>
                      <a:r>
                        <a:rPr lang="en-US" sz="1400" kern="1200" dirty="0">
                          <a:solidFill>
                            <a:schemeClr val="dk1"/>
                          </a:solidFill>
                          <a:effectLst/>
                          <a:latin typeface="+mn-lt"/>
                          <a:ea typeface="+mn-ea"/>
                          <a:cs typeface="+mn-cs"/>
                        </a:rPr>
                        <a:t>c) Oil, Butter</a:t>
                      </a:r>
                      <a:br>
                        <a:rPr lang="en-US" sz="1400" kern="1200" dirty="0">
                          <a:solidFill>
                            <a:schemeClr val="dk1"/>
                          </a:solidFill>
                          <a:effectLst/>
                          <a:latin typeface="+mn-lt"/>
                          <a:ea typeface="+mn-ea"/>
                          <a:cs typeface="+mn-cs"/>
                        </a:rPr>
                      </a:br>
                      <a:r>
                        <a:rPr lang="en-US" sz="1400" kern="1200" dirty="0">
                          <a:solidFill>
                            <a:schemeClr val="dk1"/>
                          </a:solidFill>
                          <a:effectLst/>
                          <a:latin typeface="+mn-lt"/>
                          <a:ea typeface="+mn-ea"/>
                          <a:cs typeface="+mn-cs"/>
                        </a:rPr>
                        <a:t>d) Green leafy vegetables</a:t>
                      </a:r>
                    </a:p>
                  </a:txBody>
                  <a:tcPr marT="42745" marB="42745"/>
                </a:tc>
                <a:tc>
                  <a:txBody>
                    <a:bodyPr/>
                    <a:lstStyle/>
                    <a:p>
                      <a:r>
                        <a:rPr lang="en-US" sz="1400" dirty="0">
                          <a:solidFill>
                            <a:schemeClr val="tx1"/>
                          </a:solidFill>
                        </a:rPr>
                        <a:t>A</a:t>
                      </a: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Carbohydrates provide the body's main energy, found in beans, flour, nuts, and nuts.</a:t>
                      </a:r>
                    </a:p>
                  </a:txBody>
                  <a:tcPr marT="42745" marB="42745"/>
                </a:tc>
                <a:extLst>
                  <a:ext uri="{0D108BD9-81ED-4DB2-BD59-A6C34878D82A}">
                    <a16:rowId xmlns:a16="http://schemas.microsoft.com/office/drawing/2014/main" val="242978148"/>
                  </a:ext>
                </a:extLst>
              </a:tr>
            </a:tbl>
          </a:graphicData>
        </a:graphic>
      </p:graphicFrame>
    </p:spTree>
    <p:extLst>
      <p:ext uri="{BB962C8B-B14F-4D97-AF65-F5344CB8AC3E}">
        <p14:creationId xmlns:p14="http://schemas.microsoft.com/office/powerpoint/2010/main" val="594751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838200" y="365125"/>
            <a:ext cx="10515600" cy="1081935"/>
          </a:xfrm>
          <a:solidFill>
            <a:srgbClr val="92D050"/>
          </a:solidFill>
        </p:spPr>
        <p:txBody>
          <a:bodyPr/>
          <a:lstStyle/>
          <a:p>
            <a:r>
              <a:rPr lang="en-US" dirty="0"/>
              <a:t>Post quiz  (test)</a:t>
            </a:r>
          </a:p>
        </p:txBody>
      </p:sp>
      <p:sp>
        <p:nvSpPr>
          <p:cNvPr id="3" name="Content Placeholder 2">
            <a:extLst>
              <a:ext uri="{FF2B5EF4-FFF2-40B4-BE49-F238E27FC236}">
                <a16:creationId xmlns:a16="http://schemas.microsoft.com/office/drawing/2014/main" id="{413D5548-D6B6-DA8D-2FDE-E36A057B7038}"/>
              </a:ext>
            </a:extLst>
          </p:cNvPr>
          <p:cNvSpPr>
            <a:spLocks noGrp="1"/>
          </p:cNvSpPr>
          <p:nvPr>
            <p:ph idx="1"/>
          </p:nvPr>
        </p:nvSpPr>
        <p:spPr>
          <a:xfrm>
            <a:off x="838200" y="1372369"/>
            <a:ext cx="10515600" cy="1200710"/>
          </a:xfrm>
        </p:spPr>
        <p:txBody>
          <a:bodyPr>
            <a:normAutofit fontScale="92500"/>
          </a:bodyPr>
          <a:lstStyle/>
          <a:p>
            <a:r>
              <a:rPr lang="en-US" dirty="0">
                <a:solidFill>
                  <a:srgbClr val="C00000"/>
                </a:solidFill>
              </a:rPr>
              <a:t>This quiz is used to test the knowledge of students related to this lessons that they just finished learning. You can add 5-10 questions. Types of questions could be: MCQ, True or False, Matching, Fill in short words. </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31</a:t>
            </a:fld>
            <a:endParaRPr lang="en-US"/>
          </a:p>
        </p:txBody>
      </p:sp>
      <p:graphicFrame>
        <p:nvGraphicFramePr>
          <p:cNvPr id="5" name="Table 4">
            <a:extLst>
              <a:ext uri="{FF2B5EF4-FFF2-40B4-BE49-F238E27FC236}">
                <a16:creationId xmlns:a16="http://schemas.microsoft.com/office/drawing/2014/main" id="{41302376-CA85-F9E6-5EA3-92D8B257391D}"/>
              </a:ext>
            </a:extLst>
          </p:cNvPr>
          <p:cNvGraphicFramePr>
            <a:graphicFrameLocks noGrp="1"/>
          </p:cNvGraphicFramePr>
          <p:nvPr>
            <p:extLst>
              <p:ext uri="{D42A27DB-BD31-4B8C-83A1-F6EECF244321}">
                <p14:modId xmlns:p14="http://schemas.microsoft.com/office/powerpoint/2010/main" val="4032727651"/>
              </p:ext>
            </p:extLst>
          </p:nvPr>
        </p:nvGraphicFramePr>
        <p:xfrm>
          <a:off x="976544" y="2453545"/>
          <a:ext cx="10919534" cy="2603430"/>
        </p:xfrm>
        <a:graphic>
          <a:graphicData uri="http://schemas.openxmlformats.org/drawingml/2006/table">
            <a:tbl>
              <a:tblPr firstRow="1" bandRow="1">
                <a:tableStyleId>{5C22544A-7EE6-4342-B048-85BDC9FD1C3A}</a:tableStyleId>
              </a:tblPr>
              <a:tblGrid>
                <a:gridCol w="2615189">
                  <a:extLst>
                    <a:ext uri="{9D8B030D-6E8A-4147-A177-3AD203B41FA5}">
                      <a16:colId xmlns:a16="http://schemas.microsoft.com/office/drawing/2014/main" val="20000"/>
                    </a:ext>
                  </a:extLst>
                </a:gridCol>
                <a:gridCol w="4838729">
                  <a:extLst>
                    <a:ext uri="{9D8B030D-6E8A-4147-A177-3AD203B41FA5}">
                      <a16:colId xmlns:a16="http://schemas.microsoft.com/office/drawing/2014/main" val="20001"/>
                    </a:ext>
                  </a:extLst>
                </a:gridCol>
                <a:gridCol w="800719">
                  <a:extLst>
                    <a:ext uri="{9D8B030D-6E8A-4147-A177-3AD203B41FA5}">
                      <a16:colId xmlns:a16="http://schemas.microsoft.com/office/drawing/2014/main" val="20002"/>
                    </a:ext>
                  </a:extLst>
                </a:gridCol>
                <a:gridCol w="2664897">
                  <a:extLst>
                    <a:ext uri="{9D8B030D-6E8A-4147-A177-3AD203B41FA5}">
                      <a16:colId xmlns:a16="http://schemas.microsoft.com/office/drawing/2014/main" val="20003"/>
                    </a:ext>
                  </a:extLst>
                </a:gridCol>
              </a:tblGrid>
              <a:tr h="478026">
                <a:tc>
                  <a:txBody>
                    <a:bodyPr/>
                    <a:lstStyle/>
                    <a:p>
                      <a:r>
                        <a:rPr lang="en-US" sz="1400" b="0" dirty="0">
                          <a:solidFill>
                            <a:schemeClr val="tx1"/>
                          </a:solidFill>
                        </a:rPr>
                        <a:t>Questions</a:t>
                      </a:r>
                    </a:p>
                  </a:txBody>
                  <a:tcPr marT="42745" marB="42745"/>
                </a:tc>
                <a:tc>
                  <a:txBody>
                    <a:bodyPr/>
                    <a:lstStyle/>
                    <a:p>
                      <a:r>
                        <a:rPr lang="en-US" sz="1400" b="0" dirty="0">
                          <a:solidFill>
                            <a:schemeClr val="tx1"/>
                          </a:solidFill>
                        </a:rPr>
                        <a:t>Possible answer</a:t>
                      </a:r>
                    </a:p>
                  </a:txBody>
                  <a:tcPr marT="42745" marB="42745"/>
                </a:tc>
                <a:tc>
                  <a:txBody>
                    <a:bodyPr/>
                    <a:lstStyle/>
                    <a:p>
                      <a:r>
                        <a:rPr lang="en-US" sz="1400" b="0" dirty="0">
                          <a:solidFill>
                            <a:schemeClr val="tx1"/>
                          </a:solidFill>
                        </a:rPr>
                        <a:t>Correct Answer</a:t>
                      </a:r>
                    </a:p>
                  </a:txBody>
                  <a:tcPr marT="42745" marB="42745"/>
                </a:tc>
                <a:tc>
                  <a:txBody>
                    <a:bodyPr/>
                    <a:lstStyle/>
                    <a:p>
                      <a:r>
                        <a:rPr lang="en-US" sz="1400" b="0" dirty="0">
                          <a:solidFill>
                            <a:schemeClr val="tx1"/>
                          </a:solidFill>
                        </a:rPr>
                        <a:t>Feedback</a:t>
                      </a:r>
                    </a:p>
                  </a:txBody>
                  <a:tcPr marT="42745" marB="42745"/>
                </a:tc>
                <a:extLst>
                  <a:ext uri="{0D108BD9-81ED-4DB2-BD59-A6C34878D82A}">
                    <a16:rowId xmlns:a16="http://schemas.microsoft.com/office/drawing/2014/main" val="10000"/>
                  </a:ext>
                </a:extLst>
              </a:tr>
              <a:tr h="1719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Q5</a:t>
                      </a:r>
                      <a:r>
                        <a:rPr lang="en-US" sz="1800" b="1" kern="1200" dirty="0">
                          <a:solidFill>
                            <a:schemeClr val="dk1"/>
                          </a:solidFill>
                          <a:effectLst/>
                          <a:latin typeface="+mn-lt"/>
                          <a:ea typeface="+mn-ea"/>
                          <a:cs typeface="+mn-cs"/>
                        </a:rPr>
                        <a:t>What minerals help strengthen bones?</a:t>
                      </a:r>
                      <a:br>
                        <a:rPr lang="en-US" sz="1800" kern="1200" dirty="0">
                          <a:solidFill>
                            <a:schemeClr val="dk1"/>
                          </a:solidFill>
                          <a:effectLst/>
                          <a:latin typeface="+mn-lt"/>
                          <a:ea typeface="+mn-ea"/>
                          <a:cs typeface="+mn-cs"/>
                        </a:rPr>
                      </a:br>
                      <a:endParaRPr lang="en-US" sz="1400" dirty="0">
                        <a:solidFill>
                          <a:schemeClr val="tx1"/>
                        </a:solidFill>
                      </a:endParaRP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 Iron</a:t>
                      </a:r>
                      <a:br>
                        <a:rPr lang="en-US" sz="1400" kern="1200" dirty="0">
                          <a:solidFill>
                            <a:schemeClr val="dk1"/>
                          </a:solidFill>
                          <a:effectLst/>
                          <a:latin typeface="+mn-lt"/>
                          <a:ea typeface="+mn-ea"/>
                          <a:cs typeface="+mn-cs"/>
                        </a:rPr>
                      </a:br>
                      <a:r>
                        <a:rPr lang="en-US" sz="1400" kern="1200" dirty="0">
                          <a:solidFill>
                            <a:schemeClr val="dk1"/>
                          </a:solidFill>
                          <a:effectLst/>
                          <a:latin typeface="+mn-lt"/>
                          <a:ea typeface="+mn-ea"/>
                          <a:cs typeface="+mn-cs"/>
                        </a:rPr>
                        <a:t>b) Preparation elements</a:t>
                      </a:r>
                      <a:br>
                        <a:rPr lang="en-US" sz="1400" kern="1200" dirty="0">
                          <a:solidFill>
                            <a:schemeClr val="dk1"/>
                          </a:solidFill>
                          <a:effectLst/>
                          <a:latin typeface="+mn-lt"/>
                          <a:ea typeface="+mn-ea"/>
                          <a:cs typeface="+mn-cs"/>
                        </a:rPr>
                      </a:br>
                      <a:r>
                        <a:rPr lang="en-US" sz="1400" kern="1200" dirty="0">
                          <a:solidFill>
                            <a:schemeClr val="dk1"/>
                          </a:solidFill>
                          <a:effectLst/>
                          <a:latin typeface="+mn-lt"/>
                          <a:ea typeface="+mn-ea"/>
                          <a:cs typeface="+mn-cs"/>
                        </a:rPr>
                        <a:t>c) Society</a:t>
                      </a:r>
                      <a:br>
                        <a:rPr lang="en-US" sz="1400" kern="1200" dirty="0">
                          <a:solidFill>
                            <a:schemeClr val="dk1"/>
                          </a:solidFill>
                          <a:effectLst/>
                          <a:latin typeface="+mn-lt"/>
                          <a:ea typeface="+mn-ea"/>
                          <a:cs typeface="+mn-cs"/>
                        </a:rPr>
                      </a:br>
                      <a:r>
                        <a:rPr lang="en-US" sz="1400" kern="1200" dirty="0">
                          <a:solidFill>
                            <a:schemeClr val="dk1"/>
                          </a:solidFill>
                          <a:effectLst/>
                          <a:latin typeface="+mn-lt"/>
                          <a:ea typeface="+mn-ea"/>
                          <a:cs typeface="+mn-cs"/>
                        </a:rPr>
                        <a:t>d) Sodium</a:t>
                      </a:r>
                    </a:p>
                  </a:txBody>
                  <a:tcPr marT="42745" marB="42745"/>
                </a:tc>
                <a:tc>
                  <a:txBody>
                    <a:bodyPr/>
                    <a:lstStyle/>
                    <a:p>
                      <a:r>
                        <a:rPr lang="en-US" sz="1400" dirty="0">
                          <a:solidFill>
                            <a:schemeClr val="tx1"/>
                          </a:solidFill>
                        </a:rPr>
                        <a:t>D</a:t>
                      </a:r>
                    </a:p>
                  </a:txBody>
                  <a:tcPr marT="42745" marB="42745"/>
                </a:tc>
                <a:tc>
                  <a:txBody>
                    <a:bodyPr/>
                    <a:lstStyle/>
                    <a:p>
                      <a:r>
                        <a:rPr lang="en-US" sz="1200" kern="1200" dirty="0">
                          <a:solidFill>
                            <a:schemeClr val="dk1"/>
                          </a:solidFill>
                          <a:effectLst/>
                          <a:latin typeface="+mn-lt"/>
                          <a:ea typeface="+mn-ea"/>
                          <a:cs typeface="+mn-cs"/>
                        </a:rPr>
                        <a:t>Preparations are the main building blocks of bones and teeth, helping to prevent osteoporosis.</a:t>
                      </a:r>
                      <a:endParaRPr lang="en-US" sz="1200" kern="1200" dirty="0">
                        <a:solidFill>
                          <a:schemeClr val="tx1"/>
                        </a:solidFill>
                        <a:latin typeface="+mn-lt"/>
                        <a:ea typeface="+mn-ea"/>
                        <a:cs typeface="+mn-cs"/>
                      </a:endParaRPr>
                    </a:p>
                  </a:txBody>
                  <a:tcPr marT="42745" marB="42745"/>
                </a:tc>
                <a:extLst>
                  <a:ext uri="{0D108BD9-81ED-4DB2-BD59-A6C34878D82A}">
                    <a16:rowId xmlns:a16="http://schemas.microsoft.com/office/drawing/2014/main" val="10001"/>
                  </a:ext>
                </a:extLst>
              </a:tr>
              <a:tr h="8588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Q6</a:t>
                      </a:r>
                      <a:r>
                        <a:rPr lang="en-US" sz="1800" b="1" kern="1200" dirty="0">
                          <a:solidFill>
                            <a:schemeClr val="dk1"/>
                          </a:solidFill>
                          <a:effectLst/>
                          <a:latin typeface="+mn-lt"/>
                          <a:ea typeface="+mn-ea"/>
                          <a:cs typeface="+mn-cs"/>
                        </a:rPr>
                        <a:t>What vitamins help your body fight off disease?</a:t>
                      </a:r>
                      <a:endParaRPr lang="en-US" sz="1400" dirty="0">
                        <a:solidFill>
                          <a:schemeClr val="tx1"/>
                        </a:solidFill>
                      </a:endParaRP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sz="1400" kern="1200" dirty="0">
                          <a:solidFill>
                            <a:schemeClr val="dk1"/>
                          </a:solidFill>
                          <a:effectLst/>
                          <a:latin typeface="+mn-lt"/>
                          <a:ea typeface="+mn-ea"/>
                          <a:cs typeface="+mn-cs"/>
                        </a:rPr>
                      </a:br>
                      <a:r>
                        <a:rPr lang="fi-FI" sz="1400" kern="1200" dirty="0">
                          <a:solidFill>
                            <a:schemeClr val="dk1"/>
                          </a:solidFill>
                          <a:effectLst/>
                          <a:latin typeface="+mn-lt"/>
                          <a:ea typeface="+mn-ea"/>
                          <a:cs typeface="+mn-cs"/>
                        </a:rPr>
                        <a:t>a) Vitamin A</a:t>
                      </a:r>
                      <a:br>
                        <a:rPr lang="fi-FI" sz="1400" kern="1200" dirty="0">
                          <a:solidFill>
                            <a:schemeClr val="dk1"/>
                          </a:solidFill>
                          <a:effectLst/>
                          <a:latin typeface="+mn-lt"/>
                          <a:ea typeface="+mn-ea"/>
                          <a:cs typeface="+mn-cs"/>
                        </a:rPr>
                      </a:br>
                      <a:r>
                        <a:rPr lang="fi-FI" sz="1400" kern="1200" dirty="0">
                          <a:solidFill>
                            <a:schemeClr val="dk1"/>
                          </a:solidFill>
                          <a:effectLst/>
                          <a:latin typeface="+mn-lt"/>
                          <a:ea typeface="+mn-ea"/>
                          <a:cs typeface="+mn-cs"/>
                        </a:rPr>
                        <a:t>b) Vitamin B1</a:t>
                      </a:r>
                      <a:br>
                        <a:rPr lang="fi-FI" sz="1400" kern="1200" dirty="0">
                          <a:solidFill>
                            <a:schemeClr val="dk1"/>
                          </a:solidFill>
                          <a:effectLst/>
                          <a:latin typeface="+mn-lt"/>
                          <a:ea typeface="+mn-ea"/>
                          <a:cs typeface="+mn-cs"/>
                        </a:rPr>
                      </a:br>
                      <a:r>
                        <a:rPr lang="fi-FI" sz="1400" kern="1200" dirty="0">
                          <a:solidFill>
                            <a:schemeClr val="dk1"/>
                          </a:solidFill>
                          <a:effectLst/>
                          <a:latin typeface="+mn-lt"/>
                          <a:ea typeface="+mn-ea"/>
                          <a:cs typeface="+mn-cs"/>
                        </a:rPr>
                        <a:t>c) Vitamin C</a:t>
                      </a:r>
                      <a:br>
                        <a:rPr lang="fi-FI" sz="1400" kern="1200" dirty="0">
                          <a:solidFill>
                            <a:schemeClr val="dk1"/>
                          </a:solidFill>
                          <a:effectLst/>
                          <a:latin typeface="+mn-lt"/>
                          <a:ea typeface="+mn-ea"/>
                          <a:cs typeface="+mn-cs"/>
                        </a:rPr>
                      </a:br>
                      <a:r>
                        <a:rPr lang="fi-FI" sz="1400" kern="1200" dirty="0">
                          <a:solidFill>
                            <a:schemeClr val="dk1"/>
                          </a:solidFill>
                          <a:effectLst/>
                          <a:latin typeface="+mn-lt"/>
                          <a:ea typeface="+mn-ea"/>
                          <a:cs typeface="+mn-cs"/>
                        </a:rPr>
                        <a:t>d) Vitamin D</a:t>
                      </a:r>
                      <a:endParaRPr lang="en-US" sz="1400" kern="1200" dirty="0">
                        <a:solidFill>
                          <a:schemeClr val="dk1"/>
                        </a:solidFill>
                        <a:effectLst/>
                        <a:latin typeface="+mn-lt"/>
                        <a:ea typeface="+mn-ea"/>
                        <a:cs typeface="+mn-cs"/>
                      </a:endParaRPr>
                    </a:p>
                  </a:txBody>
                  <a:tcPr marT="42745" marB="42745"/>
                </a:tc>
                <a:tc>
                  <a:txBody>
                    <a:bodyPr/>
                    <a:lstStyle/>
                    <a:p>
                      <a:r>
                        <a:rPr lang="en-US" sz="1400" dirty="0">
                          <a:solidFill>
                            <a:schemeClr val="tx1"/>
                          </a:solidFill>
                        </a:rPr>
                        <a:t>C</a:t>
                      </a: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mn-lt"/>
                          <a:ea typeface="+mn-ea"/>
                          <a:cs typeface="+mn-cs"/>
                        </a:rPr>
                        <a:t>Vitamin C boosts immunity, helps prevent infections and aids in tissue repair.</a:t>
                      </a:r>
                      <a:endParaRPr lang="en-US" sz="1400" dirty="0">
                        <a:solidFill>
                          <a:schemeClr val="tx1"/>
                        </a:solidFill>
                      </a:endParaRPr>
                    </a:p>
                  </a:txBody>
                  <a:tcPr marT="42745" marB="4274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57814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45F41-A268-7EF2-F707-245666CBAEF4}"/>
              </a:ext>
            </a:extLst>
          </p:cNvPr>
          <p:cNvSpPr>
            <a:spLocks noGrp="1"/>
          </p:cNvSpPr>
          <p:nvPr>
            <p:ph type="title"/>
          </p:nvPr>
        </p:nvSpPr>
        <p:spPr>
          <a:solidFill>
            <a:srgbClr val="92D050"/>
          </a:solidFill>
        </p:spPr>
        <p:txBody>
          <a:bodyPr/>
          <a:lstStyle/>
          <a:p>
            <a:r>
              <a:rPr lang="en-US" dirty="0"/>
              <a:t>Assignment/Homework/Case study</a:t>
            </a:r>
          </a:p>
        </p:txBody>
      </p:sp>
      <p:sp>
        <p:nvSpPr>
          <p:cNvPr id="4" name="Slide Number Placeholder 3">
            <a:extLst>
              <a:ext uri="{FF2B5EF4-FFF2-40B4-BE49-F238E27FC236}">
                <a16:creationId xmlns:a16="http://schemas.microsoft.com/office/drawing/2014/main" id="{A32456AC-3190-07D2-F5B6-BC6FE39275CD}"/>
              </a:ext>
            </a:extLst>
          </p:cNvPr>
          <p:cNvSpPr>
            <a:spLocks noGrp="1"/>
          </p:cNvSpPr>
          <p:nvPr>
            <p:ph type="sldNum" sz="quarter" idx="12"/>
          </p:nvPr>
        </p:nvSpPr>
        <p:spPr/>
        <p:txBody>
          <a:bodyPr/>
          <a:lstStyle/>
          <a:p>
            <a:fld id="{BB7217B5-ED1B-4422-BB90-71357A4EBF56}" type="slidenum">
              <a:rPr lang="en-US" smtClean="0"/>
              <a:pPr/>
              <a:t>32</a:t>
            </a:fld>
            <a:endParaRPr lang="en-US"/>
          </a:p>
        </p:txBody>
      </p:sp>
      <p:graphicFrame>
        <p:nvGraphicFramePr>
          <p:cNvPr id="5" name="Group 135">
            <a:extLst>
              <a:ext uri="{FF2B5EF4-FFF2-40B4-BE49-F238E27FC236}">
                <a16:creationId xmlns:a16="http://schemas.microsoft.com/office/drawing/2014/main" id="{C9A95DD5-DB8A-8CA2-52DB-DC54D86878CB}"/>
              </a:ext>
            </a:extLst>
          </p:cNvPr>
          <p:cNvGraphicFramePr>
            <a:graphicFrameLocks noGrp="1"/>
          </p:cNvGraphicFramePr>
          <p:nvPr>
            <p:extLst>
              <p:ext uri="{D42A27DB-BD31-4B8C-83A1-F6EECF244321}">
                <p14:modId xmlns:p14="http://schemas.microsoft.com/office/powerpoint/2010/main" val="4088815658"/>
              </p:ext>
            </p:extLst>
          </p:nvPr>
        </p:nvGraphicFramePr>
        <p:xfrm>
          <a:off x="1943100" y="2118519"/>
          <a:ext cx="8305800" cy="3810000"/>
        </p:xfrm>
        <a:graphic>
          <a:graphicData uri="http://schemas.openxmlformats.org/drawingml/2006/table">
            <a:tbl>
              <a:tblPr/>
              <a:tblGrid>
                <a:gridCol w="8305800">
                  <a:extLst>
                    <a:ext uri="{9D8B030D-6E8A-4147-A177-3AD203B41FA5}">
                      <a16:colId xmlns:a16="http://schemas.microsoft.com/office/drawing/2014/main" val="20000"/>
                    </a:ext>
                  </a:extLst>
                </a:gridCol>
              </a:tblGrid>
              <a:tr h="398463">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US" altLang="ko-KR" sz="1400" b="0" i="0" u="none" strike="noStrike" cap="none" normalizeH="0" baseline="0" dirty="0">
                          <a:ln>
                            <a:noFill/>
                          </a:ln>
                          <a:solidFill>
                            <a:schemeClr val="bg1"/>
                          </a:solidFill>
                          <a:effectLst/>
                          <a:latin typeface="Verdana" panose="020B0604030504040204" pitchFamily="34" charset="0"/>
                          <a:ea typeface="Gulim" pitchFamily="34" charset="-127"/>
                        </a:rPr>
                        <a:t>Assignment</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777777"/>
                    </a:solidFill>
                  </a:tcPr>
                </a:tc>
                <a:extLst>
                  <a:ext uri="{0D108BD9-81ED-4DB2-BD59-A6C34878D82A}">
                    <a16:rowId xmlns:a16="http://schemas.microsoft.com/office/drawing/2014/main" val="10000"/>
                  </a:ext>
                </a:extLst>
              </a:tr>
              <a:tr h="3411537">
                <a:tc>
                  <a:txBody>
                    <a:bodyPr/>
                    <a:lstStyle>
                      <a:lvl1pPr marL="228600" indent="-228600">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r>
                        <a:rPr lang="en-US" sz="1600" dirty="0"/>
                        <a:t>Write a brief comment (5–7 sentences) about:
Their own eating habits
What can be improved for better health?</a:t>
                      </a:r>
                      <a:endParaRPr lang="lo-LA" sz="1600" dirty="0"/>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122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3808-2608-4F6E-1224-4111E0C99CD2}"/>
              </a:ext>
            </a:extLst>
          </p:cNvPr>
          <p:cNvSpPr>
            <a:spLocks noGrp="1"/>
          </p:cNvSpPr>
          <p:nvPr>
            <p:ph type="title"/>
          </p:nvPr>
        </p:nvSpPr>
        <p:spPr>
          <a:solidFill>
            <a:srgbClr val="92D050"/>
          </a:solidFill>
        </p:spPr>
        <p:txBody>
          <a:bodyPr>
            <a:normAutofit/>
          </a:bodyPr>
          <a:lstStyle/>
          <a:p>
            <a:pPr algn="ctr"/>
            <a:r>
              <a:rPr lang="lo-LA" sz="3600" b="1">
                <a:latin typeface="Phetsarath OT" panose="02000500000000020004" pitchFamily="2" charset="0"/>
                <a:cs typeface="Phetsarath OT" panose="02000500000000020004" pitchFamily="2" charset="0"/>
              </a:rPr>
              <a:t> </a:t>
            </a:r>
            <a:br>
              <a:rPr lang="lo-LA" sz="3600" b="1" dirty="0">
                <a:latin typeface="Phetsarath OT" panose="02000500000000020004" pitchFamily="2" charset="0"/>
                <a:cs typeface="Phetsarath OT" panose="02000500000000020004" pitchFamily="2" charset="0"/>
              </a:rPr>
            </a:br>
            <a:r>
              <a:rPr lang="en-US" sz="3600" b="1" dirty="0">
                <a:latin typeface="Phetsarath OT" panose="02000500000000020004" pitchFamily="2" charset="0"/>
                <a:cs typeface="Phetsarath OT" panose="02000500000000020004" pitchFamily="2" charset="0"/>
              </a:rPr>
              <a:t>Next lesson</a:t>
            </a:r>
          </a:p>
        </p:txBody>
      </p:sp>
      <p:sp>
        <p:nvSpPr>
          <p:cNvPr id="3" name="Content Placeholder 2">
            <a:extLst>
              <a:ext uri="{FF2B5EF4-FFF2-40B4-BE49-F238E27FC236}">
                <a16:creationId xmlns:a16="http://schemas.microsoft.com/office/drawing/2014/main" id="{54F33712-21B9-E42A-F009-064E95834ECD}"/>
              </a:ext>
            </a:extLst>
          </p:cNvPr>
          <p:cNvSpPr>
            <a:spLocks noGrp="1"/>
          </p:cNvSpPr>
          <p:nvPr>
            <p:ph idx="1"/>
          </p:nvPr>
        </p:nvSpPr>
        <p:spPr/>
        <p:txBody>
          <a:bodyPr/>
          <a:lstStyle/>
          <a:p>
            <a:pPr eaLnBrk="0" fontAlgn="base" hangingPunct="0">
              <a:lnSpc>
                <a:spcPct val="100000"/>
              </a:lnSpc>
              <a:spcBef>
                <a:spcPct val="0"/>
              </a:spcBef>
              <a:spcAft>
                <a:spcPct val="0"/>
              </a:spcAft>
            </a:pPr>
            <a:r>
              <a:rPr lang="en-US" altLang="en-US" sz="2000" dirty="0">
                <a:solidFill>
                  <a:srgbClr val="1F1F1F"/>
                </a:solidFill>
                <a:latin typeface="Phetsarath OT" panose="02000500000000020004" pitchFamily="2" charset="0"/>
                <a:cs typeface="Phetsarath OT" panose="02000500000000020004" pitchFamily="2" charset="0"/>
              </a:rPr>
              <a:t>This is the end of the lesson. 
The conclusion and introduction to the next lesson, as well as the lesson title and heading, should be given.</a:t>
            </a:r>
            <a:endParaRPr lang="en-US" dirty="0"/>
          </a:p>
        </p:txBody>
      </p:sp>
      <p:sp>
        <p:nvSpPr>
          <p:cNvPr id="4" name="Slide Number Placeholder 3">
            <a:extLst>
              <a:ext uri="{FF2B5EF4-FFF2-40B4-BE49-F238E27FC236}">
                <a16:creationId xmlns:a16="http://schemas.microsoft.com/office/drawing/2014/main" id="{D036890E-50B2-C302-3EA7-FE2AC527349A}"/>
              </a:ext>
            </a:extLst>
          </p:cNvPr>
          <p:cNvSpPr>
            <a:spLocks noGrp="1"/>
          </p:cNvSpPr>
          <p:nvPr>
            <p:ph type="sldNum" sz="quarter" idx="12"/>
          </p:nvPr>
        </p:nvSpPr>
        <p:spPr/>
        <p:txBody>
          <a:bodyPr/>
          <a:lstStyle/>
          <a:p>
            <a:fld id="{BB7217B5-ED1B-4422-BB90-71357A4EBF56}" type="slidenum">
              <a:rPr lang="en-US" smtClean="0"/>
              <a:pPr/>
              <a:t>33</a:t>
            </a:fld>
            <a:endParaRPr lang="en-US"/>
          </a:p>
        </p:txBody>
      </p:sp>
      <p:graphicFrame>
        <p:nvGraphicFramePr>
          <p:cNvPr id="5" name="Group 4">
            <a:extLst>
              <a:ext uri="{FF2B5EF4-FFF2-40B4-BE49-F238E27FC236}">
                <a16:creationId xmlns:a16="http://schemas.microsoft.com/office/drawing/2014/main" id="{E12CDAA9-F648-99B8-595E-367AC0735E1B}"/>
              </a:ext>
            </a:extLst>
          </p:cNvPr>
          <p:cNvGraphicFramePr>
            <a:graphicFrameLocks noGrp="1"/>
          </p:cNvGraphicFramePr>
          <p:nvPr>
            <p:extLst>
              <p:ext uri="{D42A27DB-BD31-4B8C-83A1-F6EECF244321}">
                <p14:modId xmlns:p14="http://schemas.microsoft.com/office/powerpoint/2010/main" val="2128177284"/>
              </p:ext>
            </p:extLst>
          </p:nvPr>
        </p:nvGraphicFramePr>
        <p:xfrm>
          <a:off x="1943100" y="3429000"/>
          <a:ext cx="8668456" cy="2463800"/>
        </p:xfrm>
        <a:graphic>
          <a:graphicData uri="http://schemas.openxmlformats.org/drawingml/2006/table">
            <a:tbl>
              <a:tblPr/>
              <a:tblGrid>
                <a:gridCol w="1297287">
                  <a:extLst>
                    <a:ext uri="{9D8B030D-6E8A-4147-A177-3AD203B41FA5}">
                      <a16:colId xmlns:a16="http://schemas.microsoft.com/office/drawing/2014/main" val="20000"/>
                    </a:ext>
                  </a:extLst>
                </a:gridCol>
                <a:gridCol w="7371169">
                  <a:extLst>
                    <a:ext uri="{9D8B030D-6E8A-4147-A177-3AD203B41FA5}">
                      <a16:colId xmlns:a16="http://schemas.microsoft.com/office/drawing/2014/main" val="20001"/>
                    </a:ext>
                  </a:extLst>
                </a:gridCol>
              </a:tblGrid>
              <a:tr h="246380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1200" b="1" i="0" u="none" strike="noStrike" cap="none" normalizeH="0" baseline="0" dirty="0">
                          <a:ln>
                            <a:noFill/>
                          </a:ln>
                          <a:solidFill>
                            <a:schemeClr val="tx1"/>
                          </a:solidFill>
                          <a:effectLst/>
                          <a:latin typeface="Arial Unicode MS" panose="020B0604020202020204" pitchFamily="34" charset="-128"/>
                          <a:ea typeface="Arial Unicode MS" panose="020B0604020202020204" pitchFamily="34" charset="-128"/>
                          <a:cs typeface="Arial Unicode MS" panose="020B0604020202020204" pitchFamily="34" charset="-128"/>
                        </a:rPr>
                        <a:t>Next Lesson Title</a:t>
                      </a:r>
                      <a:endParaRPr kumimoji="0" lang="en-US" altLang="ko-KR" sz="1800" b="0" i="0" u="none" strike="noStrike" cap="none" normalizeH="0" baseline="0" dirty="0">
                        <a:ln>
                          <a:noFill/>
                        </a:ln>
                        <a:solidFill>
                          <a:schemeClr val="tx1"/>
                        </a:solidFill>
                        <a:effectLst/>
                        <a:latin typeface="Arial" panose="020B0604020202020204" pitchFamily="34" charset="0"/>
                        <a:ea typeface="Gulim" pitchFamily="34" charset="-127"/>
                        <a:cs typeface="Arial" panose="020B0604020202020204" pitchFamily="34" charset="0"/>
                      </a:endParaRPr>
                    </a:p>
                  </a:txBody>
                  <a:tcPr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lvl="0"/>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Next lesson </a:t>
                      </a:r>
                      <a:r>
                        <a:rPr kumimoji="0" lang="en-US" altLang="ko-KR" sz="1600" b="1" i="0" u="none" strike="noStrike" cap="none" normalizeH="0" baseline="0" dirty="0" err="1">
                          <a:ln>
                            <a:noFill/>
                          </a:ln>
                          <a:solidFill>
                            <a:schemeClr val="tx1"/>
                          </a:solidFill>
                          <a:effectLst/>
                          <a:latin typeface="Verdana" panose="020B0604030504040204" pitchFamily="34" charset="0"/>
                          <a:ea typeface="Gulim" pitchFamily="34" charset="-127"/>
                        </a:rPr>
                        <a:t>Lesson</a:t>
                      </a:r>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 </a:t>
                      </a:r>
                      <a:r>
                        <a:rPr kumimoji="0" lang="lo-LA" altLang="ko-KR" sz="1600" b="1" i="0" u="none" strike="noStrike" cap="none" normalizeH="0" baseline="0" dirty="0">
                          <a:ln>
                            <a:noFill/>
                          </a:ln>
                          <a:solidFill>
                            <a:schemeClr val="tx1"/>
                          </a:solidFill>
                          <a:effectLst/>
                          <a:latin typeface="Verdana" panose="020B0604030504040204" pitchFamily="34" charset="0"/>
                          <a:ea typeface="Gulim" pitchFamily="34" charset="-127"/>
                        </a:rPr>
                        <a:t>3</a:t>
                      </a:r>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 </a:t>
                      </a:r>
                      <a:endParaRPr kumimoji="0" lang="lo-LA" altLang="ko-KR" sz="1600" b="1" i="0" u="none" strike="noStrike" cap="none" normalizeH="0" baseline="0" dirty="0">
                        <a:ln>
                          <a:noFill/>
                        </a:ln>
                        <a:solidFill>
                          <a:schemeClr val="tx1"/>
                        </a:solidFill>
                        <a:effectLst/>
                        <a:latin typeface="Verdana" panose="020B0604030504040204" pitchFamily="34" charset="0"/>
                        <a:ea typeface="Gulim" pitchFamily="34" charset="-127"/>
                      </a:endParaRPr>
                    </a:p>
                    <a:p>
                      <a:pPr lvl="0"/>
                      <a:r>
                        <a:rPr kumimoji="0" lang="en-US" altLang="ko-KR" sz="1600" b="1" i="0" u="none" strike="noStrike" cap="none" normalizeH="0" baseline="0" dirty="0">
                          <a:ln>
                            <a:noFill/>
                          </a:ln>
                          <a:solidFill>
                            <a:schemeClr val="tx1"/>
                          </a:solidFill>
                          <a:effectLst/>
                          <a:latin typeface="Verdana" panose="020B0604030504040204" pitchFamily="34" charset="0"/>
                          <a:ea typeface="Gulim" pitchFamily="34" charset="-127"/>
                        </a:rPr>
                        <a:t>1. Food Safety
2. The importance of washing your hands with soap and clean water 
3. Boiling/clean water, keeping kitchens and appliances clean.
4. Disposal of sanitary waste.</a:t>
                      </a:r>
                      <a:endParaRPr lang="en-US" sz="2000" b="0" kern="1200" dirty="0">
                        <a:solidFill>
                          <a:schemeClr val="tx1"/>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5068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540D-4057-6B6E-0746-DC9E006B4436}"/>
              </a:ext>
            </a:extLst>
          </p:cNvPr>
          <p:cNvSpPr>
            <a:spLocks noGrp="1"/>
          </p:cNvSpPr>
          <p:nvPr>
            <p:ph type="title"/>
          </p:nvPr>
        </p:nvSpPr>
        <p:spPr>
          <a:xfrm>
            <a:off x="838200" y="329614"/>
            <a:ext cx="10515600" cy="1325563"/>
          </a:xfrm>
          <a:solidFill>
            <a:srgbClr val="92D050"/>
          </a:solidFill>
        </p:spPr>
        <p:txBody>
          <a:bodyPr>
            <a:normAutofit/>
          </a:bodyPr>
          <a:lstStyle/>
          <a:p>
            <a:pPr algn="ctr"/>
            <a:r>
              <a:rPr lang="en-US" sz="4000" b="1" dirty="0" err="1">
                <a:solidFill>
                  <a:srgbClr val="0070C0"/>
                </a:solidFill>
                <a:latin typeface="Phetsarath OT" panose="02000500000000020004" pitchFamily="2" charset="0"/>
                <a:cs typeface="Phetsarath OT" panose="02000500000000020004" pitchFamily="2" charset="0"/>
              </a:rPr>
              <a:t>ຫົວຂໍ້ຫລັກ</a:t>
            </a:r>
            <a:r>
              <a:rPr lang="en-US" sz="4000" b="1" dirty="0">
                <a:solidFill>
                  <a:srgbClr val="0070C0"/>
                </a:solidFill>
                <a:latin typeface="Phetsarath OT" panose="02000500000000020004" pitchFamily="2" charset="0"/>
                <a:cs typeface="Phetsarath OT" panose="02000500000000020004" pitchFamily="2" charset="0"/>
              </a:rPr>
              <a:t> </a:t>
            </a:r>
            <a:br>
              <a:rPr lang="lo-LA" sz="4000" b="1" dirty="0">
                <a:solidFill>
                  <a:srgbClr val="0070C0"/>
                </a:solidFill>
                <a:latin typeface="Phetsarath OT" panose="02000500000000020004" pitchFamily="2" charset="0"/>
                <a:cs typeface="Phetsarath OT" panose="02000500000000020004" pitchFamily="2" charset="0"/>
              </a:rPr>
            </a:br>
            <a:r>
              <a:rPr lang="en-US" sz="4000" b="1" dirty="0"/>
              <a:t>Main Topics</a:t>
            </a:r>
            <a:endParaRPr lang="en-US" sz="4000" b="1" dirty="0">
              <a:solidFill>
                <a:srgbClr val="0070C0"/>
              </a:solidFill>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DFEEE42E-015F-CAB2-DE2E-1EDF5ED9FD49}"/>
              </a:ext>
            </a:extLst>
          </p:cNvPr>
          <p:cNvSpPr>
            <a:spLocks noGrp="1"/>
          </p:cNvSpPr>
          <p:nvPr>
            <p:ph idx="1"/>
          </p:nvPr>
        </p:nvSpPr>
        <p:spPr>
          <a:xfrm>
            <a:off x="838200" y="1825625"/>
            <a:ext cx="11111144" cy="4351338"/>
          </a:xfrm>
        </p:spPr>
        <p:txBody>
          <a:bodyPr>
            <a:normAutofit/>
          </a:bodyPr>
          <a:lstStyle/>
          <a:p>
            <a:pPr marL="0" marR="0" lvl="0" indent="0" algn="just">
              <a:lnSpc>
                <a:spcPct val="150000"/>
              </a:lnSpc>
              <a:spcBef>
                <a:spcPts val="0"/>
              </a:spcBef>
              <a:spcAft>
                <a:spcPts val="0"/>
              </a:spcAft>
              <a:buNone/>
            </a:pPr>
            <a:r>
              <a:rPr lang="en-US" dirty="0">
                <a:solidFill>
                  <a:srgbClr val="002060"/>
                </a:solidFill>
                <a:latin typeface="Phetsarath OT" panose="02000500000000020004" pitchFamily="2" charset="0"/>
                <a:ea typeface="Calibri" panose="020F0502020204030204" pitchFamily="34" charset="0"/>
                <a:cs typeface="Phetsarath OT" panose="02000500000000020004" pitchFamily="2" charset="0"/>
              </a:rPr>
              <a:t>1. Food Definitions
2. Nutrient content
3.Lifelong nutritional needs</a:t>
            </a:r>
            <a:endParaRPr lang="en-US"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614488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26215"/>
            <a:ext cx="10515600" cy="923348"/>
          </a:xfrm>
          <a:solidFill>
            <a:srgbClr val="92D050"/>
          </a:solidFill>
        </p:spPr>
        <p:txBody>
          <a:bodyPr/>
          <a:lstStyle/>
          <a:p>
            <a:pPr algn="ctr"/>
            <a:r>
              <a:rPr lang="lo-LA" dirty="0">
                <a:solidFill>
                  <a:srgbClr val="00B0F0"/>
                </a:solidFill>
                <a:latin typeface="Phetsarath OT" panose="02000500000000020004" pitchFamily="2" charset="0"/>
                <a:cs typeface="Phetsarath OT" panose="02000500000000020004" pitchFamily="2" charset="0"/>
              </a:rPr>
              <a:t>ຄຳສັບທີ່ສຳຄັນ </a:t>
            </a:r>
            <a:r>
              <a:rPr lang="en-US" b="1" dirty="0"/>
              <a:t>Keywords</a:t>
            </a:r>
            <a:endParaRPr lang="en-US"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3016827164"/>
              </p:ext>
            </p:extLst>
          </p:nvPr>
        </p:nvGraphicFramePr>
        <p:xfrm>
          <a:off x="838200" y="1367160"/>
          <a:ext cx="10515600" cy="5214052"/>
        </p:xfrm>
        <a:graphic>
          <a:graphicData uri="http://schemas.openxmlformats.org/drawingml/2006/table">
            <a:tbl>
              <a:tblPr/>
              <a:tblGrid>
                <a:gridCol w="2153575">
                  <a:extLst>
                    <a:ext uri="{9D8B030D-6E8A-4147-A177-3AD203B41FA5}">
                      <a16:colId xmlns:a16="http://schemas.microsoft.com/office/drawing/2014/main" val="20000"/>
                    </a:ext>
                  </a:extLst>
                </a:gridCol>
                <a:gridCol w="8362025">
                  <a:extLst>
                    <a:ext uri="{9D8B030D-6E8A-4147-A177-3AD203B41FA5}">
                      <a16:colId xmlns:a16="http://schemas.microsoft.com/office/drawing/2014/main" val="20001"/>
                    </a:ext>
                  </a:extLst>
                </a:gridCol>
              </a:tblGrid>
              <a:tr h="416975">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defRPr/>
                      </a:pPr>
                      <a:r>
                        <a:rPr kumimoji="0" lang="lo-LA" sz="14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ຄຳສັບທີ່ສຳຄັນ </a:t>
                      </a:r>
                      <a:r>
                        <a:rPr kumimoji="0" lang="en-US" sz="14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Keywords</a:t>
                      </a:r>
                    </a:p>
                    <a:p>
                      <a:pPr marL="0" marR="0" lvl="0" indent="0" algn="l" defTabSz="914400" rtl="0" eaLnBrk="1" fontAlgn="base" latinLnBrk="1"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1" hangingPunct="1">
                        <a:lnSpc>
                          <a:spcPct val="100000"/>
                        </a:lnSpc>
                        <a:spcBef>
                          <a:spcPct val="0"/>
                        </a:spcBef>
                        <a:spcAft>
                          <a:spcPct val="0"/>
                        </a:spcAft>
                        <a:buClrTx/>
                        <a:buSzTx/>
                        <a:buFontTx/>
                        <a:buNone/>
                        <a:tabLst/>
                        <a:defRPr/>
                      </a:pPr>
                      <a:r>
                        <a:rPr lang="lo-LA" sz="1400" b="1" dirty="0">
                          <a:latin typeface="Phetsarath OT" panose="02000500000000020004" pitchFamily="2" charset="0"/>
                          <a:cs typeface="Phetsarath OT" panose="02000500000000020004" pitchFamily="2" charset="0"/>
                        </a:rPr>
                        <a:t>ຄຳນິຍາມ</a:t>
                      </a:r>
                      <a:r>
                        <a:rPr lang="lo-LA" sz="1400" dirty="0">
                          <a:latin typeface="Phetsarath OT" panose="02000500000000020004" pitchFamily="2" charset="0"/>
                          <a:cs typeface="Phetsarath OT" panose="02000500000000020004" pitchFamily="2" charset="0"/>
                        </a:rPr>
                        <a:t> </a:t>
                      </a:r>
                      <a:r>
                        <a:rPr kumimoji="0" lang="en-US" sz="14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p>
                      <a:pPr marL="0" marR="0" lvl="0" indent="0" algn="ctr" defTabSz="914400" rtl="0" eaLnBrk="1" fontAlgn="base" latinLnBrk="1"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FFFFFF"/>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150538">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lo-LA"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ໂພຊະນາການ</a:t>
                      </a:r>
                      <a:r>
                        <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 Nutrition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400" dirty="0">
                          <a:latin typeface="Saysettha OT" panose="020B0504020207020204" pitchFamily="34" charset="-34"/>
                          <a:cs typeface="Saysettha OT" panose="020B0504020207020204" pitchFamily="34" charset="-34"/>
                        </a:rPr>
                        <a:t>ການສຶກສາຂອງສານອາຫານໃນອາຫານ, ວິທີທີ່ຮ່າງກາຍໃຊ້ພວກມັນ, ແລະຄວາມສໍາພັນລະຫວ່າງອາຫານ, ສຸຂະພາບ, ແລະພະຍາດ </a:t>
                      </a:r>
                      <a:r>
                        <a:rPr lang="en-US" sz="1400" b="0" i="0"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the study of nutrients in food, how the body uses them, and the relationship between diet, health, and disease </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799905">
                <a:tc>
                  <a:txBody>
                    <a:bodyPr/>
                    <a:lstStyle/>
                    <a:p>
                      <a:pPr marL="0" marR="0" lvl="0" indent="0" algn="l" defTabSz="914400" rtl="0" eaLnBrk="1" fontAlgn="base" latinLnBrk="1" hangingPunct="1">
                        <a:lnSpc>
                          <a:spcPct val="100000"/>
                        </a:lnSpc>
                        <a:spcBef>
                          <a:spcPct val="0"/>
                        </a:spcBef>
                        <a:spcAft>
                          <a:spcPct val="0"/>
                        </a:spcAft>
                        <a:buClrTx/>
                        <a:buSzTx/>
                        <a:buFontTx/>
                        <a:buNone/>
                        <a:tabLst/>
                      </a:pPr>
                      <a:r>
                        <a:rPr kumimoji="0" lang="lo-LA"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ການຂາດໂພຊະນາການ </a:t>
                      </a:r>
                      <a:r>
                        <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Malnutrition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r>
                        <a:rPr lang="lo-LA" sz="1400" dirty="0">
                          <a:latin typeface="Phetsarath OT" panose="02000500000000020004" pitchFamily="2" charset="0"/>
                          <a:cs typeface="Phetsarath OT" panose="02000500000000020004" pitchFamily="2" charset="0"/>
                        </a:rPr>
                        <a:t>ໝາຍເຖິງ ພາວະທີ່ຮ່າງກາຍມີຄວາມບໍ່ສົມດຸນທາງໂພຊະນາການ, ຊຶ່ງສາມາດເກີດຂຶ້ນໄດ້ເມື່ອຮ່າງກາຍໄດ້ຮັບສານອາຫານທີ່ຈຳເປັນ </a:t>
                      </a:r>
                      <a:r>
                        <a:rPr lang="lo-LA" sz="1400" b="1" dirty="0">
                          <a:latin typeface="Phetsarath OT" panose="02000500000000020004" pitchFamily="2" charset="0"/>
                          <a:cs typeface="Phetsarath OT" panose="02000500000000020004" pitchFamily="2" charset="0"/>
                        </a:rPr>
                        <a:t>ນ້ອຍເກີນໄປ ຫຼື ຫຼາຍເກີນໄປ</a:t>
                      </a:r>
                      <a:r>
                        <a:rPr lang="lo-LA" sz="1400" dirty="0">
                          <a:latin typeface="Phetsarath OT" panose="02000500000000020004" pitchFamily="2" charset="0"/>
                          <a:cs typeface="Phetsarath OT" panose="02000500000000020004" pitchFamily="2" charset="0"/>
                        </a:rPr>
                        <a:t>.ມັນເປັນບັນຫາສຸຂະພາບລະດັບໂລກທີ່ສຳຄັນ</a:t>
                      </a:r>
                      <a:r>
                        <a:rPr lang="lo-LA" sz="1400" dirty="0"/>
                        <a:t>, </a:t>
                      </a:r>
                      <a:r>
                        <a:rPr lang="lo-LA" sz="1400" dirty="0">
                          <a:latin typeface="Phetsarath OT" panose="02000500000000020004" pitchFamily="2" charset="0"/>
                          <a:cs typeface="Phetsarath OT" panose="02000500000000020004" pitchFamily="2" charset="0"/>
                        </a:rPr>
                        <a:t>ໂດຍສະເພາະມີຜົນກະທົບຕໍ່ເດັກນ້ອຍ </a:t>
                      </a:r>
                      <a:r>
                        <a:rPr lang="en-US" sz="1400" dirty="0">
                          <a:latin typeface="Saysettha OT" panose="020B0504020207020204" pitchFamily="34" charset="-34"/>
                          <a:cs typeface="Saysettha OT" panose="020B0504020207020204" pitchFamily="34" charset="-34"/>
                        </a:rPr>
                        <a:t>Malnutrition refers to a state of nutritional imbalance, which can occur when the body doesn't get enough or gets too much of essential </a:t>
                      </a:r>
                      <a:r>
                        <a:rPr lang="en-US" sz="1400" dirty="0" err="1">
                          <a:latin typeface="Saysettha OT" panose="020B0504020207020204" pitchFamily="34" charset="-34"/>
                          <a:cs typeface="Saysettha OT" panose="020B0504020207020204" pitchFamily="34" charset="-34"/>
                        </a:rPr>
                        <a:t>nutrients.It's</a:t>
                      </a:r>
                      <a:r>
                        <a:rPr lang="en-US" sz="1400" dirty="0">
                          <a:latin typeface="Saysettha OT" panose="020B0504020207020204" pitchFamily="34" charset="-34"/>
                          <a:cs typeface="Saysettha OT" panose="020B0504020207020204" pitchFamily="34" charset="-34"/>
                        </a:rPr>
                        <a:t> a significant global health issue, particularly affecting children</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r h="1300237">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en-GB" sz="1400" dirty="0" err="1">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ອາຫານ</a:t>
                      </a:r>
                      <a:r>
                        <a:rPr lang="lo-LA" sz="1400" dirty="0">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 </a:t>
                      </a:r>
                      <a:r>
                        <a:rPr lang="en-US" sz="1400" dirty="0">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food </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r>
                        <a:rPr lang="lo-LA" sz="1400" dirty="0">
                          <a:latin typeface="Phetsarath OT" panose="02000500000000020004" pitchFamily="2" charset="0"/>
                          <a:cs typeface="Phetsarath OT" panose="02000500000000020004" pitchFamily="2" charset="0"/>
                        </a:rPr>
                        <a:t>ອີງ​ຕາມ​ອົງ​ການ​ສະ​ບຽງ​ອາ​ຫານ​ແລະ​ກະ​ສິ​ກໍາ (</a:t>
                      </a:r>
                      <a:r>
                        <a:rPr lang="en-US" sz="1400" dirty="0">
                          <a:latin typeface="Phetsarath OT" panose="02000500000000020004" pitchFamily="2" charset="0"/>
                          <a:cs typeface="Phetsarath OT" panose="02000500000000020004" pitchFamily="2" charset="0"/>
                        </a:rPr>
                        <a:t>FAO) </a:t>
                      </a:r>
                      <a:r>
                        <a:rPr lang="lo-LA" sz="1400" dirty="0">
                          <a:latin typeface="Phetsarath OT" panose="02000500000000020004" pitchFamily="2" charset="0"/>
                          <a:cs typeface="Phetsarath OT" panose="02000500000000020004" pitchFamily="2" charset="0"/>
                        </a:rPr>
                        <a:t>ແລະ </a:t>
                      </a:r>
                      <a:r>
                        <a:rPr lang="en-US" sz="1400" dirty="0">
                          <a:latin typeface="Phetsarath OT" panose="02000500000000020004" pitchFamily="2" charset="0"/>
                          <a:cs typeface="Phetsarath OT" panose="02000500000000020004" pitchFamily="2" charset="0"/>
                        </a:rPr>
                        <a:t>Codex Alimentarius, </a:t>
                      </a:r>
                      <a:r>
                        <a:rPr lang="lo-LA" sz="1400" dirty="0">
                          <a:latin typeface="Phetsarath OT" panose="02000500000000020004" pitchFamily="2" charset="0"/>
                          <a:cs typeface="Phetsarath OT" panose="02000500000000020004" pitchFamily="2" charset="0"/>
                        </a:rPr>
                        <a:t>ສະ​ບຽງ​ອາ​ຫານ​ແມ່ນ​ສານ​ໃດ​ຫນຶ່ງ, ບໍ່​ວ່າ​ຈະ​ເປັນ​ການ​ປຸງ​ແຕ່ງ, ເຄິ່ງ​ປຸງ​ແຕ່ງ, ຫຼື​ດິບ, ມີ​ຈຸດ​ປະ​ສົງ​ສໍາ​ລັບ​ການ​ບໍ​ລິ​ໂພກ​ຂອງ​ມະ​ນຸດ.</a:t>
                      </a:r>
                      <a:r>
                        <a:rPr lang="en-US" sz="1400" dirty="0">
                          <a:latin typeface="Phetsarath OT" panose="02000500000000020004" pitchFamily="2" charset="0"/>
                          <a:cs typeface="Phetsarath OT" panose="02000500000000020004" pitchFamily="2" charset="0"/>
                        </a:rPr>
                        <a:t> </a:t>
                      </a:r>
                      <a:r>
                        <a:rPr lang="en-US" sz="1400" dirty="0"/>
                        <a:t>According to the Food and Agriculture Organization (FAO) and the Codex Alimentarius, food is any substance, whether processed, semi-processed, or raw, intended for human consumption,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1300237">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en-US" sz="1400" dirty="0" err="1">
                          <a:solidFill>
                            <a:srgbClr val="002060"/>
                          </a:solidFill>
                          <a:latin typeface="Phetsarath OT" panose="02000500000000020004" pitchFamily="2" charset="0"/>
                          <a:cs typeface="Phetsarath OT" panose="02000500000000020004" pitchFamily="2" charset="0"/>
                        </a:rPr>
                        <a:t>ສານອາຫານ</a:t>
                      </a:r>
                      <a:r>
                        <a:rPr lang="en-US" sz="1400" dirty="0">
                          <a:solidFill>
                            <a:srgbClr val="002060"/>
                          </a:solidFill>
                          <a:latin typeface="Phetsarath OT" panose="02000500000000020004" pitchFamily="2" charset="0"/>
                          <a:cs typeface="Phetsarath OT" panose="02000500000000020004" pitchFamily="2" charset="0"/>
                        </a:rPr>
                        <a:t> </a:t>
                      </a:r>
                      <a:r>
                        <a:rPr lang="en-US" sz="1400" dirty="0">
                          <a:latin typeface="Phetsarath OT" panose="02000500000000020004" pitchFamily="2" charset="0"/>
                          <a:cs typeface="Phetsarath OT" panose="02000500000000020004" pitchFamily="2" charset="0"/>
                        </a:rPr>
                        <a:t> </a:t>
                      </a:r>
                      <a:r>
                        <a:rPr lang="en-US" sz="1400" dirty="0"/>
                        <a:t>Nutrients </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lo-LA" sz="1400" dirty="0">
                          <a:latin typeface="Phetsarath OT" panose="02000500000000020004" pitchFamily="2" charset="0"/>
                          <a:cs typeface="Phetsarath OT" panose="02000500000000020004" pitchFamily="2" charset="0"/>
                        </a:rPr>
                        <a:t>ທາດອາຫານແມ່ນສານປະກອບເຄມີທີ່ສໍາຄັນທີ່ພົບເຫັນຢູ່ໃນອາຫານທີ່ສະຫນັບສະຫນູນການເຮັດວຽກຂອງຮ່າງກາຍ, ການເຕີບໂຕ, ແລະສຸຂະພາບໂດຍລວມ.</a:t>
                      </a:r>
                      <a:r>
                        <a:rPr lang="en-US" sz="1400" dirty="0">
                          <a:latin typeface="Phetsarath OT" panose="02000500000000020004" pitchFamily="2" charset="0"/>
                          <a:cs typeface="Phetsarath OT" panose="02000500000000020004" pitchFamily="2" charset="0"/>
                        </a:rPr>
                        <a:t> </a:t>
                      </a:r>
                      <a:r>
                        <a:rPr lang="en-US" sz="1400" dirty="0"/>
                        <a:t>Nutrients are essential chemical compounds found in food that support the body's functioning, growth, and overall health.</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65126"/>
            <a:ext cx="10515600" cy="1156104"/>
          </a:xfrm>
          <a:solidFill>
            <a:srgbClr val="92D050"/>
          </a:solidFill>
        </p:spPr>
        <p:txBody>
          <a:bodyPr>
            <a:normAutofit/>
          </a:bodyPr>
          <a:lstStyle/>
          <a:p>
            <a:r>
              <a:rPr lang="en-US" altLang="en-US" sz="3600" dirty="0">
                <a:solidFill>
                  <a:srgbClr val="1F1F1F"/>
                </a:solidFill>
                <a:latin typeface="Phetsarath OT" panose="02000500000000020004" pitchFamily="2" charset="0"/>
                <a:cs typeface="Phetsarath OT" panose="02000500000000020004" pitchFamily="2" charset="0"/>
              </a:rPr>
              <a:t>Pre-quiz worksheet</a:t>
            </a:r>
            <a:endParaRPr lang="en-US" sz="3600" dirty="0"/>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838200" y="1521229"/>
            <a:ext cx="10515600" cy="1342620"/>
          </a:xfrm>
        </p:spPr>
        <p:txBody>
          <a:bodyPr>
            <a:normAutofit/>
          </a:bodyPr>
          <a:lstStyle/>
          <a:p>
            <a:pPr marL="0" lvl="0" indent="0" eaLnBrk="0" fontAlgn="base" hangingPunct="0">
              <a:lnSpc>
                <a:spcPct val="100000"/>
              </a:lnSpc>
              <a:spcBef>
                <a:spcPct val="0"/>
              </a:spcBef>
              <a:spcAft>
                <a:spcPct val="0"/>
              </a:spcAft>
              <a:buNone/>
            </a:pPr>
            <a:r>
              <a:rPr lang="en-US" altLang="en-US" sz="2000" dirty="0">
                <a:solidFill>
                  <a:srgbClr val="1F1F1F"/>
                </a:solidFill>
                <a:latin typeface="Phetsarath OT" panose="02000500000000020004" pitchFamily="2" charset="0"/>
                <a:cs typeface="Phetsarath OT" panose="02000500000000020004" pitchFamily="2" charset="0"/>
              </a:rPr>
              <a:t>This worksheet is used to review past lessons or to ask students some questions related to the implementation of this lesson. You can add 3-5 questions. The types of questions may be: MCQ, Right or Wrong, Pairing, Adding Short Words.</a:t>
            </a:r>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2147577300"/>
              </p:ext>
            </p:extLst>
          </p:nvPr>
        </p:nvGraphicFramePr>
        <p:xfrm>
          <a:off x="705852" y="2618575"/>
          <a:ext cx="10780295" cy="4041940"/>
        </p:xfrm>
        <a:graphic>
          <a:graphicData uri="http://schemas.openxmlformats.org/drawingml/2006/table">
            <a:tbl>
              <a:tblPr firstRow="1" bandRow="1">
                <a:tableStyleId>{5C22544A-7EE6-4342-B048-85BDC9FD1C3A}</a:tableStyleId>
              </a:tblPr>
              <a:tblGrid>
                <a:gridCol w="2695074">
                  <a:extLst>
                    <a:ext uri="{9D8B030D-6E8A-4147-A177-3AD203B41FA5}">
                      <a16:colId xmlns:a16="http://schemas.microsoft.com/office/drawing/2014/main" val="20000"/>
                    </a:ext>
                  </a:extLst>
                </a:gridCol>
                <a:gridCol w="4029684">
                  <a:extLst>
                    <a:ext uri="{9D8B030D-6E8A-4147-A177-3AD203B41FA5}">
                      <a16:colId xmlns:a16="http://schemas.microsoft.com/office/drawing/2014/main" val="20001"/>
                    </a:ext>
                  </a:extLst>
                </a:gridCol>
                <a:gridCol w="852256">
                  <a:extLst>
                    <a:ext uri="{9D8B030D-6E8A-4147-A177-3AD203B41FA5}">
                      <a16:colId xmlns:a16="http://schemas.microsoft.com/office/drawing/2014/main" val="20002"/>
                    </a:ext>
                  </a:extLst>
                </a:gridCol>
                <a:gridCol w="3203281">
                  <a:extLst>
                    <a:ext uri="{9D8B030D-6E8A-4147-A177-3AD203B41FA5}">
                      <a16:colId xmlns:a16="http://schemas.microsoft.com/office/drawing/2014/main" val="20003"/>
                    </a:ext>
                  </a:extLst>
                </a:gridCol>
              </a:tblGrid>
              <a:tr h="444500">
                <a:tc>
                  <a:txBody>
                    <a:bodyPr/>
                    <a:lstStyle/>
                    <a:p>
                      <a:r>
                        <a:rPr lang="en-US" sz="1200" b="0" dirty="0"/>
                        <a:t>Questions</a:t>
                      </a:r>
                    </a:p>
                  </a:txBody>
                  <a:tcPr marT="42745" marB="42745"/>
                </a:tc>
                <a:tc>
                  <a:txBody>
                    <a:bodyPr/>
                    <a:lstStyle/>
                    <a:p>
                      <a:r>
                        <a:rPr lang="en-US" sz="1200" b="0" dirty="0"/>
                        <a:t>Possible answer</a:t>
                      </a:r>
                    </a:p>
                  </a:txBody>
                  <a:tcPr marT="42745" marB="42745"/>
                </a:tc>
                <a:tc>
                  <a:txBody>
                    <a:bodyPr/>
                    <a:lstStyle/>
                    <a:p>
                      <a:r>
                        <a:rPr lang="en-US" sz="1200" b="0" dirty="0"/>
                        <a:t>Correct Answer</a:t>
                      </a:r>
                    </a:p>
                  </a:txBody>
                  <a:tcPr marT="42745" marB="42745"/>
                </a:tc>
                <a:tc>
                  <a:txBody>
                    <a:bodyPr/>
                    <a:lstStyle/>
                    <a:p>
                      <a:r>
                        <a:rPr lang="en-US" sz="1200" b="0" dirty="0"/>
                        <a:t>Feedback</a:t>
                      </a:r>
                    </a:p>
                  </a:txBody>
                  <a:tcPr marT="42745" marB="42745"/>
                </a:tc>
                <a:extLst>
                  <a:ext uri="{0D108BD9-81ED-4DB2-BD59-A6C34878D82A}">
                    <a16:rowId xmlns:a16="http://schemas.microsoft.com/office/drawing/2014/main" val="10000"/>
                  </a:ext>
                </a:extLst>
              </a:tr>
              <a:tr h="735461">
                <a:tc>
                  <a:txBody>
                    <a:bodyPr/>
                    <a:lstStyle/>
                    <a:p>
                      <a:r>
                        <a:rPr lang="en-US" sz="1400" dirty="0">
                          <a:latin typeface="Phetsarath OT" panose="02000500000000020004" pitchFamily="2" charset="0"/>
                          <a:cs typeface="Phetsarath OT" panose="02000500000000020004" pitchFamily="2" charset="0"/>
                        </a:rPr>
                        <a:t>Q1: What is the meaning of "nutrients"?</a:t>
                      </a:r>
                    </a:p>
                  </a:txBody>
                  <a:tcPr marT="42745" marB="42745"/>
                </a:tc>
                <a:tc>
                  <a:txBody>
                    <a:bodyPr/>
                    <a:lstStyle/>
                    <a:p>
                      <a:br>
                        <a:rPr lang="lo-LA"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a) Substances that are not physically disposable</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b) substances that the body needs to grow and live</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c) Substances that impart food </a:t>
                      </a:r>
                      <a:r>
                        <a:rPr lang="en-US" sz="1400" dirty="0" err="1">
                          <a:latin typeface="Phetsarath OT" panose="02000500000000020004" pitchFamily="2" charset="0"/>
                          <a:cs typeface="Phetsarath OT" panose="02000500000000020004" pitchFamily="2" charset="0"/>
                        </a:rPr>
                        <a:t>flavours</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d) Narcotic substances</a:t>
                      </a:r>
                      <a:endParaRPr lang="lo-LA" sz="1400" dirty="0">
                        <a:latin typeface="Phetsarath OT" panose="02000500000000020004" pitchFamily="2" charset="0"/>
                        <a:cs typeface="Phetsarath OT" panose="02000500000000020004" pitchFamily="2" charset="0"/>
                      </a:endParaRPr>
                    </a:p>
                  </a:txBody>
                  <a:tcPr marT="42745" marB="42745"/>
                </a:tc>
                <a:tc>
                  <a:txBody>
                    <a:bodyPr/>
                    <a:lstStyle/>
                    <a:p>
                      <a:r>
                        <a:rPr lang="en-US" sz="1400" b="1" kern="1200" dirty="0">
                          <a:solidFill>
                            <a:schemeClr val="dk1"/>
                          </a:solidFill>
                          <a:effectLst/>
                          <a:latin typeface="Phetsarath OT" panose="02000500000000020004" pitchFamily="2" charset="0"/>
                          <a:ea typeface="+mn-ea"/>
                          <a:cs typeface="Phetsarath OT" panose="02000500000000020004" pitchFamily="2" charset="0"/>
                        </a:rPr>
                        <a:t>b</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400" kern="1200" dirty="0">
                          <a:solidFill>
                            <a:schemeClr val="dk1"/>
                          </a:solidFill>
                          <a:latin typeface="Phetsarath OT" panose="02000500000000020004" pitchFamily="2" charset="0"/>
                          <a:ea typeface="+mn-ea"/>
                          <a:cs typeface="Phetsarath OT" panose="02000500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Phetsarath OT" panose="02000500000000020004" pitchFamily="2" charset="0"/>
                          <a:cs typeface="Phetsarath OT" panose="02000500000000020004" pitchFamily="2" charset="0"/>
                        </a:rPr>
                        <a:t>Why: Nutrients are substances that the body needs to live, to grow, to generate energy and to keep systems functioning normally.</a:t>
                      </a:r>
                      <a:endParaRPr lang="en-US" sz="1400" kern="1200" dirty="0">
                        <a:solidFill>
                          <a:schemeClr val="dk1"/>
                        </a:solidFill>
                        <a:latin typeface="Phetsarath OT" panose="02000500000000020004" pitchFamily="2" charset="0"/>
                        <a:ea typeface="+mn-ea"/>
                        <a:cs typeface="Phetsarath OT" panose="02000500000000020004" pitchFamily="2" charset="0"/>
                      </a:endParaRPr>
                    </a:p>
                  </a:txBody>
                  <a:tcPr marT="42745" marB="42745"/>
                </a:tc>
                <a:extLst>
                  <a:ext uri="{0D108BD9-81ED-4DB2-BD59-A6C34878D82A}">
                    <a16:rowId xmlns:a16="http://schemas.microsoft.com/office/drawing/2014/main" val="10001"/>
                  </a:ext>
                </a:extLst>
              </a:tr>
              <a:tr h="7527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Phetsarath OT" panose="02000500000000020004" pitchFamily="2" charset="0"/>
                          <a:cs typeface="Phetsarath OT" panose="02000500000000020004" pitchFamily="2" charset="0"/>
                        </a:rPr>
                        <a:t>Q2: What are macronutrients?</a:t>
                      </a:r>
                      <a:br>
                        <a:rPr lang="lo-LA" sz="1400" dirty="0">
                          <a:latin typeface="Phetsarath OT" panose="02000500000000020004" pitchFamily="2" charset="0"/>
                          <a:cs typeface="Phetsarath OT" panose="02000500000000020004" pitchFamily="2" charset="0"/>
                        </a:rPr>
                      </a:br>
                      <a:endParaRPr lang="en-US" sz="1400" dirty="0">
                        <a:latin typeface="Phetsarath OT" panose="02000500000000020004" pitchFamily="2" charset="0"/>
                        <a:cs typeface="Phetsarath OT" panose="02000500000000020004" pitchFamily="2" charset="0"/>
                      </a:endParaRPr>
                    </a:p>
                  </a:txBody>
                  <a:tcPr marT="42745" marB="42745"/>
                </a:tc>
                <a:tc>
                  <a:txBody>
                    <a:bodyPr/>
                    <a:lstStyle/>
                    <a:p>
                      <a:r>
                        <a:rPr lang="en-US" sz="1400" dirty="0">
                          <a:latin typeface="Phetsarath OT" panose="02000500000000020004" pitchFamily="2" charset="0"/>
                          <a:cs typeface="Phetsarath OT" panose="02000500000000020004" pitchFamily="2" charset="0"/>
                        </a:rPr>
                        <a:t>a) Proteins, carbohydrates, fats</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b) vitamins, minerals, water</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c) Protein, mineral salts, vitamins</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d) Sugar, oil, salt</a:t>
                      </a:r>
                      <a:endParaRPr lang="lo-LA" sz="1400" dirty="0">
                        <a:latin typeface="Phetsarath OT" panose="02000500000000020004" pitchFamily="2" charset="0"/>
                        <a:cs typeface="Phetsarath OT" panose="02000500000000020004" pitchFamily="2" charset="0"/>
                      </a:endParaRPr>
                    </a:p>
                  </a:txBody>
                  <a:tcPr marT="42745" marB="42745"/>
                </a:tc>
                <a:tc>
                  <a:txBody>
                    <a:bodyPr/>
                    <a:lstStyle/>
                    <a:p>
                      <a:r>
                        <a:rPr lang="en-US" sz="1400" dirty="0">
                          <a:latin typeface="Phetsarath OT" panose="02000500000000020004" pitchFamily="2" charset="0"/>
                          <a:cs typeface="Phetsarath OT" panose="02000500000000020004" pitchFamily="2" charset="0"/>
                        </a:rPr>
                        <a:t>a</a:t>
                      </a: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Phetsarath OT" panose="02000500000000020004" pitchFamily="2" charset="0"/>
                          <a:cs typeface="Phetsarath OT" panose="02000500000000020004" pitchFamily="2" charset="0"/>
                        </a:rPr>
                        <a:t>Why: Macronutrients are substances that the body needs in large quantities to provide energy and build up the body's composition.</a:t>
                      </a:r>
                    </a:p>
                  </a:txBody>
                  <a:tcPr marT="42745" marB="42745"/>
                </a:tc>
                <a:extLst>
                  <a:ext uri="{0D108BD9-81ED-4DB2-BD59-A6C34878D82A}">
                    <a16:rowId xmlns:a16="http://schemas.microsoft.com/office/drawing/2014/main" val="10002"/>
                  </a:ext>
                </a:extLst>
              </a:tr>
              <a:tr h="1286110">
                <a:tc>
                  <a:txBody>
                    <a:bodyPr/>
                    <a:lstStyle/>
                    <a:p>
                      <a:r>
                        <a:rPr lang="en-US" sz="1400" dirty="0">
                          <a:latin typeface="Phetsarath OT" panose="02000500000000020004" pitchFamily="2" charset="0"/>
                          <a:cs typeface="Phetsarath OT" panose="02000500000000020004" pitchFamily="2" charset="0"/>
                        </a:rPr>
                        <a:t>Q3: </a:t>
                      </a:r>
                      <a:r>
                        <a:rPr lang="en-US" sz="1400" b="0" i="0" u="none" strike="noStrike" kern="1200" baseline="0" dirty="0">
                          <a:solidFill>
                            <a:schemeClr val="dk1"/>
                          </a:solidFill>
                          <a:latin typeface="Phetsarath OT" panose="02000500000000020004" pitchFamily="2" charset="0"/>
                          <a:ea typeface="+mn-ea"/>
                          <a:cs typeface="Phetsarath OT" panose="02000500000000020004" pitchFamily="2" charset="0"/>
                        </a:rPr>
                        <a:t>What is the main function of a "protein"?</a:t>
                      </a:r>
                      <a:br>
                        <a:rPr lang="lo-LA" sz="1400" dirty="0">
                          <a:latin typeface="Phetsarath OT" panose="02000500000000020004" pitchFamily="2" charset="0"/>
                          <a:cs typeface="Phetsarath OT" panose="02000500000000020004" pitchFamily="2" charset="0"/>
                        </a:rPr>
                      </a:b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indent="0">
                        <a:buNone/>
                      </a:pPr>
                      <a:r>
                        <a:rPr lang="en-US" sz="1400" dirty="0">
                          <a:latin typeface="Phetsarath OT" panose="02000500000000020004" pitchFamily="2" charset="0"/>
                          <a:cs typeface="Phetsarath OT" panose="02000500000000020004" pitchFamily="2" charset="0"/>
                        </a:rPr>
                        <a:t>a) Provides primary energy</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b) Assist in the creation of the content and help repair the sensitive parts.</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c) Give food flavor</a:t>
                      </a:r>
                      <a:br>
                        <a:rPr lang="en-US" sz="1400" dirty="0">
                          <a:latin typeface="Phetsarath OT" panose="02000500000000020004" pitchFamily="2" charset="0"/>
                          <a:cs typeface="Phetsarath OT" panose="02000500000000020004" pitchFamily="2" charset="0"/>
                        </a:rPr>
                      </a:br>
                      <a:r>
                        <a:rPr lang="en-US" sz="1400" dirty="0">
                          <a:latin typeface="Phetsarath OT" panose="02000500000000020004" pitchFamily="2" charset="0"/>
                          <a:cs typeface="Phetsarath OT" panose="02000500000000020004" pitchFamily="2" charset="0"/>
                        </a:rPr>
                        <a:t>d) Helps to sweeten the blood</a:t>
                      </a:r>
                      <a:endParaRPr lang="en-US" sz="1400" kern="1200" dirty="0">
                        <a:solidFill>
                          <a:schemeClr val="dk1"/>
                        </a:solidFill>
                        <a:latin typeface="Phetsarath OT" panose="02000500000000020004" pitchFamily="2" charset="0"/>
                        <a:ea typeface="+mn-ea"/>
                        <a:cs typeface="Phetsarath OT" panose="02000500000000020004" pitchFamily="2" charset="0"/>
                      </a:endParaRPr>
                    </a:p>
                  </a:txBody>
                  <a:tcPr marT="42745" marB="42745"/>
                </a:tc>
                <a:tc>
                  <a:txBody>
                    <a:bodyPr/>
                    <a:lstStyle/>
                    <a:p>
                      <a:r>
                        <a:rPr lang="en-US" sz="1400" b="1" kern="1200" dirty="0">
                          <a:solidFill>
                            <a:schemeClr val="dk1"/>
                          </a:solidFill>
                          <a:effectLst/>
                          <a:latin typeface="Phetsarath OT" panose="02000500000000020004" pitchFamily="2" charset="0"/>
                          <a:ea typeface="+mn-ea"/>
                          <a:cs typeface="Phetsarath OT" panose="02000500000000020004" pitchFamily="2" charset="0"/>
                        </a:rPr>
                        <a:t>b</a:t>
                      </a:r>
                      <a:endParaRPr lang="en-US" sz="1400" dirty="0">
                        <a:latin typeface="Phetsarath OT" panose="02000500000000020004" pitchFamily="2" charset="0"/>
                        <a:cs typeface="Phetsarath OT" panose="02000500000000020004" pitchFamily="2" charset="0"/>
                      </a:endParaRPr>
                    </a:p>
                  </a:txBody>
                  <a:tcPr marT="42745" marB="4274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Phetsarath OT" panose="02000500000000020004" pitchFamily="2" charset="0"/>
                          <a:cs typeface="Phetsarath OT" panose="02000500000000020004" pitchFamily="2" charset="0"/>
                        </a:rPr>
                        <a:t>Why: Protein is a building block for muscles, skin, blood vessels and aids in the repair of damaged tissue.</a:t>
                      </a:r>
                    </a:p>
                  </a:txBody>
                  <a:tcPr marT="42745" marB="42745"/>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7B14A151-76EB-4567-83E8-994CA764BAB9}"/>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F003C1D0-302A-4B51-AE1D-F5B7A3AE475F}"/>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57879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944732" y="1253331"/>
            <a:ext cx="10515600" cy="4351338"/>
          </a:xfrm>
        </p:spPr>
        <p:txBody>
          <a:bodyPr anchor="ctr">
            <a:normAutofit/>
          </a:bodyPr>
          <a:lstStyle/>
          <a:p>
            <a:pPr marL="0" indent="0" algn="ctr">
              <a:buNone/>
            </a:pPr>
            <a:r>
              <a:rPr lang="lo-LA" sz="7200" b="1" dirty="0">
                <a:latin typeface="Phetsarath OT" panose="02000500000000020004" pitchFamily="2" charset="0"/>
                <a:cs typeface="Phetsarath OT" panose="02000500000000020004" pitchFamily="2" charset="0"/>
              </a:rPr>
              <a:t>ເນື້ອໃນບົດຮຽນ</a:t>
            </a:r>
          </a:p>
          <a:p>
            <a:pPr marL="0" indent="0" algn="ctr">
              <a:buNone/>
            </a:pPr>
            <a:r>
              <a:rPr lang="en-US" sz="7200" b="1" dirty="0"/>
              <a:t>Lesson body</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7</a:t>
            </a:fld>
            <a:endParaRPr lang="en-US"/>
          </a:p>
        </p:txBody>
      </p:sp>
    </p:spTree>
    <p:extLst>
      <p:ext uri="{BB962C8B-B14F-4D97-AF65-F5344CB8AC3E}">
        <p14:creationId xmlns:p14="http://schemas.microsoft.com/office/powerpoint/2010/main" val="289095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D4DBB-2D89-7805-307C-3E8A9E5B4FEB}"/>
              </a:ext>
            </a:extLst>
          </p:cNvPr>
          <p:cNvSpPr>
            <a:spLocks noGrp="1"/>
          </p:cNvSpPr>
          <p:nvPr>
            <p:ph type="title"/>
          </p:nvPr>
        </p:nvSpPr>
        <p:spPr>
          <a:xfrm>
            <a:off x="527315" y="258537"/>
            <a:ext cx="5444382" cy="833413"/>
          </a:xfrm>
        </p:spPr>
        <p:txBody>
          <a:bodyPr anchor="t">
            <a:normAutofit/>
          </a:bodyPr>
          <a:lstStyle/>
          <a:p>
            <a:pPr algn="ctr"/>
            <a:r>
              <a:rPr lang="lo-LA" sz="3600" b="1" dirty="0">
                <a:solidFill>
                  <a:srgbClr val="00B0F0"/>
                </a:solidFill>
                <a:latin typeface="Phetsarath OT" panose="02000500000000020004" pitchFamily="2" charset="0"/>
                <a:cs typeface="Phetsarath OT" panose="02000500000000020004" pitchFamily="2" charset="0"/>
              </a:rPr>
              <a:t>1.</a:t>
            </a:r>
            <a:r>
              <a:rPr lang="en-US" sz="3600" b="1" dirty="0">
                <a:solidFill>
                  <a:srgbClr val="00B0F0"/>
                </a:solidFill>
                <a:latin typeface="Phetsarath OT" panose="02000500000000020004" pitchFamily="2" charset="0"/>
                <a:cs typeface="Phetsarath OT" panose="02000500000000020004" pitchFamily="2" charset="0"/>
              </a:rPr>
              <a:t>food</a:t>
            </a:r>
          </a:p>
        </p:txBody>
      </p:sp>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A78B723-1E68-6688-A47B-51126F4D3EE3}"/>
              </a:ext>
            </a:extLst>
          </p:cNvPr>
          <p:cNvSpPr>
            <a:spLocks noGrp="1"/>
          </p:cNvSpPr>
          <p:nvPr>
            <p:ph idx="1"/>
          </p:nvPr>
        </p:nvSpPr>
        <p:spPr>
          <a:xfrm>
            <a:off x="281723" y="1288447"/>
            <a:ext cx="6518097" cy="3591207"/>
          </a:xfrm>
        </p:spPr>
        <p:txBody>
          <a:bodyPr>
            <a:noAutofit/>
          </a:bodyPr>
          <a:lstStyle/>
          <a:p>
            <a:pPr algn="just">
              <a:lnSpc>
                <a:spcPct val="150000"/>
              </a:lnSpc>
              <a:buFont typeface="Wingdings" panose="05000000000000000000" pitchFamily="2" charset="2"/>
              <a:buChar char="ü"/>
            </a:pPr>
            <a:r>
              <a:rPr lang="en-US" sz="2000" dirty="0">
                <a:solidFill>
                  <a:srgbClr val="002060"/>
                </a:solidFill>
                <a:latin typeface="Phetsarath OT" panose="02000500000000020004" pitchFamily="2" charset="0"/>
                <a:cs typeface="Phetsarath OT" panose="02000500000000020004" pitchFamily="2" charset="0"/>
              </a:rPr>
              <a:t>A food is defined as a substance that is ingested in a variety of forms, freshened, cooked, dipped, and processed. It does not include the category of "drugs".
Dietary supplements help to perform various bodily functions and promote good health
The foods we eat every day, such as rice, vegetables, fruits and vegetables, are made up of chemicals called nutrients.</a:t>
            </a:r>
          </a:p>
        </p:txBody>
      </p:sp>
      <p:pic>
        <p:nvPicPr>
          <p:cNvPr id="4" name="Picture 3">
            <a:extLst>
              <a:ext uri="{FF2B5EF4-FFF2-40B4-BE49-F238E27FC236}">
                <a16:creationId xmlns:a16="http://schemas.microsoft.com/office/drawing/2014/main" id="{556760B9-1C78-487D-97FC-7020F5F57CB5}"/>
              </a:ext>
            </a:extLst>
          </p:cNvPr>
          <p:cNvPicPr>
            <a:picLocks noChangeAspect="1"/>
          </p:cNvPicPr>
          <p:nvPr/>
        </p:nvPicPr>
        <p:blipFill>
          <a:blip r:embed="rId2"/>
          <a:stretch>
            <a:fillRect/>
          </a:stretch>
        </p:blipFill>
        <p:spPr>
          <a:xfrm>
            <a:off x="6925268" y="3754900"/>
            <a:ext cx="2619375" cy="1743075"/>
          </a:xfrm>
          <a:prstGeom prst="rect">
            <a:avLst/>
          </a:prstGeom>
        </p:spPr>
      </p:pic>
      <p:pic>
        <p:nvPicPr>
          <p:cNvPr id="6" name="Picture 5">
            <a:extLst>
              <a:ext uri="{FF2B5EF4-FFF2-40B4-BE49-F238E27FC236}">
                <a16:creationId xmlns:a16="http://schemas.microsoft.com/office/drawing/2014/main" id="{C2666473-4EE5-4117-AB79-84037902E756}"/>
              </a:ext>
            </a:extLst>
          </p:cNvPr>
          <p:cNvPicPr>
            <a:picLocks noChangeAspect="1"/>
          </p:cNvPicPr>
          <p:nvPr/>
        </p:nvPicPr>
        <p:blipFill>
          <a:blip r:embed="rId3"/>
          <a:stretch>
            <a:fillRect/>
          </a:stretch>
        </p:blipFill>
        <p:spPr>
          <a:xfrm>
            <a:off x="9715860" y="1407921"/>
            <a:ext cx="2364891" cy="1847851"/>
          </a:xfrm>
          <a:prstGeom prst="rect">
            <a:avLst/>
          </a:prstGeom>
        </p:spPr>
      </p:pic>
      <p:pic>
        <p:nvPicPr>
          <p:cNvPr id="7" name="Picture 6">
            <a:extLst>
              <a:ext uri="{FF2B5EF4-FFF2-40B4-BE49-F238E27FC236}">
                <a16:creationId xmlns:a16="http://schemas.microsoft.com/office/drawing/2014/main" id="{5763B1CE-D558-4D67-BD63-2E04FC9FDE10}"/>
              </a:ext>
            </a:extLst>
          </p:cNvPr>
          <p:cNvPicPr>
            <a:picLocks noChangeAspect="1"/>
          </p:cNvPicPr>
          <p:nvPr/>
        </p:nvPicPr>
        <p:blipFill>
          <a:blip r:embed="rId4"/>
          <a:stretch>
            <a:fillRect/>
          </a:stretch>
        </p:blipFill>
        <p:spPr>
          <a:xfrm>
            <a:off x="6799821" y="1407922"/>
            <a:ext cx="2744822" cy="1779161"/>
          </a:xfrm>
          <a:prstGeom prst="rect">
            <a:avLst/>
          </a:prstGeom>
        </p:spPr>
      </p:pic>
      <p:pic>
        <p:nvPicPr>
          <p:cNvPr id="8" name="Picture 7">
            <a:extLst>
              <a:ext uri="{FF2B5EF4-FFF2-40B4-BE49-F238E27FC236}">
                <a16:creationId xmlns:a16="http://schemas.microsoft.com/office/drawing/2014/main" id="{FC2C6E88-235E-439A-8B29-4F50530512E5}"/>
              </a:ext>
            </a:extLst>
          </p:cNvPr>
          <p:cNvPicPr>
            <a:picLocks noChangeAspect="1"/>
          </p:cNvPicPr>
          <p:nvPr/>
        </p:nvPicPr>
        <p:blipFill>
          <a:blip r:embed="rId5"/>
          <a:stretch>
            <a:fillRect/>
          </a:stretch>
        </p:blipFill>
        <p:spPr>
          <a:xfrm rot="5400000">
            <a:off x="9923338" y="3445338"/>
            <a:ext cx="1847850" cy="2466975"/>
          </a:xfrm>
          <a:prstGeom prst="rect">
            <a:avLst/>
          </a:prstGeom>
        </p:spPr>
      </p:pic>
    </p:spTree>
    <p:extLst>
      <p:ext uri="{BB962C8B-B14F-4D97-AF65-F5344CB8AC3E}">
        <p14:creationId xmlns:p14="http://schemas.microsoft.com/office/powerpoint/2010/main" val="1857395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2" name="Rectangle 1331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5D7474B4-F790-7A27-AA05-DF3F8EC0A75A}"/>
              </a:ext>
            </a:extLst>
          </p:cNvPr>
          <p:cNvSpPr>
            <a:spLocks noGrp="1"/>
          </p:cNvSpPr>
          <p:nvPr>
            <p:ph type="title"/>
          </p:nvPr>
        </p:nvSpPr>
        <p:spPr>
          <a:xfrm>
            <a:off x="694842" y="365125"/>
            <a:ext cx="6218550" cy="1325563"/>
          </a:xfrm>
        </p:spPr>
        <p:txBody>
          <a:bodyPr>
            <a:normAutofit/>
          </a:bodyPr>
          <a:lstStyle/>
          <a:p>
            <a:r>
              <a:rPr lang="en-US" b="1" dirty="0">
                <a:solidFill>
                  <a:srgbClr val="00B0F0"/>
                </a:solidFill>
                <a:latin typeface="Phetsarath OT" panose="02000500000000020004" pitchFamily="2" charset="0"/>
                <a:cs typeface="Phetsarath OT" panose="02000500000000020004" pitchFamily="2" charset="0"/>
              </a:rPr>
              <a:t>1.1 Balance of Diet</a:t>
            </a:r>
          </a:p>
        </p:txBody>
      </p:sp>
      <p:sp>
        <p:nvSpPr>
          <p:cNvPr id="3" name="Content Placeholder 2">
            <a:extLst>
              <a:ext uri="{FF2B5EF4-FFF2-40B4-BE49-F238E27FC236}">
                <a16:creationId xmlns:a16="http://schemas.microsoft.com/office/drawing/2014/main" id="{460EF388-3317-C9FF-0F56-5A616A3CFB6E}"/>
              </a:ext>
            </a:extLst>
          </p:cNvPr>
          <p:cNvSpPr>
            <a:spLocks noGrp="1"/>
          </p:cNvSpPr>
          <p:nvPr>
            <p:ph idx="1"/>
          </p:nvPr>
        </p:nvSpPr>
        <p:spPr>
          <a:xfrm>
            <a:off x="561911" y="1806745"/>
            <a:ext cx="6199120" cy="4351338"/>
          </a:xfrm>
        </p:spPr>
        <p:txBody>
          <a:bodyPr>
            <a:normAutofit fontScale="92500"/>
          </a:bodyPr>
          <a:lstStyle/>
          <a:p>
            <a:pPr algn="just">
              <a:lnSpc>
                <a:spcPct val="150000"/>
              </a:lnSpc>
            </a:pPr>
            <a:r>
              <a:rPr lang="en-US" sz="2000" dirty="0">
                <a:solidFill>
                  <a:srgbClr val="002060"/>
                </a:solidFill>
                <a:latin typeface="Phetsarath OT" panose="02000500000000020004" pitchFamily="2" charset="0"/>
                <a:cs typeface="Phetsarath OT" panose="02000500000000020004" pitchFamily="2" charset="0"/>
              </a:rPr>
              <a:t>The balance of the diet is made up of a variety of foods and from many food groups, as well as minerals and vitamins that are essential for the body. 
It also means drinking enough water to meet your body's needs. 
A balanced diet can be planned by choosing healthy foods from different food categories
The challenge is to provide healthy food from a sustainable food system</a:t>
            </a:r>
          </a:p>
        </p:txBody>
      </p:sp>
      <p:pic>
        <p:nvPicPr>
          <p:cNvPr id="13314" name="Picture 2" descr="Lao cuisine - Wikipedia">
            <a:extLst>
              <a:ext uri="{FF2B5EF4-FFF2-40B4-BE49-F238E27FC236}">
                <a16:creationId xmlns:a16="http://schemas.microsoft.com/office/drawing/2014/main" id="{B3B0E4C1-8298-F9DF-05CE-12FFDB6350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13" r="12783" b="-1"/>
          <a:stretch/>
        </p:blipFill>
        <p:spPr bwMode="auto">
          <a:xfrm>
            <a:off x="6913392" y="1169668"/>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1332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32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205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14774</TotalTime>
  <Words>3371</Words>
  <Application>Microsoft Office PowerPoint</Application>
  <PresentationFormat>Widescreen</PresentationFormat>
  <Paragraphs>150</Paragraphs>
  <Slides>33</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33</vt:i4>
      </vt:variant>
    </vt:vector>
  </HeadingPairs>
  <TitlesOfParts>
    <vt:vector size="45" baseType="lpstr">
      <vt:lpstr>Arial</vt:lpstr>
      <vt:lpstr>Arial Unicode MS</vt:lpstr>
      <vt:lpstr>Avenir</vt:lpstr>
      <vt:lpstr>Calibri</vt:lpstr>
      <vt:lpstr>Calibri Light</vt:lpstr>
      <vt:lpstr>Open Sans</vt:lpstr>
      <vt:lpstr>Phetsarath OT</vt:lpstr>
      <vt:lpstr>Saysettha OT</vt:lpstr>
      <vt:lpstr>Times New Roman</vt:lpstr>
      <vt:lpstr>Verdana</vt:lpstr>
      <vt:lpstr>Wingdings</vt:lpstr>
      <vt:lpstr>Office Theme</vt:lpstr>
      <vt:lpstr>Chapter 2: Key Components of Agriculture for Nutrition and Nutrition</vt:lpstr>
      <vt:lpstr>PowerPoint Presentation</vt:lpstr>
      <vt:lpstr>ຜົນໄດ້ຮັບຈາກບົດຮຽນ Lesson learning outcomes </vt:lpstr>
      <vt:lpstr>ຫົວຂໍ້ຫລັກ  Main Topics</vt:lpstr>
      <vt:lpstr>ຄຳສັບທີ່ສຳຄັນ Keywords</vt:lpstr>
      <vt:lpstr>Pre-quiz worksheet</vt:lpstr>
      <vt:lpstr>PowerPoint Presentation</vt:lpstr>
      <vt:lpstr>1.food</vt:lpstr>
      <vt:lpstr>1.1 Balance of Diet</vt:lpstr>
      <vt:lpstr>PowerPoint Presentation</vt:lpstr>
      <vt:lpstr>2.1 The Importance of Nutrients to the Body</vt:lpstr>
      <vt:lpstr>2.1 The Importance of Nutrients to the Body</vt:lpstr>
      <vt:lpstr>3 The Need for Food, Nutrition for a Lifetime</vt:lpstr>
      <vt:lpstr>3.1 Nutritional needs during pregnancy</vt:lpstr>
      <vt:lpstr>3.1.1 Awareness of Your Energy Needs (Pregnancy)</vt:lpstr>
      <vt:lpstr>3.1.2 Supplements for pregnant mothers</vt:lpstr>
      <vt:lpstr>3.2 Breastfeeding</vt:lpstr>
      <vt:lpstr>3.3 Baby food</vt:lpstr>
      <vt:lpstr>3.3 Baby food</vt:lpstr>
      <vt:lpstr>3.3 Baby food</vt:lpstr>
      <vt:lpstr>3.4 Food for school-age children</vt:lpstr>
      <vt:lpstr>3.4.1 Parents should encourage their children to eat a good breakfast</vt:lpstr>
      <vt:lpstr>3.4.2 Obesity is becoming the norm for children</vt:lpstr>
      <vt:lpstr>3.5 Food for Young Athletes</vt:lpstr>
      <vt:lpstr>3.5.1 Youth is a good time and rapid growth</vt:lpstr>
      <vt:lpstr>3.5.2 Adolescent eating habits tend to persist into adulthood </vt:lpstr>
      <vt:lpstr>3.6 Adult diet</vt:lpstr>
      <vt:lpstr>3.7 Diet for the Elderly</vt:lpstr>
      <vt:lpstr>Summary and conclusion (ສັງລວມ ແລະ ສະຫຼຸບ)  </vt:lpstr>
      <vt:lpstr>Post quiz  (test)</vt:lpstr>
      <vt:lpstr>Post quiz  (test)</vt:lpstr>
      <vt:lpstr>Assignment/Homework/Case study</vt:lpstr>
      <vt:lpstr>  Next lesson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Nutrients and Diets</dc:title>
  <dc:creator>Lalita Bhattacharjee</dc:creator>
  <cp:lastModifiedBy>DDCOM</cp:lastModifiedBy>
  <cp:revision>60</cp:revision>
  <dcterms:created xsi:type="dcterms:W3CDTF">2023-07-21T21:25:45Z</dcterms:created>
  <dcterms:modified xsi:type="dcterms:W3CDTF">2025-10-21T03:07:45Z</dcterms:modified>
</cp:coreProperties>
</file>